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77" r:id="rId7"/>
    <p:sldId id="283" r:id="rId8"/>
    <p:sldId id="285" r:id="rId9"/>
    <p:sldId id="278" r:id="rId10"/>
    <p:sldId id="280" r:id="rId11"/>
    <p:sldId id="281" r:id="rId12"/>
    <p:sldId id="270" r:id="rId13"/>
    <p:sldId id="282" r:id="rId14"/>
    <p:sldId id="272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860AD-1F34-4998-A64F-E753A15A73F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0F7F-EFB8-4495-8B21-1A4C3347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1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4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4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5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3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6035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1863"/>
            <a:ext cx="4800601" cy="1150622"/>
          </a:xfrm>
          <a:prstGeom prst="ellipse">
            <a:avLst/>
          </a:prstGeom>
          <a:solidFill>
            <a:srgbClr val="FFFF00"/>
          </a:solidFill>
        </p:spPr>
        <p:txBody>
          <a:bodyPr wrap="square" lIns="78821" tIns="39411" rIns="78821" bIns="39411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ফার্মওয়্যার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4746" y="4038600"/>
            <a:ext cx="76200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as-IN" sz="3200" b="1" dirty="0">
                <a:latin typeface="NikoshBAN" pitchFamily="2" charset="0"/>
                <a:cs typeface="NikoshBAN" pitchFamily="2" charset="0"/>
              </a:rPr>
              <a:t>কম্পিউটার নির্মাণের সময় নির্মানকারী কিছু নির্দেশ বা প্রোগ্রাম কম্পিউটার এর প্রধান স্মৃতি রমে সন্নিবেশিত করে দেন যা কম্পিউটারকে কার্যক্ষম করার জন্য অত্যাবশ্যকীয়, তাকে ফার্মওয়্যার বলে।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559256"/>
            <a:ext cx="2339229" cy="232694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29" y="1596264"/>
            <a:ext cx="2228672" cy="208904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21725"/>
            <a:ext cx="2130533" cy="218611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2228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33400"/>
            <a:ext cx="3581400" cy="756700"/>
          </a:xfrm>
          <a:prstGeom prst="rect">
            <a:avLst/>
          </a:prstGeom>
          <a:solidFill>
            <a:srgbClr val="FFFF00"/>
          </a:solidFill>
        </p:spPr>
        <p:txBody>
          <a:bodyPr wrap="square" lIns="78821" tIns="39411" rIns="78821" bIns="39411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সফ্‌টওয়্যার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39213"/>
            <a:ext cx="3581400" cy="21507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8200" y="3626380"/>
            <a:ext cx="74676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as-IN" sz="3200" b="1" dirty="0">
                <a:latin typeface="NikoshBAN" pitchFamily="2" charset="0"/>
                <a:cs typeface="NikoshBAN" pitchFamily="2" charset="0"/>
              </a:rPr>
              <a:t>যে সফটওয়্যার সামগ্রিক সিস্টেমকে পরিচালনা করে তাকেই সিস্টেম সফটওয়্যার বলা হয়। সিস্টেম সফটওয়্যার সাধারণত ব্যবহারকারী ও হার্ডওয়্যারের মধ্যে যোগযোগ তৈরি করে।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3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07944" y="1925052"/>
            <a:ext cx="3657600" cy="1167063"/>
          </a:xfrm>
          <a:prstGeom prst="ellipse">
            <a:avLst/>
          </a:prstGeom>
          <a:solidFill>
            <a:srgbClr val="00B0F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7544" y="3429000"/>
            <a:ext cx="6858000" cy="76944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সফ্‌টওয়্যারের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51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457200"/>
            <a:ext cx="3733800" cy="695145"/>
          </a:xfrm>
          <a:prstGeom prst="rect">
            <a:avLst/>
          </a:prstGeom>
          <a:solidFill>
            <a:srgbClr val="FFFF00"/>
          </a:solidFill>
        </p:spPr>
        <p:txBody>
          <a:bodyPr wrap="square" lIns="78821" tIns="39411" rIns="78821" bIns="39411" rtlCol="0">
            <a:spAutoFit/>
          </a:bodyPr>
          <a:lstStyle/>
          <a:p>
            <a:pPr algn="ctr"/>
            <a:r>
              <a:rPr lang="as-IN" sz="4000" b="1" dirty="0">
                <a:latin typeface="NikoshBAN" pitchFamily="2" charset="0"/>
                <a:cs typeface="NikoshBAN" pitchFamily="2" charset="0"/>
              </a:rPr>
              <a:t>এপ্লিকেশন সফটওয়্যার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" y="2895600"/>
            <a:ext cx="8229600" cy="255454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as-IN" sz="3200" b="1" dirty="0">
                <a:latin typeface="NikoshBAN" pitchFamily="2" charset="0"/>
                <a:cs typeface="NikoshBAN" pitchFamily="2" charset="0"/>
              </a:rPr>
              <a:t>এপ্লিকেশন সফটওয়্যার বলতে কম্পিউটার ব্যবহারকারীর প্রয়োজন অনুসারে এবং নির্দিষ্ট কাজ সম্পদনা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থাকে তাকে এপ্লিকেশন সফটওয়্যার বলে । একে শুধু অ্যাপ্লিকেশন বা এপ (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app)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ডাকা হ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য়।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 কম্পিউটার অ্যাপ্লিকেশন তাই অপারেটিং সিস্টেম, সিস্টেম ইউটিলিটি, প্রোগ্রামিং ভাষা, ইত্যাদির চে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 আলাদা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19200"/>
            <a:ext cx="3733800" cy="147257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5038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667000" y="1836820"/>
            <a:ext cx="3810000" cy="1134980"/>
          </a:xfrm>
          <a:prstGeom prst="roundRect">
            <a:avLst>
              <a:gd name="adj" fmla="val 45083"/>
            </a:avLst>
          </a:prstGeom>
          <a:solidFill>
            <a:srgbClr val="92D050"/>
          </a:solidFill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330714"/>
            <a:ext cx="7086600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এপ্লিকেশন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সফ্‌টওয়্যার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3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124200" y="1288995"/>
            <a:ext cx="2702092" cy="1026695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49968" y="2819400"/>
            <a:ext cx="7848600" cy="1699968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সফ্‌টওয়্যার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সফ্‌টওয়্যার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এপ্লিকেশন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সফ্‌টওয়্যারের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সফ্‌টওয়্যার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মাইক্রোসফ্‌ট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পয়েন্টের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96191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44" y="1737483"/>
            <a:ext cx="2637220" cy="23773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3124200" y="540356"/>
            <a:ext cx="2895600" cy="994514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343400"/>
            <a:ext cx="8229600" cy="994514"/>
          </a:xfrm>
          <a:prstGeom prst="rect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শিখবে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ও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লিখবে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 </a:t>
            </a:r>
            <a:endParaRPr lang="en-US" sz="3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2898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0" y="0"/>
            <a:ext cx="9144000" cy="6781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9" y="2286003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3477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ম্পিউটার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</a:p>
          <a:p>
            <a:pPr algn="ctr"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সফট্ওয়্যারের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ধারণা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1৬-10-২০২০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90"/>
            <a:ext cx="1679714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300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0734" y="304800"/>
            <a:ext cx="6590266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1222" y="5627427"/>
            <a:ext cx="6873998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সফ্‌টওয়্যারকে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2" y="1524000"/>
            <a:ext cx="6581178" cy="38862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524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16403" y="1479887"/>
            <a:ext cx="5791200" cy="3257550"/>
            <a:chOff x="1716403" y="1479887"/>
            <a:chExt cx="5791200" cy="3257550"/>
          </a:xfrm>
        </p:grpSpPr>
        <p:sp>
          <p:nvSpPr>
            <p:cNvPr id="5" name="TextBox 4"/>
            <p:cNvSpPr txBox="1"/>
            <p:nvPr/>
          </p:nvSpPr>
          <p:spPr>
            <a:xfrm>
              <a:off x="1716403" y="1479887"/>
              <a:ext cx="5791200" cy="16878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err="1" smtClean="0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7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7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37795" y="3167777"/>
              <a:ext cx="4748416" cy="1569660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>
              <a:spAutoFit/>
            </a:bodyPr>
            <a:lstStyle/>
            <a:p>
              <a:r>
                <a:rPr lang="en-US" sz="9600" b="1" dirty="0" err="1" smtClean="0">
                  <a:latin typeface="NikoshBAN" pitchFamily="2" charset="0"/>
                  <a:cs typeface="NikoshBAN" pitchFamily="2" charset="0"/>
                </a:rPr>
                <a:t>সফ্‌টওয়্যার</a:t>
              </a:r>
              <a:r>
                <a:rPr lang="en-US" sz="9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96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97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98033"/>
            <a:ext cx="8077200" cy="204536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.............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ফার্মওয়্যারের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465095" cy="649705"/>
          </a:xfrm>
          <a:prstGeom prst="ellipse">
            <a:avLst/>
          </a:prstGeom>
          <a:solidFill>
            <a:srgbClr val="FFFF00"/>
          </a:solidFill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4831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81000"/>
            <a:ext cx="3962400" cy="1394944"/>
          </a:xfrm>
          <a:prstGeom prst="downArrowCallo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lIns="78821" tIns="39411" rIns="78821" bIns="39411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সফ্‌টওয়্যার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24" y="1718635"/>
            <a:ext cx="6802876" cy="15579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2862" y="331928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NikoshBAN" pitchFamily="2" charset="0"/>
                <a:cs typeface="NikoshBAN" pitchFamily="2" charset="0"/>
              </a:rPr>
              <a:t>software 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বলতে একগুচ্ছ কম্পিউটার প্রোগ্রাম, কর্মপদ্ধতি ও ব্যবহারবিধিকে বোঝায়, যার সাহায্যে কম্পিউটারে কোনো নির্দিষ্ট প্রকারের কাজ সম্পাদন করা যা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 সফটও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য়্যার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 হলো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সমস্টি</a:t>
            </a:r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তৈরীকৃত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নির্দেশমালার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সমস্টিকে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প্র্রোগ্রাম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সমস্টিকে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 সফটও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য়্যার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 বলে। 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5037" y="178059"/>
            <a:ext cx="7953165" cy="707886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প্রোগাম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সফ্‌টওয়্যার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88" y="1207448"/>
            <a:ext cx="8918430" cy="43409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1" y="5548382"/>
            <a:ext cx="9021817" cy="1167758"/>
            <a:chOff x="1" y="5537565"/>
            <a:chExt cx="12029089" cy="1284017"/>
          </a:xfrm>
        </p:grpSpPr>
        <p:sp>
          <p:nvSpPr>
            <p:cNvPr id="8" name="Right Arrow 7"/>
            <p:cNvSpPr/>
            <p:nvPr/>
          </p:nvSpPr>
          <p:spPr>
            <a:xfrm>
              <a:off x="1" y="5722195"/>
              <a:ext cx="3201216" cy="1005840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Start Button Click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232585" y="5709062"/>
              <a:ext cx="3061535" cy="1112520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</a:rPr>
                <a:t>All Programs click </a:t>
              </a:r>
              <a:endParaRPr lang="en-US" sz="2000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6325488" y="5736597"/>
              <a:ext cx="3143283" cy="1065997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</a:rPr>
                <a:t>MS Office click 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468771" y="5537565"/>
              <a:ext cx="2560319" cy="124341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যে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</a:rPr>
                <a:t>সফ্‌টওয়্যার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</a:rPr>
                <a:t>চালু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</a:rPr>
                <a:t>করব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</a:rPr>
                <a:t>তাতে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</a:rPr>
                <a:t>ক্লীক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Down Arrow 15"/>
          <p:cNvSpPr/>
          <p:nvPr/>
        </p:nvSpPr>
        <p:spPr>
          <a:xfrm>
            <a:off x="883627" y="4194216"/>
            <a:ext cx="298787" cy="5079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424439" y="3698544"/>
            <a:ext cx="888115" cy="3362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62521" y="4702214"/>
            <a:ext cx="310742" cy="58774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958687" y="2898535"/>
            <a:ext cx="1240809" cy="1600438"/>
            <a:chOff x="4958687" y="2898535"/>
            <a:chExt cx="1240809" cy="1600438"/>
          </a:xfrm>
        </p:grpSpPr>
        <p:sp>
          <p:nvSpPr>
            <p:cNvPr id="3" name="Right Arrow Callout 2"/>
            <p:cNvSpPr/>
            <p:nvPr/>
          </p:nvSpPr>
          <p:spPr>
            <a:xfrm>
              <a:off x="4958687" y="2898535"/>
              <a:ext cx="1213513" cy="1600438"/>
            </a:xfrm>
            <a:prstGeom prst="rightArrowCallout">
              <a:avLst>
                <a:gd name="adj1" fmla="val 25000"/>
                <a:gd name="adj2" fmla="val 65942"/>
                <a:gd name="adj3" fmla="val 25000"/>
                <a:gd name="adj4" fmla="val 70421"/>
              </a:avLst>
            </a:prstGeom>
            <a:solidFill>
              <a:srgbClr val="00B0F0"/>
            </a:solidFill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/>
                <a:t>যে</a:t>
              </a:r>
              <a:r>
                <a:rPr lang="en-US" sz="1400" b="1" dirty="0"/>
                <a:t> </a:t>
              </a:r>
              <a:r>
                <a:rPr lang="en-US" sz="1400" b="1" dirty="0" err="1"/>
                <a:t>সফ্‌টওয়্যার</a:t>
              </a:r>
              <a:r>
                <a:rPr lang="en-US" sz="1400" b="1" dirty="0"/>
                <a:t> </a:t>
              </a:r>
              <a:r>
                <a:rPr lang="en-US" sz="1400" b="1" dirty="0" err="1"/>
                <a:t>চালু</a:t>
              </a:r>
              <a:r>
                <a:rPr lang="en-US" sz="1400" b="1" dirty="0"/>
                <a:t> </a:t>
              </a:r>
              <a:r>
                <a:rPr lang="en-US" sz="1400" b="1" dirty="0" err="1"/>
                <a:t>করব</a:t>
              </a:r>
              <a:r>
                <a:rPr lang="en-US" sz="1400" b="1" dirty="0"/>
                <a:t> </a:t>
              </a:r>
              <a:r>
                <a:rPr lang="en-US" sz="1400" b="1" dirty="0" err="1"/>
                <a:t>তাতে</a:t>
              </a:r>
              <a:r>
                <a:rPr lang="en-US" sz="1400" b="1" dirty="0"/>
                <a:t> </a:t>
              </a:r>
              <a:r>
                <a:rPr lang="en-US" sz="1400" b="1" dirty="0" err="1"/>
                <a:t>ক্লীক</a:t>
              </a:r>
              <a:endParaRPr lang="en-US" sz="1400" b="1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6199496" y="3309676"/>
              <a:ext cx="0" cy="816300"/>
            </a:xfrm>
            <a:prstGeom prst="straightConnector1">
              <a:avLst/>
            </a:prstGeom>
            <a:ln w="28575">
              <a:prstDash val="solid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3459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76395" y="350136"/>
            <a:ext cx="4910205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s-IN" sz="4800" b="1" dirty="0" smtClean="0">
                <a:latin typeface="NikoshBAN" pitchFamily="2" charset="0"/>
                <a:cs typeface="NikoshBAN" pitchFamily="2" charset="0"/>
              </a:rPr>
              <a:t>সফটও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য়্যারের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ভেদ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961926"/>
            <a:ext cx="3590793" cy="184785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961925"/>
            <a:ext cx="3429000" cy="1838325"/>
          </a:xfrm>
          <a:prstGeom prst="rect">
            <a:avLst/>
          </a:prstGeom>
          <a:ln>
            <a:solidFill>
              <a:srgbClr val="FF0000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918963" y="1171979"/>
            <a:ext cx="7624830" cy="2561821"/>
            <a:chOff x="918963" y="1171979"/>
            <a:chExt cx="7624830" cy="2561821"/>
          </a:xfrm>
        </p:grpSpPr>
        <p:sp>
          <p:nvSpPr>
            <p:cNvPr id="5" name="Rounded Rectangle 4"/>
            <p:cNvSpPr/>
            <p:nvPr/>
          </p:nvSpPr>
          <p:spPr>
            <a:xfrm>
              <a:off x="3348237" y="1171979"/>
              <a:ext cx="2733541" cy="508716"/>
            </a:xfrm>
            <a:prstGeom prst="roundRect">
              <a:avLst>
                <a:gd name="adj" fmla="val 50000"/>
              </a:avLst>
            </a:prstGeom>
            <a:ln w="38100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s-IN" sz="32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সফটও</a:t>
              </a:r>
              <a:r>
                <a:rPr lang="en-US" sz="32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য়্যার</a:t>
              </a:r>
              <a:endParaRPr lang="en-US" b="1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18963" y="2438400"/>
              <a:ext cx="2357637" cy="1295400"/>
            </a:xfrm>
            <a:prstGeom prst="roundRect">
              <a:avLst/>
            </a:prstGeom>
            <a:ln w="28575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সিস্টেম</a:t>
              </a:r>
              <a:r>
                <a:rPr lang="en-US" sz="28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সফটওয়্যার</a:t>
              </a:r>
              <a:endParaRPr lang="en-US" sz="2800" b="1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953000" y="2410563"/>
              <a:ext cx="3590793" cy="1295400"/>
            </a:xfrm>
            <a:prstGeom prst="roundRect">
              <a:avLst/>
            </a:prstGeom>
            <a:ln w="38100"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অ্যাপ্লিকেশন</a:t>
              </a:r>
              <a:r>
                <a:rPr lang="en-US" sz="24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সফটওয়্যার</a:t>
              </a:r>
              <a:r>
                <a:rPr lang="en-US" sz="24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বা</a:t>
              </a:r>
              <a:endParaRPr lang="en-US" sz="2400" b="1" dirty="0" smtClean="0">
                <a:latin typeface="Nikosh" panose="02000000000000000000" pitchFamily="2" charset="0"/>
                <a:cs typeface="Nikosh" panose="02000000000000000000" pitchFamily="2" charset="0"/>
              </a:endParaRPr>
            </a:p>
            <a:p>
              <a:pPr algn="ctr"/>
              <a:r>
                <a:rPr lang="en-US" sz="24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বাবহারিক</a:t>
              </a:r>
              <a:r>
                <a:rPr lang="en-US" sz="24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সফটওয়্যার</a:t>
              </a:r>
              <a:endParaRPr lang="en-US" sz="2400" b="1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cxnSp>
          <p:nvCxnSpPr>
            <p:cNvPr id="8" name="Straight Arrow Connector 7"/>
            <p:cNvCxnSpPr>
              <a:stCxn id="5" idx="1"/>
              <a:endCxn id="15" idx="0"/>
            </p:cNvCxnSpPr>
            <p:nvPr/>
          </p:nvCxnSpPr>
          <p:spPr>
            <a:xfrm flipH="1">
              <a:off x="2097782" y="1426337"/>
              <a:ext cx="1250455" cy="1012063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</p:cNvCxnSpPr>
            <p:nvPr/>
          </p:nvCxnSpPr>
          <p:spPr>
            <a:xfrm>
              <a:off x="6081778" y="1426337"/>
              <a:ext cx="1157222" cy="984226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13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33600" y="170869"/>
            <a:ext cx="4953000" cy="63180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8816" tIns="39407" rIns="78816" bIns="39407" rtlCol="0" anchor="ctr"/>
          <a:lstStyle/>
          <a:p>
            <a:pPr lvl="0"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3048000"/>
            <a:ext cx="8001000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just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সফ্‌টওয়্যারের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প্রেজেন্টেশন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পয়েন্ট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শিক্ষামূলক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বিষয়কে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গ্রাফিক্স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অ্যানিমেশন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টেক্সট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অডিও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ইত্যাদির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সমন্বয়ে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আকর্ষনীয়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প্রেজেন্টেশন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শিক্ষকরা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প্রজেক্টরের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ক্লাসরুমে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বিষয়কে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আকর্ষনীয়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3581400" cy="213359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1" y="914400"/>
            <a:ext cx="3876674" cy="21336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4073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343</Words>
  <Application>Microsoft Office PowerPoint</Application>
  <PresentationFormat>On-screen Show (4:3)</PresentationFormat>
  <Paragraphs>54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37</cp:revision>
  <dcterms:created xsi:type="dcterms:W3CDTF">2020-10-15T21:24:32Z</dcterms:created>
  <dcterms:modified xsi:type="dcterms:W3CDTF">2020-10-19T03:44:43Z</dcterms:modified>
</cp:coreProperties>
</file>