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78" r:id="rId3"/>
    <p:sldId id="279" r:id="rId4"/>
    <p:sldId id="280" r:id="rId5"/>
    <p:sldId id="281" r:id="rId6"/>
    <p:sldId id="283" r:id="rId7"/>
    <p:sldId id="290" r:id="rId8"/>
    <p:sldId id="304" r:id="rId9"/>
    <p:sldId id="308" r:id="rId10"/>
    <p:sldId id="309" r:id="rId11"/>
    <p:sldId id="310" r:id="rId12"/>
    <p:sldId id="306" r:id="rId13"/>
    <p:sldId id="291" r:id="rId14"/>
    <p:sldId id="311" r:id="rId15"/>
    <p:sldId id="299" r:id="rId16"/>
    <p:sldId id="272" r:id="rId17"/>
    <p:sldId id="265" r:id="rId18"/>
    <p:sldId id="301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AD45FD-6714-4011-88E5-5948088EE780}">
          <p14:sldIdLst>
            <p14:sldId id="312"/>
            <p14:sldId id="278"/>
            <p14:sldId id="279"/>
            <p14:sldId id="280"/>
            <p14:sldId id="281"/>
          </p14:sldIdLst>
        </p14:section>
        <p14:section name="Untitled Section" id="{52E871B7-5A21-484F-B1CC-49645240218D}">
          <p14:sldIdLst>
            <p14:sldId id="283"/>
            <p14:sldId id="290"/>
            <p14:sldId id="304"/>
            <p14:sldId id="308"/>
            <p14:sldId id="309"/>
            <p14:sldId id="310"/>
            <p14:sldId id="306"/>
            <p14:sldId id="291"/>
            <p14:sldId id="311"/>
            <p14:sldId id="299"/>
            <p14:sldId id="272"/>
            <p14:sldId id="265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6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4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4D35-884C-4329-A22E-50BA32BE38F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D9E5-1731-4F13-8774-7D11B397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6" y="237497"/>
            <a:ext cx="11739716" cy="6373090"/>
          </a:xfrm>
          <a:prstGeom prst="rect">
            <a:avLst/>
          </a:prstGeom>
        </p:spPr>
      </p:pic>
      <p:pic>
        <p:nvPicPr>
          <p:cNvPr id="3" name="Picture 2" descr="htyjder.gif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186545" y="1828800"/>
            <a:ext cx="5990773" cy="3172691"/>
          </a:xfrm>
          <a:prstGeom prst="ellipse">
            <a:avLst/>
          </a:prstGeom>
          <a:ln w="57150">
            <a:solidFill>
              <a:srgbClr val="FF00FF"/>
            </a:solidFill>
            <a:prstDash val="dash"/>
          </a:ln>
        </p:spPr>
      </p:pic>
      <p:sp>
        <p:nvSpPr>
          <p:cNvPr id="4" name="Frame 3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4548" y="2837075"/>
            <a:ext cx="6152770" cy="14468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82550" h="38100" prst="coolSlant"/>
            </a:sp3d>
          </a:bodyPr>
          <a:lstStyle/>
          <a:p>
            <a:pPr algn="ctr"/>
            <a:r>
              <a:rPr lang="bn-BD" sz="6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opulation effect">
            <a:extLst>
              <a:ext uri="{FF2B5EF4-FFF2-40B4-BE49-F238E27FC236}">
                <a16:creationId xmlns:a16="http://schemas.microsoft.com/office/drawing/2014/main" id="{2D2DDA55-78D3-4626-BB45-BE1DC0073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33" y="1208947"/>
            <a:ext cx="5506843" cy="42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7143" y="1208947"/>
            <a:ext cx="5422601" cy="421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132300" y="278707"/>
            <a:ext cx="8135897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জনসংখ্যার ঘনত্ব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029" y="5411450"/>
            <a:ext cx="11893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২০১১ সালে বাংলাদেশের জনসংখ্যা হয় ১৪ কোটি ৯৭ লক্ষ ৭২ হাজার ৩৬৪ 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3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16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04" y="1208946"/>
            <a:ext cx="5227209" cy="44714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Frame 12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00933" y="1208946"/>
            <a:ext cx="5467612" cy="447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445997" y="304249"/>
            <a:ext cx="8135897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জনসংখ্যার ঘনত্ব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7389" y="5827764"/>
            <a:ext cx="1049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৯৭০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লক্ষ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0870" y="5936893"/>
            <a:ext cx="10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বছরে বাংলাদেশের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বেড়ে প্রায় দ্বিগুণ 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984" y="343226"/>
            <a:ext cx="8135897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জনসংখ্যার ঘনত্ব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0EF01E-EFF5-4557-8690-F2FF3DE6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1303991"/>
            <a:ext cx="3823853" cy="440302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population">
            <a:extLst>
              <a:ext uri="{FF2B5EF4-FFF2-40B4-BE49-F238E27FC236}">
                <a16:creationId xmlns:a16="http://schemas.microsoft.com/office/drawing/2014/main" id="{96596A5E-3827-401D-B30C-3CEC137C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6" y="1303992"/>
            <a:ext cx="3925213" cy="440301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-32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035" y="1303991"/>
            <a:ext cx="3574473" cy="44030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9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5891" y="1223439"/>
            <a:ext cx="61191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প্রতি একক জায়গায় বসবাসরত মোট জনসংখ্যা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মোট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 ক্ষেত্রফল দ্বারা ভাগ করে খুব সহজেই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 পাওয়া যায়। সেই অনুযায়ী বাংলাদেশের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 অনেক বেশি।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4802" y="299360"/>
            <a:ext cx="8135897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জনসংখ্যার ঘনত্ব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AF14F-8A3D-4412-AEC7-4293B80721CA}"/>
              </a:ext>
            </a:extLst>
          </p:cNvPr>
          <p:cNvSpPr txBox="1"/>
          <p:nvPr/>
        </p:nvSpPr>
        <p:spPr>
          <a:xfrm>
            <a:off x="7259782" y="5056006"/>
            <a:ext cx="446973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= মোট জনসংখ্যা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33097" y="1223439"/>
            <a:ext cx="5382794" cy="526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5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21200"/>
              </p:ext>
            </p:extLst>
          </p:nvPr>
        </p:nvGraphicFramePr>
        <p:xfrm>
          <a:off x="801569" y="1075841"/>
          <a:ext cx="1079269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016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0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১৯৬১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কোটি ৫২ লক্ষ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6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১৯৭৪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কোটি ৬৪ লক্ষ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6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১৯৮১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কোটি ৯৯ লক্ষ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6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১৯৯১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 কোটি ১৪ লক্ষ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6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২০০১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১২ কোটি ৯৩ লক্ষ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6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২০১১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solidFill>
                              <a:schemeClr val="tx1"/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কোটি ৯৭ লক্ষ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3738" y="311214"/>
            <a:ext cx="5744953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Frame 3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1514" y="341508"/>
            <a:ext cx="21513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517425" y="849339"/>
            <a:ext cx="5867881" cy="3920717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2" descr="পরিবেশ পর্যবেক্ষণ প্রতিযোগিত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9"/>
          <a:stretch/>
        </p:blipFill>
        <p:spPr bwMode="auto">
          <a:xfrm>
            <a:off x="923638" y="3629891"/>
            <a:ext cx="5098420" cy="28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4467B-CA47-46C4-BC09-EAB7F0180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5" y="849339"/>
            <a:ext cx="5081665" cy="580554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9866" y="0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3482172" y="787910"/>
            <a:ext cx="4190127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4400" b="1" spc="50" dirty="0">
              <a:ln w="0">
                <a:solidFill>
                  <a:srgbClr val="0070C0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7878" y="2236318"/>
            <a:ext cx="2216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8007" y="3738126"/>
            <a:ext cx="1456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1EDC42-E7A9-4017-A620-B4B7A1CA2840}"/>
              </a:ext>
            </a:extLst>
          </p:cNvPr>
          <p:cNvSpPr/>
          <p:nvPr/>
        </p:nvSpPr>
        <p:spPr>
          <a:xfrm>
            <a:off x="457412" y="2436158"/>
            <a:ext cx="11526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১৮০০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5B90F9-5567-41CE-BFC9-0A25DEA4A844}"/>
              </a:ext>
            </a:extLst>
          </p:cNvPr>
          <p:cNvSpPr/>
          <p:nvPr/>
        </p:nvSpPr>
        <p:spPr>
          <a:xfrm>
            <a:off x="477121" y="3882708"/>
            <a:ext cx="10658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র্তমানে পৃথিবীতে  প্রায়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লোক বসবাস 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DB347-4EC3-4E78-9031-93EF2A962BBE}"/>
              </a:ext>
            </a:extLst>
          </p:cNvPr>
          <p:cNvSpPr/>
          <p:nvPr/>
        </p:nvSpPr>
        <p:spPr>
          <a:xfrm>
            <a:off x="457412" y="4938958"/>
            <a:ext cx="1075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৪০ বছরে বাংলাদেশের জনসংখ্যা বেড়ে প্রায়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42604-C5B2-49A6-BAC8-4CEBC557FFA3}"/>
              </a:ext>
            </a:extLst>
          </p:cNvPr>
          <p:cNvSpPr txBox="1"/>
          <p:nvPr/>
        </p:nvSpPr>
        <p:spPr>
          <a:xfrm>
            <a:off x="8311188" y="4796731"/>
            <a:ext cx="116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866" y="0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6593E-D760-4C47-B8BA-1F7ABA063BF3}"/>
              </a:ext>
            </a:extLst>
          </p:cNvPr>
          <p:cNvSpPr txBox="1"/>
          <p:nvPr/>
        </p:nvSpPr>
        <p:spPr>
          <a:xfrm>
            <a:off x="710504" y="1822172"/>
            <a:ext cx="691470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কি ? </a:t>
            </a:r>
            <a:endParaRPr lang="en-US" sz="6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AF14F-8A3D-4412-AEC7-4293B80721CA}"/>
              </a:ext>
            </a:extLst>
          </p:cNvPr>
          <p:cNvSpPr txBox="1"/>
          <p:nvPr/>
        </p:nvSpPr>
        <p:spPr>
          <a:xfrm>
            <a:off x="710504" y="5369247"/>
            <a:ext cx="1099130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= মোট জনসংখ্যা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866" y="0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809" y="526366"/>
            <a:ext cx="406654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04" y="3210989"/>
            <a:ext cx="10649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প্রতি একক জায়গায় বসবাসরত মোট জনসংখ্যা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মোট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 ক্ষেত্রফল দ্বারা ভাগ করে খুব সহজেই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 পাওয়া যায়।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07085" y="576541"/>
            <a:ext cx="424376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1814" y="2308275"/>
            <a:ext cx="315684" cy="37820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Cloud Callout 23"/>
          <p:cNvSpPr/>
          <p:nvPr/>
        </p:nvSpPr>
        <p:spPr>
          <a:xfrm>
            <a:off x="403268" y="767720"/>
            <a:ext cx="2804161" cy="1648968"/>
          </a:xfrm>
          <a:prstGeom prst="cloudCallou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8F0CF-DC64-4F7F-8A3A-59938360D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6" y="1264920"/>
            <a:ext cx="5679940" cy="5374054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6371303" y="2147610"/>
            <a:ext cx="5541383" cy="4154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 </a:t>
            </a:r>
            <a:r>
              <a:rPr lang="bn-IN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 বৃদ্ধি পায় তবে কী কী সমস্যা হতে পারে 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9866" y="0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68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409575" y="-5722938"/>
            <a:ext cx="11407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ulodor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1995055" y="291582"/>
            <a:ext cx="8783781" cy="5639021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1571" y="362729"/>
            <a:ext cx="8783781" cy="62307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82533" y="1517820"/>
            <a:ext cx="6196303" cy="318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99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0003.gif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613610" y="5099143"/>
            <a:ext cx="11578390" cy="1303974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9866" y="0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03016" y="1085364"/>
            <a:ext cx="5422234" cy="5105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 ইসরাত</a:t>
            </a:r>
            <a:endParaRPr lang="en-US" sz="44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i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আজহার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bn-BD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হাতিয়া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1786409" y="247650"/>
            <a:ext cx="2461741" cy="837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41" b="17882"/>
          <a:stretch/>
        </p:blipFill>
        <p:spPr>
          <a:xfrm>
            <a:off x="1206440" y="1671960"/>
            <a:ext cx="3399511" cy="4301699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31" name="Group 30"/>
          <p:cNvGrpSpPr/>
          <p:nvPr/>
        </p:nvGrpSpPr>
        <p:grpSpPr>
          <a:xfrm>
            <a:off x="5354483" y="1085364"/>
            <a:ext cx="348998" cy="5105886"/>
            <a:chOff x="4979842" y="1981201"/>
            <a:chExt cx="260989" cy="344425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979842" y="2210584"/>
              <a:ext cx="0" cy="3214868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oval" w="med" len="med"/>
              <a:tailEnd type="oval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113421" y="1981201"/>
              <a:ext cx="2" cy="3132220"/>
            </a:xfrm>
            <a:prstGeom prst="line">
              <a:avLst/>
            </a:prstGeom>
            <a:ln w="57150">
              <a:solidFill>
                <a:srgbClr val="FF33CC"/>
              </a:solidFill>
              <a:prstDash val="sysDot"/>
              <a:headEnd type="oval" w="med" len="med"/>
              <a:tailEnd type="oval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32813" y="2204176"/>
              <a:ext cx="8018" cy="2686269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  <a:headEnd type="oval" w="med" len="med"/>
              <a:tailEnd type="oval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ame 13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63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3851" y="637310"/>
            <a:ext cx="5828679" cy="587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ণিঃ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পঞ্চম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 বিজ্ঞান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ctr"/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14                  </a:t>
            </a:r>
            <a:r>
              <a:rPr kumimoji="0" lang="bn-IN" sz="4000" b="1" i="1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বিষয়বস্তুঃ</a:t>
            </a:r>
            <a:r>
              <a:rPr kumimoji="0" lang="en-US" sz="4400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400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bn-IN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১।জনসংখ্যা বৃদ্ধি এবং জনসংখ্যার ঘনত্ব)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পৃষ্ঠাঃ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9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endParaRPr kumimoji="0" lang="b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8347" y="404671"/>
            <a:ext cx="2635450" cy="917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5405" r="6387" b="5252"/>
          <a:stretch/>
        </p:blipFill>
        <p:spPr bwMode="auto">
          <a:xfrm>
            <a:off x="853115" y="1751213"/>
            <a:ext cx="3565914" cy="448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 rot="5400000">
            <a:off x="2167731" y="3051344"/>
            <a:ext cx="6131108" cy="10903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DC7C10-617D-4CAE-A344-C602DA947E0E}"/>
              </a:ext>
            </a:extLst>
          </p:cNvPr>
          <p:cNvSpPr txBox="1"/>
          <p:nvPr/>
        </p:nvSpPr>
        <p:spPr>
          <a:xfrm>
            <a:off x="1973413" y="1900390"/>
            <a:ext cx="871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0C4C6-289B-45FD-9848-7F05336EEF93}"/>
              </a:ext>
            </a:extLst>
          </p:cNvPr>
          <p:cNvSpPr/>
          <p:nvPr/>
        </p:nvSpPr>
        <p:spPr>
          <a:xfrm>
            <a:off x="4522261" y="74318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726" y="2811373"/>
            <a:ext cx="1127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১৮.১.১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জনসংখ্যাধিক্যের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১৮.১.২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58750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70E7-AFAC-4F2E-94E3-9F1AC62DC343}"/>
              </a:ext>
            </a:extLst>
          </p:cNvPr>
          <p:cNvSpPr txBox="1"/>
          <p:nvPr/>
        </p:nvSpPr>
        <p:spPr>
          <a:xfrm>
            <a:off x="2743200" y="237997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sp>
        <p:nvSpPr>
          <p:cNvPr id="7" name="Frame 6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525351"/>
              </p:ext>
            </p:extLst>
          </p:nvPr>
        </p:nvGraphicFramePr>
        <p:xfrm>
          <a:off x="5505450" y="3208338"/>
          <a:ext cx="11811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180800" imgH="440280" progId="Package">
                  <p:embed/>
                </p:oleObj>
              </mc:Choice>
              <mc:Fallback>
                <p:oleObj name="Packager Shell Object" showAsIcon="1" r:id="rId3" imgW="11808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5450" y="3208338"/>
                        <a:ext cx="11811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4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5833" y="171373"/>
            <a:ext cx="4413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944" y="1796213"/>
            <a:ext cx="977189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IN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en-US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2570" y="2918545"/>
            <a:ext cx="6959167" cy="280076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জনসংখ্যার ঘনত্ব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2526" y="1414644"/>
            <a:ext cx="5622177" cy="496293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71" y="1414645"/>
            <a:ext cx="5624956" cy="496293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20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5817" y="437914"/>
            <a:ext cx="5191736" cy="503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297" y="437914"/>
            <a:ext cx="5317873" cy="503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94538" y="5850375"/>
            <a:ext cx="786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বিশ্বের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ক্রমাগত বাড়ছে।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514" y="5139782"/>
            <a:ext cx="135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554" y="5417696"/>
            <a:ext cx="1128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জন্য খাদ্য, ভূমি এবং অন্যান্য প্রাকৃতিক সম্পদের প্রয়োজনও বাড়ছে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2922" y="1800253"/>
            <a:ext cx="4799342" cy="374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55" y="1834256"/>
            <a:ext cx="5443204" cy="370814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10712" y="5793101"/>
            <a:ext cx="1049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১৮০০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1530" y="418906"/>
            <a:ext cx="8135897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জনসংখ্যার ঘনত্ব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9103" y="1298297"/>
            <a:ext cx="5313670" cy="3913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0" y="1306506"/>
            <a:ext cx="5776667" cy="391305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99103" y="5312884"/>
            <a:ext cx="11402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র্তমানে পৃথিবীতে  প্রায়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লোক বসবাস 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অর্থাৎ ২০০ বছরে বিশ্বে জনসংখ্যা বেড়েছে প্রায় ৬০০কোটি।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9866" y="-24239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300" y="278707"/>
            <a:ext cx="8135897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জনসংখ্যার ঘনত্ব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420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ALAUDDIN</dc:creator>
  <cp:lastModifiedBy>IT Point</cp:lastModifiedBy>
  <cp:revision>103</cp:revision>
  <dcterms:created xsi:type="dcterms:W3CDTF">2020-10-11T20:10:37Z</dcterms:created>
  <dcterms:modified xsi:type="dcterms:W3CDTF">2020-10-18T11:00:08Z</dcterms:modified>
</cp:coreProperties>
</file>