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371" r:id="rId2"/>
    <p:sldId id="271" r:id="rId3"/>
    <p:sldId id="334" r:id="rId4"/>
    <p:sldId id="353" r:id="rId5"/>
    <p:sldId id="354" r:id="rId6"/>
    <p:sldId id="336" r:id="rId7"/>
    <p:sldId id="337" r:id="rId8"/>
    <p:sldId id="338" r:id="rId9"/>
    <p:sldId id="372" r:id="rId10"/>
    <p:sldId id="339" r:id="rId11"/>
    <p:sldId id="340" r:id="rId12"/>
    <p:sldId id="341" r:id="rId13"/>
    <p:sldId id="361" r:id="rId14"/>
    <p:sldId id="373" r:id="rId15"/>
    <p:sldId id="360" r:id="rId16"/>
    <p:sldId id="367" r:id="rId17"/>
    <p:sldId id="374" r:id="rId18"/>
    <p:sldId id="375" r:id="rId19"/>
    <p:sldId id="345" r:id="rId20"/>
    <p:sldId id="347" r:id="rId21"/>
    <p:sldId id="3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528"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5011F4-926C-4549-8AF4-93475E981E6E}" type="datetimeFigureOut">
              <a:rPr lang="en-US" smtClean="0"/>
              <a:pPr/>
              <a:t>10/2/2020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F278E6-67A2-48AA-87DA-BB4D8FBE72D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8D4F7-3BA2-45FD-9EF0-854E30FD858B}" type="datetimeFigureOut">
              <a:rPr lang="en-US" smtClean="0"/>
              <a:pPr/>
              <a:t>10/2/2020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192A6-A08B-40B2-B1F3-A8D88B6E194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192A6-A08B-40B2-B1F3-A8D88B6E1949}"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192A6-A08B-40B2-B1F3-A8D88B6E1949}"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192A6-A08B-40B2-B1F3-A8D88B6E1949}"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192A6-A08B-40B2-B1F3-A8D88B6E1949}"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192A6-A08B-40B2-B1F3-A8D88B6E1949}"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192A6-A08B-40B2-B1F3-A8D88B6E1949}"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192A6-A08B-40B2-B1F3-A8D88B6E1949}"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1B21248-0875-4632-8478-F53051E458BF}" type="slidenum">
              <a:rPr lang="en-US" smtClean="0"/>
              <a:pP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21248-0875-4632-8478-F53051E458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21248-0875-4632-8478-F53051E458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21248-0875-4632-8478-F53051E458BF}" type="slidenum">
              <a:rPr lang="en-US" smtClean="0"/>
              <a:pPr/>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95072" y="6208776"/>
            <a:ext cx="609600" cy="457200"/>
          </a:xfrm>
        </p:spPr>
        <p:txBody>
          <a:bodyPr/>
          <a:lstStyle/>
          <a:p>
            <a:fld id="{21B21248-0875-4632-8478-F53051E458B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21248-0875-4632-8478-F53051E458BF}" type="slidenum">
              <a:rPr lang="en-US" smtClean="0"/>
              <a:pPr/>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B21248-0875-4632-8478-F53051E458BF}" type="slidenum">
              <a:rPr lang="en-US" smtClean="0"/>
              <a:pPr/>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B21248-0875-4632-8478-F53051E458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B21248-0875-4632-8478-F53051E458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21248-0875-4632-8478-F53051E458BF}"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5D3961-5AB6-4782-A105-C004C9901E5C}" type="datetimeFigureOut">
              <a:rPr lang="en-US" smtClean="0"/>
              <a:pPr/>
              <a:t>10/2/2020</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endParaRPr lang="en-US" dirty="0"/>
          </a:p>
        </p:txBody>
      </p:sp>
      <p:sp>
        <p:nvSpPr>
          <p:cNvPr id="7" name="Slide Number Placeholder 6"/>
          <p:cNvSpPr>
            <a:spLocks noGrp="1"/>
          </p:cNvSpPr>
          <p:nvPr>
            <p:ph type="sldNum" sz="quarter" idx="12"/>
          </p:nvPr>
        </p:nvSpPr>
        <p:spPr>
          <a:xfrm>
            <a:off x="195072" y="6208776"/>
            <a:ext cx="609600" cy="457200"/>
          </a:xfrm>
        </p:spPr>
        <p:txBody>
          <a:bodyPr/>
          <a:lstStyle/>
          <a:p>
            <a:fld id="{21B21248-0875-4632-8478-F53051E458BF}" type="slidenum">
              <a:rPr lang="en-US" smtClean="0"/>
              <a:pPr/>
              <a:t>‹#›</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C5D3961-5AB6-4782-A105-C004C9901E5C}" type="datetimeFigureOut">
              <a:rPr lang="en-US" smtClean="0"/>
              <a:pPr/>
              <a:t>10/2/2020</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1B21248-0875-4632-8478-F53051E458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23.jpe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jpeg"/><Relationship Id="rId7"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jpeg"/><Relationship Id="rId7" Type="http://schemas.openxmlformats.org/officeDocument/2006/relationships/image" Target="../media/image16.gif"/><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3211734" cy="6858000"/>
            <a:chOff x="0" y="0"/>
            <a:chExt cx="3211734" cy="6858000"/>
          </a:xfrm>
        </p:grpSpPr>
        <p:pic>
          <p:nvPicPr>
            <p:cNvPr id="3" name="Picture 2" descr="InShot_20200803_181819099.jpg"/>
            <p:cNvPicPr>
              <a:picLocks noChangeAspect="1"/>
            </p:cNvPicPr>
            <p:nvPr/>
          </p:nvPicPr>
          <p:blipFill>
            <a:blip r:embed="rId2"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grpSp>
        <p:nvGrpSpPr>
          <p:cNvPr id="41" name="Group 40"/>
          <p:cNvGrpSpPr/>
          <p:nvPr/>
        </p:nvGrpSpPr>
        <p:grpSpPr>
          <a:xfrm>
            <a:off x="2644726" y="4037428"/>
            <a:ext cx="6921305" cy="2180495"/>
            <a:chOff x="2897944" y="4656404"/>
            <a:chExt cx="6342187" cy="1209822"/>
          </a:xfrm>
          <a:solidFill>
            <a:srgbClr val="FFC000"/>
          </a:solidFill>
        </p:grpSpPr>
        <p:sp>
          <p:nvSpPr>
            <p:cNvPr id="42" name="Oval 41"/>
            <p:cNvSpPr/>
            <p:nvPr/>
          </p:nvSpPr>
          <p:spPr>
            <a:xfrm>
              <a:off x="2897944" y="4656404"/>
              <a:ext cx="1702192" cy="120982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rgbClr val="FFFF00"/>
                </a:solidFill>
              </a:endParaRPr>
            </a:p>
          </p:txBody>
        </p:sp>
        <p:sp>
          <p:nvSpPr>
            <p:cNvPr id="43" name="Oval 42"/>
            <p:cNvSpPr/>
            <p:nvPr/>
          </p:nvSpPr>
          <p:spPr>
            <a:xfrm>
              <a:off x="4600136" y="4670473"/>
              <a:ext cx="1547446" cy="11676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rgbClr val="FFFF00"/>
                </a:solidFill>
              </a:endParaRPr>
            </a:p>
          </p:txBody>
        </p:sp>
        <p:sp>
          <p:nvSpPr>
            <p:cNvPr id="44" name="Oval 43"/>
            <p:cNvSpPr/>
            <p:nvPr/>
          </p:nvSpPr>
          <p:spPr>
            <a:xfrm>
              <a:off x="6117101" y="4682196"/>
              <a:ext cx="1547446" cy="11676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rgbClr val="FFFF00"/>
                </a:solidFill>
              </a:endParaRPr>
            </a:p>
          </p:txBody>
        </p:sp>
        <p:sp>
          <p:nvSpPr>
            <p:cNvPr id="45" name="Oval 44"/>
            <p:cNvSpPr/>
            <p:nvPr/>
          </p:nvSpPr>
          <p:spPr>
            <a:xfrm>
              <a:off x="7692685" y="4696264"/>
              <a:ext cx="1547446" cy="11676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rgbClr val="FFFF00"/>
                </a:solidFill>
              </a:endParaRPr>
            </a:p>
          </p:txBody>
        </p:sp>
      </p:grpSp>
      <p:sp>
        <p:nvSpPr>
          <p:cNvPr id="23" name="Rectangle 22"/>
          <p:cNvSpPr/>
          <p:nvPr/>
        </p:nvSpPr>
        <p:spPr>
          <a:xfrm>
            <a:off x="2988921" y="4676211"/>
            <a:ext cx="6295755" cy="1446550"/>
          </a:xfrm>
          <a:prstGeom prst="rect">
            <a:avLst/>
          </a:prstGeom>
        </p:spPr>
        <p:txBody>
          <a:bodyPr wrap="square">
            <a:spAutoFit/>
          </a:bodyPr>
          <a:lstStyle/>
          <a:p>
            <a:r>
              <a:rPr lang="bn-BD" sz="8800" b="1" dirty="0" smtClean="0">
                <a:solidFill>
                  <a:srgbClr val="FF0000"/>
                </a:solidFill>
                <a:effectLst>
                  <a:glow rad="63500">
                    <a:srgbClr val="00CC00"/>
                  </a:glow>
                </a:effectLst>
                <a:latin typeface="NikoshBAN" pitchFamily="2" charset="0"/>
                <a:cs typeface="NikoshBAN" pitchFamily="2" charset="0"/>
              </a:rPr>
              <a:t>স্বা</a:t>
            </a:r>
            <a:r>
              <a:rPr lang="bn-BD" sz="8800" b="1" dirty="0" smtClean="0">
                <a:solidFill>
                  <a:srgbClr val="00B050"/>
                </a:solidFill>
                <a:effectLst>
                  <a:glow rad="63500">
                    <a:srgbClr val="00CC00"/>
                  </a:glow>
                </a:effectLst>
                <a:latin typeface="NikoshBAN" pitchFamily="2" charset="0"/>
                <a:cs typeface="NikoshBAN" pitchFamily="2" charset="0"/>
              </a:rPr>
              <a:t> </a:t>
            </a:r>
            <a:endParaRPr lang="bn-BD" sz="8800" b="1" dirty="0">
              <a:solidFill>
                <a:srgbClr val="00B050"/>
              </a:solidFill>
              <a:effectLst>
                <a:glow rad="63500">
                  <a:srgbClr val="00CC00"/>
                </a:glow>
              </a:effectLst>
              <a:latin typeface="NikoshBAN" pitchFamily="2" charset="0"/>
              <a:cs typeface="NikoshBAN" pitchFamily="2" charset="0"/>
            </a:endParaRPr>
          </a:p>
        </p:txBody>
      </p:sp>
      <p:sp>
        <p:nvSpPr>
          <p:cNvPr id="24" name="Rectangle 23"/>
          <p:cNvSpPr/>
          <p:nvPr/>
        </p:nvSpPr>
        <p:spPr>
          <a:xfrm>
            <a:off x="4777972" y="4693306"/>
            <a:ext cx="1228221" cy="1446550"/>
          </a:xfrm>
          <a:prstGeom prst="rect">
            <a:avLst/>
          </a:prstGeom>
        </p:spPr>
        <p:txBody>
          <a:bodyPr wrap="none">
            <a:spAutoFit/>
          </a:bodyPr>
          <a:lstStyle/>
          <a:p>
            <a:r>
              <a:rPr lang="bn-BD" sz="8800" b="1" dirty="0" smtClean="0">
                <a:solidFill>
                  <a:srgbClr val="FF0000"/>
                </a:solidFill>
                <a:effectLst>
                  <a:glow rad="63500">
                    <a:srgbClr val="00CC00"/>
                  </a:glow>
                </a:effectLst>
                <a:latin typeface="NikoshBAN" pitchFamily="2" charset="0"/>
                <a:cs typeface="NikoshBAN" pitchFamily="2" charset="0"/>
              </a:rPr>
              <a:t>গ</a:t>
            </a:r>
            <a:r>
              <a:rPr lang="bn-BD" sz="8800" b="1" dirty="0" smtClean="0">
                <a:solidFill>
                  <a:srgbClr val="00B050"/>
                </a:solidFill>
                <a:effectLst>
                  <a:glow rad="63500">
                    <a:srgbClr val="00CC00"/>
                  </a:glow>
                </a:effectLst>
                <a:latin typeface="NikoshBAN" pitchFamily="2" charset="0"/>
                <a:cs typeface="NikoshBAN" pitchFamily="2" charset="0"/>
              </a:rPr>
              <a:t> </a:t>
            </a:r>
            <a:endParaRPr lang="bn-BD" sz="8800" b="1" dirty="0">
              <a:solidFill>
                <a:srgbClr val="00B050"/>
              </a:solidFill>
              <a:effectLst>
                <a:glow rad="63500">
                  <a:srgbClr val="00CC00"/>
                </a:glow>
              </a:effectLst>
              <a:latin typeface="NikoshBAN" pitchFamily="2" charset="0"/>
              <a:cs typeface="NikoshBAN" pitchFamily="2" charset="0"/>
            </a:endParaRPr>
          </a:p>
        </p:txBody>
      </p:sp>
      <p:sp>
        <p:nvSpPr>
          <p:cNvPr id="25" name="Rectangle 24"/>
          <p:cNvSpPr/>
          <p:nvPr/>
        </p:nvSpPr>
        <p:spPr>
          <a:xfrm>
            <a:off x="6367619" y="4693305"/>
            <a:ext cx="1332416" cy="1446550"/>
          </a:xfrm>
          <a:prstGeom prst="rect">
            <a:avLst/>
          </a:prstGeom>
        </p:spPr>
        <p:txBody>
          <a:bodyPr wrap="none">
            <a:spAutoFit/>
          </a:bodyPr>
          <a:lstStyle/>
          <a:p>
            <a:r>
              <a:rPr lang="bn-BD" sz="8800" b="1" dirty="0" smtClean="0">
                <a:solidFill>
                  <a:srgbClr val="FF0000"/>
                </a:solidFill>
                <a:effectLst>
                  <a:glow rad="63500">
                    <a:srgbClr val="00CC00"/>
                  </a:glow>
                </a:effectLst>
                <a:latin typeface="NikoshBAN" pitchFamily="2" charset="0"/>
                <a:cs typeface="NikoshBAN" pitchFamily="2" charset="0"/>
              </a:rPr>
              <a:t>ত</a:t>
            </a:r>
            <a:r>
              <a:rPr lang="bn-BD" sz="8800" b="1" dirty="0" smtClean="0">
                <a:solidFill>
                  <a:srgbClr val="00B050"/>
                </a:solidFill>
                <a:effectLst>
                  <a:glow rad="63500">
                    <a:srgbClr val="00CC00"/>
                  </a:glow>
                </a:effectLst>
                <a:latin typeface="NikoshBAN" pitchFamily="2" charset="0"/>
                <a:cs typeface="NikoshBAN" pitchFamily="2" charset="0"/>
              </a:rPr>
              <a:t> </a:t>
            </a:r>
            <a:endParaRPr lang="en-US" sz="8800" b="1" dirty="0"/>
          </a:p>
        </p:txBody>
      </p:sp>
      <p:sp>
        <p:nvSpPr>
          <p:cNvPr id="27" name="Rectangle 26"/>
          <p:cNvSpPr/>
          <p:nvPr/>
        </p:nvSpPr>
        <p:spPr>
          <a:xfrm>
            <a:off x="8122581" y="4707375"/>
            <a:ext cx="1257075" cy="1446550"/>
          </a:xfrm>
          <a:prstGeom prst="rect">
            <a:avLst/>
          </a:prstGeom>
        </p:spPr>
        <p:txBody>
          <a:bodyPr wrap="none">
            <a:spAutoFit/>
          </a:bodyPr>
          <a:lstStyle/>
          <a:p>
            <a:r>
              <a:rPr lang="bn-BD" sz="8800" b="1" dirty="0" smtClean="0">
                <a:solidFill>
                  <a:srgbClr val="FF0000"/>
                </a:solidFill>
                <a:effectLst>
                  <a:glow rad="63500">
                    <a:srgbClr val="00CC00"/>
                  </a:glow>
                </a:effectLst>
                <a:latin typeface="NikoshBAN" pitchFamily="2" charset="0"/>
                <a:cs typeface="NikoshBAN" pitchFamily="2" charset="0"/>
              </a:rPr>
              <a:t>ম</a:t>
            </a:r>
            <a:r>
              <a:rPr lang="bn-BD" sz="8800" b="1" dirty="0" smtClean="0">
                <a:solidFill>
                  <a:srgbClr val="00B050"/>
                </a:solidFill>
                <a:effectLst>
                  <a:glow rad="63500">
                    <a:srgbClr val="00CC00"/>
                  </a:glow>
                </a:effectLst>
                <a:latin typeface="NikoshBAN" pitchFamily="2" charset="0"/>
                <a:cs typeface="NikoshBAN" pitchFamily="2" charset="0"/>
              </a:rPr>
              <a:t> </a:t>
            </a:r>
            <a:endParaRPr lang="en-US" sz="8800" b="1" dirty="0"/>
          </a:p>
        </p:txBody>
      </p:sp>
      <p:grpSp>
        <p:nvGrpSpPr>
          <p:cNvPr id="50" name="Group 49"/>
          <p:cNvGrpSpPr/>
          <p:nvPr/>
        </p:nvGrpSpPr>
        <p:grpSpPr>
          <a:xfrm>
            <a:off x="1882728" y="262597"/>
            <a:ext cx="6260121" cy="1580271"/>
            <a:chOff x="2206285" y="234462"/>
            <a:chExt cx="6260121" cy="1580271"/>
          </a:xfrm>
        </p:grpSpPr>
        <p:sp>
          <p:nvSpPr>
            <p:cNvPr id="28" name="Oval 27"/>
            <p:cNvSpPr/>
            <p:nvPr/>
          </p:nvSpPr>
          <p:spPr>
            <a:xfrm>
              <a:off x="2206285" y="279012"/>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আ</a:t>
              </a:r>
              <a:endParaRPr lang="en-US" sz="7200" b="1" dirty="0">
                <a:solidFill>
                  <a:schemeClr val="tx1"/>
                </a:solidFill>
              </a:endParaRPr>
            </a:p>
          </p:txBody>
        </p:sp>
        <p:sp>
          <p:nvSpPr>
            <p:cNvPr id="30" name="Oval 29"/>
            <p:cNvSpPr/>
            <p:nvPr/>
          </p:nvSpPr>
          <p:spPr>
            <a:xfrm>
              <a:off x="3765455" y="276667"/>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schemeClr val="tx1"/>
                  </a:solidFill>
                </a:rPr>
                <a:t>জ</a:t>
              </a:r>
              <a:endParaRPr lang="en-US" sz="7200" b="1" dirty="0">
                <a:solidFill>
                  <a:schemeClr val="tx1"/>
                </a:solidFill>
              </a:endParaRPr>
            </a:p>
          </p:txBody>
        </p:sp>
        <p:sp>
          <p:nvSpPr>
            <p:cNvPr id="35" name="Oval 34"/>
            <p:cNvSpPr/>
            <p:nvPr/>
          </p:nvSpPr>
          <p:spPr>
            <a:xfrm>
              <a:off x="5341036" y="248531"/>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schemeClr val="tx1"/>
                  </a:solidFill>
                </a:rPr>
                <a:t>কে</a:t>
              </a:r>
              <a:endParaRPr lang="en-US" sz="7200" b="1" dirty="0">
                <a:solidFill>
                  <a:schemeClr val="tx1"/>
                </a:solidFill>
              </a:endParaRPr>
            </a:p>
          </p:txBody>
        </p:sp>
        <p:sp>
          <p:nvSpPr>
            <p:cNvPr id="36" name="Oval 35"/>
            <p:cNvSpPr/>
            <p:nvPr/>
          </p:nvSpPr>
          <p:spPr>
            <a:xfrm>
              <a:off x="6902548" y="234462"/>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schemeClr val="tx1"/>
                  </a:solidFill>
                </a:rPr>
                <a:t> </a:t>
              </a:r>
              <a:endParaRPr lang="en-US" sz="7200" b="1" dirty="0">
                <a:solidFill>
                  <a:schemeClr val="tx1"/>
                </a:solidFill>
              </a:endParaRPr>
            </a:p>
          </p:txBody>
        </p:sp>
      </p:grpSp>
      <p:grpSp>
        <p:nvGrpSpPr>
          <p:cNvPr id="51" name="Group 50"/>
          <p:cNvGrpSpPr/>
          <p:nvPr/>
        </p:nvGrpSpPr>
        <p:grpSpPr>
          <a:xfrm>
            <a:off x="8855613" y="257908"/>
            <a:ext cx="3151164" cy="1552134"/>
            <a:chOff x="8855613" y="257908"/>
            <a:chExt cx="3151164" cy="1552134"/>
          </a:xfrm>
        </p:grpSpPr>
        <p:sp>
          <p:nvSpPr>
            <p:cNvPr id="37" name="Oval 36"/>
            <p:cNvSpPr/>
            <p:nvPr/>
          </p:nvSpPr>
          <p:spPr>
            <a:xfrm>
              <a:off x="8855613" y="274321"/>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solidFill>
                    <a:schemeClr val="tx1"/>
                  </a:solidFill>
                </a:rPr>
                <a:t>ক্লা</a:t>
              </a:r>
              <a:endParaRPr lang="en-US" sz="7200" b="1" dirty="0">
                <a:solidFill>
                  <a:schemeClr val="tx1"/>
                </a:solidFill>
              </a:endParaRPr>
            </a:p>
          </p:txBody>
        </p:sp>
        <p:sp>
          <p:nvSpPr>
            <p:cNvPr id="48" name="Oval 47"/>
            <p:cNvSpPr/>
            <p:nvPr/>
          </p:nvSpPr>
          <p:spPr>
            <a:xfrm>
              <a:off x="10442919" y="257908"/>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সে</a:t>
              </a:r>
              <a:endParaRPr lang="en-US" sz="7200" b="1" dirty="0">
                <a:solidFill>
                  <a:schemeClr val="tx1"/>
                </a:solidFill>
              </a:endParaRPr>
            </a:p>
          </p:txBody>
        </p:sp>
      </p:grpSp>
      <p:sp>
        <p:nvSpPr>
          <p:cNvPr id="54" name="TextBox 53"/>
          <p:cNvSpPr txBox="1"/>
          <p:nvPr/>
        </p:nvSpPr>
        <p:spPr>
          <a:xfrm>
            <a:off x="7019778" y="450166"/>
            <a:ext cx="784189" cy="1200329"/>
          </a:xfrm>
          <a:prstGeom prst="rect">
            <a:avLst/>
          </a:prstGeom>
          <a:noFill/>
        </p:spPr>
        <p:txBody>
          <a:bodyPr wrap="none" rtlCol="0">
            <a:spAutoFit/>
          </a:bodyPr>
          <a:lstStyle/>
          <a:p>
            <a:r>
              <a:rPr lang="en-US" sz="7200" b="1" dirty="0" smtClean="0"/>
              <a:t>র</a:t>
            </a:r>
            <a:endParaRPr lang="en-US" sz="7200" b="1" dirty="0"/>
          </a:p>
        </p:txBody>
      </p:sp>
      <p:grpSp>
        <p:nvGrpSpPr>
          <p:cNvPr id="56" name="Group 55"/>
          <p:cNvGrpSpPr/>
          <p:nvPr/>
        </p:nvGrpSpPr>
        <p:grpSpPr>
          <a:xfrm>
            <a:off x="3622433" y="2159391"/>
            <a:ext cx="6274190" cy="1634195"/>
            <a:chOff x="3622433" y="2159391"/>
            <a:chExt cx="6274190" cy="1634195"/>
          </a:xfrm>
        </p:grpSpPr>
        <p:grpSp>
          <p:nvGrpSpPr>
            <p:cNvPr id="49" name="Group 48"/>
            <p:cNvGrpSpPr/>
            <p:nvPr/>
          </p:nvGrpSpPr>
          <p:grpSpPr>
            <a:xfrm>
              <a:off x="3622433" y="2159391"/>
              <a:ext cx="4686885" cy="1634195"/>
              <a:chOff x="3622433" y="2159391"/>
              <a:chExt cx="4686885" cy="1634195"/>
            </a:xfrm>
          </p:grpSpPr>
          <p:sp>
            <p:nvSpPr>
              <p:cNvPr id="38" name="Oval 37"/>
              <p:cNvSpPr/>
              <p:nvPr/>
            </p:nvSpPr>
            <p:spPr>
              <a:xfrm>
                <a:off x="3622433" y="2257865"/>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0070C0"/>
                    </a:solidFill>
                  </a:rPr>
                  <a:t>স</a:t>
                </a:r>
                <a:endParaRPr lang="en-US" sz="7200" b="1" dirty="0">
                  <a:solidFill>
                    <a:srgbClr val="0070C0"/>
                  </a:solidFill>
                </a:endParaRPr>
              </a:p>
            </p:txBody>
          </p:sp>
          <p:sp>
            <p:nvSpPr>
              <p:cNvPr id="39" name="Oval 38"/>
              <p:cNvSpPr/>
              <p:nvPr/>
            </p:nvSpPr>
            <p:spPr>
              <a:xfrm>
                <a:off x="5183945" y="2243798"/>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0070C0"/>
                    </a:solidFill>
                  </a:rPr>
                  <a:t>বা</a:t>
                </a:r>
                <a:endParaRPr lang="en-US" sz="7200" b="1" dirty="0">
                  <a:solidFill>
                    <a:srgbClr val="0070C0"/>
                  </a:solidFill>
                </a:endParaRPr>
              </a:p>
            </p:txBody>
          </p:sp>
          <p:sp>
            <p:nvSpPr>
              <p:cNvPr id="46" name="Oval 45"/>
              <p:cNvSpPr/>
              <p:nvPr/>
            </p:nvSpPr>
            <p:spPr>
              <a:xfrm>
                <a:off x="6745460" y="2159391"/>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0070C0"/>
                    </a:solidFill>
                  </a:rPr>
                  <a:t>ই</a:t>
                </a:r>
                <a:endParaRPr lang="en-US" sz="7200" b="1" dirty="0">
                  <a:solidFill>
                    <a:srgbClr val="0070C0"/>
                  </a:solidFill>
                </a:endParaRPr>
              </a:p>
            </p:txBody>
          </p:sp>
        </p:grpSp>
        <p:sp>
          <p:nvSpPr>
            <p:cNvPr id="55" name="Oval 54"/>
            <p:cNvSpPr/>
            <p:nvPr/>
          </p:nvSpPr>
          <p:spPr>
            <a:xfrm>
              <a:off x="8332765" y="2199249"/>
              <a:ext cx="1563858" cy="15357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0070C0"/>
                  </a:solidFill>
                </a:rPr>
                <a:t>কে</a:t>
              </a:r>
              <a:endParaRPr lang="en-US" sz="7200" b="1"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4)">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ircle(in)">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circle(in)">
                                      <p:cBhvr>
                                        <p:cTn id="17" dur="2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edge">
                                      <p:cBhvr>
                                        <p:cTn id="2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3211734" cy="6858000"/>
            <a:chOff x="0" y="0"/>
            <a:chExt cx="3211734" cy="6858000"/>
          </a:xfrm>
        </p:grpSpPr>
        <p:pic>
          <p:nvPicPr>
            <p:cNvPr id="22" name="Picture 21" descr="InShot_20200803_181819099.jpg"/>
            <p:cNvPicPr>
              <a:picLocks noChangeAspect="1"/>
            </p:cNvPicPr>
            <p:nvPr/>
          </p:nvPicPr>
          <p:blipFill>
            <a:blip r:embed="rId2"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23" name="Picture 22"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Rectangle 23"/>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sp>
        <p:nvSpPr>
          <p:cNvPr id="26" name="Rectangle 25"/>
          <p:cNvSpPr/>
          <p:nvPr/>
        </p:nvSpPr>
        <p:spPr>
          <a:xfrm>
            <a:off x="2293033" y="1285597"/>
            <a:ext cx="7301133" cy="954107"/>
          </a:xfrm>
          <a:prstGeom prst="rect">
            <a:avLst/>
          </a:prstGeom>
        </p:spPr>
        <p:txBody>
          <a:bodyPr wrap="square">
            <a:spAutoFit/>
          </a:bodyPr>
          <a:lstStyle/>
          <a:p>
            <a:r>
              <a:rPr lang="as-IN" sz="2800" dirty="0" smtClean="0"/>
              <a:t/>
            </a:r>
            <a:br>
              <a:rPr lang="as-IN" sz="2800" dirty="0" smtClean="0"/>
            </a:br>
            <a:endParaRPr lang="en-US" sz="2800" dirty="0"/>
          </a:p>
        </p:txBody>
      </p:sp>
      <p:sp>
        <p:nvSpPr>
          <p:cNvPr id="27" name="Flowchart: Terminator 26"/>
          <p:cNvSpPr/>
          <p:nvPr/>
        </p:nvSpPr>
        <p:spPr>
          <a:xfrm>
            <a:off x="4037428" y="182880"/>
            <a:ext cx="4754880" cy="116761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জীব</a:t>
            </a:r>
            <a:r>
              <a:rPr lang="en-US" sz="4000" b="1" dirty="0" smtClean="0"/>
              <a:t> </a:t>
            </a:r>
            <a:r>
              <a:rPr lang="en-US" sz="4000" b="1" dirty="0" smtClean="0"/>
              <a:t>উপাদান</a:t>
            </a:r>
            <a:r>
              <a:rPr lang="en-US" sz="4000" b="1" dirty="0" smtClean="0"/>
              <a:t> </a:t>
            </a:r>
            <a:endParaRPr lang="en-US" sz="4000" b="1" dirty="0"/>
          </a:p>
        </p:txBody>
      </p:sp>
      <p:grpSp>
        <p:nvGrpSpPr>
          <p:cNvPr id="33" name="Group 32"/>
          <p:cNvGrpSpPr/>
          <p:nvPr/>
        </p:nvGrpSpPr>
        <p:grpSpPr>
          <a:xfrm>
            <a:off x="284870" y="1060938"/>
            <a:ext cx="5370342" cy="4369191"/>
            <a:chOff x="284870" y="1060938"/>
            <a:chExt cx="5370342" cy="4369191"/>
          </a:xfrm>
        </p:grpSpPr>
        <p:grpSp>
          <p:nvGrpSpPr>
            <p:cNvPr id="30" name="Group 29"/>
            <p:cNvGrpSpPr/>
            <p:nvPr/>
          </p:nvGrpSpPr>
          <p:grpSpPr>
            <a:xfrm>
              <a:off x="284870" y="1060938"/>
              <a:ext cx="5370342" cy="4369191"/>
              <a:chOff x="425547" y="807719"/>
              <a:chExt cx="5888462" cy="4861561"/>
            </a:xfrm>
          </p:grpSpPr>
          <p:pic>
            <p:nvPicPr>
              <p:cNvPr id="9" name="Picture 1" descr="C:\Users\PB\Downloads\ecotoxicity_1.jpg"/>
              <p:cNvPicPr>
                <a:picLocks noChangeAspect="1" noChangeArrowheads="1"/>
              </p:cNvPicPr>
              <p:nvPr/>
            </p:nvPicPr>
            <p:blipFill>
              <a:blip r:embed="rId4"/>
              <a:srcRect/>
              <a:stretch>
                <a:fillRect/>
              </a:stretch>
            </p:blipFill>
            <p:spPr bwMode="auto">
              <a:xfrm>
                <a:off x="425547" y="2067949"/>
                <a:ext cx="5888462" cy="3601331"/>
              </a:xfrm>
              <a:prstGeom prst="rect">
                <a:avLst/>
              </a:prstGeom>
              <a:noFill/>
            </p:spPr>
          </p:pic>
          <p:pic>
            <p:nvPicPr>
              <p:cNvPr id="10" name="Picture 2" descr="C:\Users\Doel-1612i3\Downloads\2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8200" y="807719"/>
                <a:ext cx="990600" cy="9906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p:nvCxnSpPr>
            <p:spPr>
              <a:xfrm>
                <a:off x="1577926" y="1268437"/>
                <a:ext cx="3289496" cy="1953065"/>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329396" y="1667021"/>
                <a:ext cx="2433712" cy="2222695"/>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05242" y="1378634"/>
                <a:ext cx="3545060" cy="3080824"/>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96353" y="2257865"/>
                <a:ext cx="2757264" cy="1308296"/>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717452" y="1800664"/>
                <a:ext cx="1420837" cy="576775"/>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a:off x="21742" y="2450278"/>
              <a:ext cx="1790492" cy="342799"/>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2875604" y="1443668"/>
            <a:ext cx="6716903" cy="584775"/>
          </a:xfrm>
          <a:prstGeom prst="rect">
            <a:avLst/>
          </a:prstGeom>
        </p:spPr>
        <p:txBody>
          <a:bodyPr wrap="none">
            <a:spAutoFit/>
          </a:bodyPr>
          <a:lstStyle/>
          <a:p>
            <a:r>
              <a:rPr lang="bn-BD" sz="3200" dirty="0" smtClean="0">
                <a:solidFill>
                  <a:prstClr val="black"/>
                </a:solidFill>
                <a:latin typeface="NikoshBAN" pitchFamily="2" charset="0"/>
                <a:cs typeface="NikoshBAN" pitchFamily="2" charset="0"/>
              </a:rPr>
              <a:t>চি</a:t>
            </a:r>
            <a:r>
              <a:rPr lang="bn-IN" sz="3200" dirty="0" smtClean="0">
                <a:solidFill>
                  <a:prstClr val="black"/>
                </a:solidFill>
                <a:latin typeface="NikoshBAN" pitchFamily="2" charset="0"/>
                <a:cs typeface="NikoshBAN" pitchFamily="2" charset="0"/>
              </a:rPr>
              <a:t>ত্রে</a:t>
            </a:r>
            <a:r>
              <a:rPr lang="bn-BD" sz="3200" dirty="0" smtClean="0">
                <a:solidFill>
                  <a:prstClr val="black"/>
                </a:solidFill>
                <a:latin typeface="NikoshBAN" pitchFamily="2" charset="0"/>
                <a:cs typeface="NikoshBAN" pitchFamily="2" charset="0"/>
              </a:rPr>
              <a:t> </a:t>
            </a:r>
            <a:r>
              <a:rPr lang="bn-IN" sz="3200" dirty="0" smtClean="0">
                <a:solidFill>
                  <a:prstClr val="black"/>
                </a:solidFill>
                <a:latin typeface="NikoshBAN" pitchFamily="2" charset="0"/>
                <a:cs typeface="NikoshBAN" pitchFamily="2" charset="0"/>
              </a:rPr>
              <a:t>জীব ও অজীব উপাদান</a:t>
            </a:r>
            <a:r>
              <a:rPr lang="bn-BD" sz="3200" dirty="0" smtClean="0">
                <a:solidFill>
                  <a:prstClr val="black"/>
                </a:solidFill>
                <a:latin typeface="NikoshBAN" pitchFamily="2" charset="0"/>
                <a:cs typeface="NikoshBAN" pitchFamily="2" charset="0"/>
              </a:rPr>
              <a:t> </a:t>
            </a:r>
            <a:r>
              <a:rPr lang="bn-IN" sz="3200" dirty="0" smtClean="0">
                <a:solidFill>
                  <a:prstClr val="black"/>
                </a:solidFill>
                <a:latin typeface="NikoshBAN" pitchFamily="2" charset="0"/>
                <a:cs typeface="NikoshBAN" pitchFamily="2" charset="0"/>
              </a:rPr>
              <a:t>গুলো </a:t>
            </a:r>
            <a:r>
              <a:rPr lang="bn-IN" sz="3200" dirty="0" smtClean="0">
                <a:solidFill>
                  <a:prstClr val="black"/>
                </a:solidFill>
                <a:latin typeface="NikoshBAN" pitchFamily="2" charset="0"/>
                <a:cs typeface="NikoshBAN" pitchFamily="2" charset="0"/>
              </a:rPr>
              <a:t>কী কী</a:t>
            </a:r>
            <a:r>
              <a:rPr lang="bn-BD" sz="3200" dirty="0" smtClean="0">
                <a:solidFill>
                  <a:prstClr val="black"/>
                </a:solidFill>
                <a:latin typeface="NikoshBAN" pitchFamily="2" charset="0"/>
                <a:cs typeface="NikoshBAN" pitchFamily="2" charset="0"/>
              </a:rPr>
              <a:t>? </a:t>
            </a:r>
            <a:r>
              <a:rPr lang="en-US" sz="3200" dirty="0" smtClean="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grpSp>
        <p:nvGrpSpPr>
          <p:cNvPr id="49" name="Group 48"/>
          <p:cNvGrpSpPr/>
          <p:nvPr/>
        </p:nvGrpSpPr>
        <p:grpSpPr>
          <a:xfrm>
            <a:off x="5908431" y="1631853"/>
            <a:ext cx="4557933" cy="1587304"/>
            <a:chOff x="5908431" y="1631853"/>
            <a:chExt cx="4557933" cy="1587304"/>
          </a:xfrm>
        </p:grpSpPr>
        <p:grpSp>
          <p:nvGrpSpPr>
            <p:cNvPr id="45" name="Group 44"/>
            <p:cNvGrpSpPr/>
            <p:nvPr/>
          </p:nvGrpSpPr>
          <p:grpSpPr>
            <a:xfrm>
              <a:off x="5908431" y="2180492"/>
              <a:ext cx="2954215" cy="773723"/>
              <a:chOff x="5908431" y="2180492"/>
              <a:chExt cx="2954215" cy="773723"/>
            </a:xfrm>
          </p:grpSpPr>
          <p:sp>
            <p:nvSpPr>
              <p:cNvPr id="35" name="Rounded Rectangle 34"/>
              <p:cNvSpPr/>
              <p:nvPr/>
            </p:nvSpPr>
            <p:spPr>
              <a:xfrm>
                <a:off x="5908431" y="2180492"/>
                <a:ext cx="2180492" cy="773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জীব</a:t>
                </a:r>
                <a:r>
                  <a:rPr lang="en-US" sz="3200" dirty="0" smtClean="0"/>
                  <a:t> </a:t>
                </a:r>
                <a:r>
                  <a:rPr lang="en-US" sz="3200" dirty="0" smtClean="0"/>
                  <a:t>উপাদান</a:t>
                </a:r>
                <a:r>
                  <a:rPr lang="en-US" sz="3200" dirty="0" smtClean="0"/>
                  <a:t> </a:t>
                </a:r>
              </a:p>
              <a:p>
                <a:pPr algn="ctr"/>
                <a:endParaRPr lang="en-US" sz="3200" dirty="0"/>
              </a:p>
            </p:txBody>
          </p:sp>
          <p:cxnSp>
            <p:nvCxnSpPr>
              <p:cNvPr id="36" name="Straight Connector 35"/>
              <p:cNvCxnSpPr/>
              <p:nvPr/>
            </p:nvCxnSpPr>
            <p:spPr>
              <a:xfrm flipV="1">
                <a:off x="8159262" y="2278966"/>
                <a:ext cx="703384" cy="309489"/>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5" idx="3"/>
              </p:cNvCxnSpPr>
              <p:nvPr/>
            </p:nvCxnSpPr>
            <p:spPr>
              <a:xfrm>
                <a:off x="8088923" y="2567354"/>
                <a:ext cx="717452" cy="302455"/>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47" name="Oval 46"/>
            <p:cNvSpPr/>
            <p:nvPr/>
          </p:nvSpPr>
          <p:spPr>
            <a:xfrm rot="20343848">
              <a:off x="8862646" y="1631853"/>
              <a:ext cx="1603718" cy="759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উদ্ভিদ</a:t>
              </a:r>
              <a:r>
                <a:rPr lang="en-US" sz="3200" dirty="0" smtClean="0"/>
                <a:t> </a:t>
              </a:r>
              <a:endParaRPr lang="en-US" sz="3200" dirty="0"/>
            </a:p>
          </p:txBody>
        </p:sp>
        <p:sp>
          <p:nvSpPr>
            <p:cNvPr id="48" name="Oval 47"/>
            <p:cNvSpPr/>
            <p:nvPr/>
          </p:nvSpPr>
          <p:spPr>
            <a:xfrm>
              <a:off x="8761828" y="2459502"/>
              <a:ext cx="1603718" cy="759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প্রাণী</a:t>
              </a:r>
              <a:endParaRPr lang="en-US" sz="3200" dirty="0"/>
            </a:p>
          </p:txBody>
        </p:sp>
      </p:grpSp>
      <p:sp>
        <p:nvSpPr>
          <p:cNvPr id="54" name="Minus 53"/>
          <p:cNvSpPr/>
          <p:nvPr/>
        </p:nvSpPr>
        <p:spPr>
          <a:xfrm rot="16200000">
            <a:off x="6384973" y="4753121"/>
            <a:ext cx="35591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5809956" y="3151162"/>
            <a:ext cx="4414912" cy="3261360"/>
            <a:chOff x="5809956" y="3151162"/>
            <a:chExt cx="4414912" cy="3261360"/>
          </a:xfrm>
        </p:grpSpPr>
        <p:sp>
          <p:nvSpPr>
            <p:cNvPr id="52" name="Rounded Rectangle 51"/>
            <p:cNvSpPr/>
            <p:nvPr/>
          </p:nvSpPr>
          <p:spPr>
            <a:xfrm>
              <a:off x="5809956" y="4360984"/>
              <a:ext cx="2335237" cy="745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অজীব</a:t>
              </a:r>
              <a:r>
                <a:rPr lang="en-US" sz="2800" dirty="0" smtClean="0"/>
                <a:t> </a:t>
              </a:r>
              <a:r>
                <a:rPr lang="en-US" sz="2800" dirty="0" smtClean="0"/>
                <a:t>উপাদান</a:t>
              </a:r>
              <a:r>
                <a:rPr lang="en-US" sz="2800" dirty="0" smtClean="0"/>
                <a:t> </a:t>
              </a:r>
              <a:endParaRPr lang="en-US" sz="2800" dirty="0"/>
            </a:p>
          </p:txBody>
        </p:sp>
        <p:sp>
          <p:nvSpPr>
            <p:cNvPr id="55" name="Left Arrow 54"/>
            <p:cNvSpPr/>
            <p:nvPr/>
          </p:nvSpPr>
          <p:spPr>
            <a:xfrm>
              <a:off x="8187397" y="3151162"/>
              <a:ext cx="2025748" cy="8299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মাটি</a:t>
              </a:r>
              <a:endParaRPr lang="en-US" sz="2800" dirty="0"/>
            </a:p>
          </p:txBody>
        </p:sp>
        <p:sp>
          <p:nvSpPr>
            <p:cNvPr id="56" name="Left Arrow 55"/>
            <p:cNvSpPr/>
            <p:nvPr/>
          </p:nvSpPr>
          <p:spPr>
            <a:xfrm>
              <a:off x="8199120" y="3936608"/>
              <a:ext cx="2025748" cy="8299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পানি</a:t>
              </a:r>
              <a:endParaRPr lang="en-US" sz="2800" dirty="0"/>
            </a:p>
          </p:txBody>
        </p:sp>
        <p:sp>
          <p:nvSpPr>
            <p:cNvPr id="57" name="Left Arrow 56"/>
            <p:cNvSpPr/>
            <p:nvPr/>
          </p:nvSpPr>
          <p:spPr>
            <a:xfrm>
              <a:off x="8199120" y="4752534"/>
              <a:ext cx="2025748" cy="8299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আলো</a:t>
              </a:r>
              <a:endParaRPr lang="en-US" sz="2800" dirty="0"/>
            </a:p>
          </p:txBody>
        </p:sp>
        <p:sp>
          <p:nvSpPr>
            <p:cNvPr id="58" name="Left Arrow 57"/>
            <p:cNvSpPr/>
            <p:nvPr/>
          </p:nvSpPr>
          <p:spPr>
            <a:xfrm>
              <a:off x="8170985" y="5582528"/>
              <a:ext cx="2025748" cy="8299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অক্সিজেন</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heel(4)">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 calcmode="lin" valueType="num">
                                      <p:cBhvr additive="base">
                                        <p:cTn id="19" dur="5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20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heel(4)">
                                      <p:cBhvr>
                                        <p:cTn id="30"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3183598" cy="6858000"/>
            <a:chOff x="0" y="0"/>
            <a:chExt cx="3183598" cy="6858000"/>
          </a:xfrm>
        </p:grpSpPr>
        <p:pic>
          <p:nvPicPr>
            <p:cNvPr id="2" name="Picture 1"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905410"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pic>
          <p:nvPicPr>
            <p:cNvPr id="4" name="Picture 3" descr="InShot_20200803_181819099.jpg"/>
            <p:cNvPicPr>
              <a:picLocks noChangeAspect="1"/>
            </p:cNvPicPr>
            <p:nvPr/>
          </p:nvPicPr>
          <p:blipFill>
            <a:blip r:embed="rId4"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grpSp>
      <p:sp>
        <p:nvSpPr>
          <p:cNvPr id="14" name="Flowchart: Terminator 13"/>
          <p:cNvSpPr/>
          <p:nvPr/>
        </p:nvSpPr>
        <p:spPr>
          <a:xfrm>
            <a:off x="3643533" y="168812"/>
            <a:ext cx="4811150" cy="94253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অজীব</a:t>
            </a:r>
            <a:r>
              <a:rPr lang="en-US" sz="4000" b="1" dirty="0" smtClean="0"/>
              <a:t> </a:t>
            </a:r>
            <a:r>
              <a:rPr lang="en-US" sz="4000" b="1" dirty="0" smtClean="0"/>
              <a:t>উপাদান</a:t>
            </a:r>
            <a:r>
              <a:rPr lang="en-US" sz="4000" b="1" dirty="0" smtClean="0"/>
              <a:t> </a:t>
            </a:r>
            <a:endParaRPr lang="en-US" sz="4000" b="1" dirty="0"/>
          </a:p>
        </p:txBody>
      </p:sp>
      <p:sp>
        <p:nvSpPr>
          <p:cNvPr id="9" name="Rounded Rectangle 8"/>
          <p:cNvSpPr/>
          <p:nvPr/>
        </p:nvSpPr>
        <p:spPr>
          <a:xfrm>
            <a:off x="1716258" y="1364566"/>
            <a:ext cx="9214339" cy="5627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dirty="0" smtClean="0"/>
              <a:t>বাস্তুতন্ত্রের প্রাণহীন সব উপাদান অজীব উপাদান নামে </a:t>
            </a:r>
            <a:r>
              <a:rPr lang="as-IN" sz="2800" dirty="0" smtClean="0"/>
              <a:t>পরিচিত</a:t>
            </a:r>
            <a:endParaRPr lang="en-US" sz="2800" dirty="0"/>
          </a:p>
        </p:txBody>
      </p:sp>
      <p:grpSp>
        <p:nvGrpSpPr>
          <p:cNvPr id="21" name="Group 20"/>
          <p:cNvGrpSpPr/>
          <p:nvPr/>
        </p:nvGrpSpPr>
        <p:grpSpPr>
          <a:xfrm>
            <a:off x="1561513" y="2152357"/>
            <a:ext cx="9282332" cy="3430171"/>
            <a:chOff x="1561513" y="2152357"/>
            <a:chExt cx="9282332" cy="3430171"/>
          </a:xfrm>
        </p:grpSpPr>
        <p:sp>
          <p:nvSpPr>
            <p:cNvPr id="15" name="Minus 14"/>
            <p:cNvSpPr/>
            <p:nvPr/>
          </p:nvSpPr>
          <p:spPr>
            <a:xfrm>
              <a:off x="2124222" y="3812345"/>
              <a:ext cx="8173329" cy="26728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3151164" y="2152357"/>
              <a:ext cx="6131169" cy="2335237"/>
              <a:chOff x="3151164" y="2152357"/>
              <a:chExt cx="6131169" cy="2335237"/>
            </a:xfrm>
          </p:grpSpPr>
          <p:sp>
            <p:nvSpPr>
              <p:cNvPr id="13" name="Heart 12"/>
              <p:cNvSpPr/>
              <p:nvPr/>
            </p:nvSpPr>
            <p:spPr>
              <a:xfrm>
                <a:off x="4684542" y="2152357"/>
                <a:ext cx="2771336" cy="171625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অজীব</a:t>
                </a:r>
                <a:r>
                  <a:rPr lang="en-US" sz="2400" dirty="0" smtClean="0"/>
                  <a:t> </a:t>
                </a:r>
                <a:r>
                  <a:rPr lang="en-US" sz="2400" dirty="0" smtClean="0"/>
                  <a:t>উপাদান</a:t>
                </a:r>
                <a:r>
                  <a:rPr lang="en-US" sz="2400" dirty="0" smtClean="0"/>
                  <a:t> </a:t>
                </a:r>
                <a:r>
                  <a:rPr lang="en-US" sz="2400" dirty="0" smtClean="0"/>
                  <a:t>দুই</a:t>
                </a:r>
                <a:r>
                  <a:rPr lang="en-US" sz="2400" dirty="0" smtClean="0"/>
                  <a:t> </a:t>
                </a:r>
                <a:r>
                  <a:rPr lang="en-US" sz="2400" dirty="0" smtClean="0"/>
                  <a:t>ধরনের</a:t>
                </a:r>
                <a:r>
                  <a:rPr lang="en-US" sz="2400" dirty="0" smtClean="0"/>
                  <a:t> </a:t>
                </a:r>
                <a:endParaRPr lang="en-US" sz="2400" dirty="0"/>
              </a:p>
            </p:txBody>
          </p:sp>
          <p:sp>
            <p:nvSpPr>
              <p:cNvPr id="16" name="Down Arrow 15"/>
              <p:cNvSpPr/>
              <p:nvPr/>
            </p:nvSpPr>
            <p:spPr>
              <a:xfrm>
                <a:off x="3151164" y="3995225"/>
                <a:ext cx="281354" cy="492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9000979" y="3992880"/>
                <a:ext cx="281354" cy="492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p:cNvSpPr/>
            <p:nvPr/>
          </p:nvSpPr>
          <p:spPr>
            <a:xfrm>
              <a:off x="1561513" y="4487593"/>
              <a:ext cx="3601329" cy="106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অজৈব</a:t>
              </a:r>
              <a:r>
                <a:rPr lang="en-US" sz="2800" dirty="0" smtClean="0"/>
                <a:t> </a:t>
              </a:r>
              <a:r>
                <a:rPr lang="en-US" sz="2800" dirty="0" smtClean="0"/>
                <a:t>বা</a:t>
              </a:r>
              <a:r>
                <a:rPr lang="en-US" sz="2800" dirty="0" smtClean="0"/>
                <a:t> </a:t>
              </a:r>
              <a:r>
                <a:rPr lang="en-US" sz="2800" dirty="0" smtClean="0"/>
                <a:t>ভৌত</a:t>
              </a:r>
              <a:r>
                <a:rPr lang="en-US" sz="2800" dirty="0" smtClean="0"/>
                <a:t> </a:t>
              </a:r>
              <a:r>
                <a:rPr lang="en-US" sz="2800" dirty="0" smtClean="0"/>
                <a:t>উপাদান</a:t>
              </a:r>
              <a:r>
                <a:rPr lang="en-US" sz="2800" dirty="0" smtClean="0"/>
                <a:t> </a:t>
              </a:r>
              <a:endParaRPr lang="en-US" sz="2800" dirty="0"/>
            </a:p>
          </p:txBody>
        </p:sp>
        <p:sp>
          <p:nvSpPr>
            <p:cNvPr id="20" name="Oval 19"/>
            <p:cNvSpPr/>
            <p:nvPr/>
          </p:nvSpPr>
          <p:spPr>
            <a:xfrm>
              <a:off x="7242516" y="4513384"/>
              <a:ext cx="3601329" cy="106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জৈব</a:t>
              </a:r>
              <a:r>
                <a:rPr lang="en-US" sz="2800" dirty="0" smtClean="0"/>
                <a:t> </a:t>
              </a:r>
              <a:r>
                <a:rPr lang="en-US" sz="2800" dirty="0" smtClean="0"/>
                <a:t>উপাদান</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0" fill="hold"/>
                                        <p:tgtEl>
                                          <p:spTgt spid="9"/>
                                        </p:tgtEl>
                                        <p:attrNameLst>
                                          <p:attrName>ppt_x</p:attrName>
                                        </p:attrNameLst>
                                      </p:cBhvr>
                                      <p:tavLst>
                                        <p:tav tm="0">
                                          <p:val>
                                            <p:strVal val="#ppt_x"/>
                                          </p:val>
                                        </p:tav>
                                        <p:tav tm="100000">
                                          <p:val>
                                            <p:strVal val="#ppt_x"/>
                                          </p:val>
                                        </p:tav>
                                      </p:tavLst>
                                    </p:anim>
                                    <p:anim calcmode="lin" valueType="num">
                                      <p:cBhvr additive="base">
                                        <p:cTn id="15"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3197666" cy="6858000"/>
            <a:chOff x="0" y="0"/>
            <a:chExt cx="3197666" cy="6858000"/>
          </a:xfrm>
        </p:grpSpPr>
        <p:pic>
          <p:nvPicPr>
            <p:cNvPr id="2" name="Picture 1"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919478"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pic>
          <p:nvPicPr>
            <p:cNvPr id="4" name="Picture 3" descr="InShot_20200803_181819099.jpg"/>
            <p:cNvPicPr>
              <a:picLocks noChangeAspect="1"/>
            </p:cNvPicPr>
            <p:nvPr/>
          </p:nvPicPr>
          <p:blipFill>
            <a:blip r:embed="rId4"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grpSp>
      <p:sp>
        <p:nvSpPr>
          <p:cNvPr id="14" name="Flowchart: Terminator 13"/>
          <p:cNvSpPr/>
          <p:nvPr/>
        </p:nvSpPr>
        <p:spPr>
          <a:xfrm>
            <a:off x="4009292" y="211016"/>
            <a:ext cx="3474720" cy="98473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একক</a:t>
            </a:r>
            <a:r>
              <a:rPr lang="en-US" sz="4000" b="1" dirty="0" smtClean="0"/>
              <a:t> </a:t>
            </a:r>
            <a:r>
              <a:rPr lang="en-US" sz="4000" b="1" dirty="0" smtClean="0"/>
              <a:t>কাজ</a:t>
            </a:r>
            <a:endParaRPr lang="en-US" sz="4000" b="1" dirty="0"/>
          </a:p>
        </p:txBody>
      </p:sp>
      <p:sp>
        <p:nvSpPr>
          <p:cNvPr id="15" name="TextBox 14"/>
          <p:cNvSpPr txBox="1"/>
          <p:nvPr/>
        </p:nvSpPr>
        <p:spPr>
          <a:xfrm>
            <a:off x="9158069" y="478302"/>
            <a:ext cx="2546252" cy="584775"/>
          </a:xfrm>
          <a:prstGeom prst="rect">
            <a:avLst/>
          </a:prstGeom>
          <a:noFill/>
        </p:spPr>
        <p:txBody>
          <a:bodyPr wrap="square" rtlCol="0">
            <a:spAutoFit/>
          </a:bodyPr>
          <a:lstStyle/>
          <a:p>
            <a:r>
              <a:rPr lang="en-US" sz="3200" u="sng" dirty="0" smtClean="0">
                <a:effectLst>
                  <a:outerShdw blurRad="38100" dist="38100" dir="2700000" algn="tl">
                    <a:srgbClr val="000000">
                      <a:alpha val="43137"/>
                    </a:srgbClr>
                  </a:outerShdw>
                </a:effectLst>
              </a:rPr>
              <a:t>সময়ঃ</a:t>
            </a:r>
            <a:r>
              <a:rPr lang="en-US" sz="3200" u="sng" dirty="0" smtClean="0">
                <a:effectLst>
                  <a:outerShdw blurRad="38100" dist="38100" dir="2700000" algn="tl">
                    <a:srgbClr val="000000">
                      <a:alpha val="43137"/>
                    </a:srgbClr>
                  </a:outerShdw>
                </a:effectLst>
              </a:rPr>
              <a:t> </a:t>
            </a:r>
            <a:r>
              <a:rPr lang="en-US" sz="3200" u="sng" dirty="0" smtClean="0">
                <a:effectLst>
                  <a:outerShdw blurRad="38100" dist="38100" dir="2700000" algn="tl">
                    <a:srgbClr val="000000">
                      <a:alpha val="43137"/>
                    </a:srgbClr>
                  </a:outerShdw>
                </a:effectLst>
              </a:rPr>
              <a:t>৩ </a:t>
            </a:r>
            <a:r>
              <a:rPr lang="en-US" sz="3200" u="sng" dirty="0" smtClean="0">
                <a:effectLst>
                  <a:outerShdw blurRad="38100" dist="38100" dir="2700000" algn="tl">
                    <a:srgbClr val="000000">
                      <a:alpha val="43137"/>
                    </a:srgbClr>
                  </a:outerShdw>
                </a:effectLst>
              </a:rPr>
              <a:t>মিনিট</a:t>
            </a:r>
            <a:endParaRPr lang="en-US" sz="3200" u="sng" dirty="0">
              <a:effectLst>
                <a:outerShdw blurRad="38100" dist="38100" dir="2700000" algn="tl">
                  <a:srgbClr val="000000">
                    <a:alpha val="43137"/>
                  </a:srgbClr>
                </a:outerShdw>
              </a:effectLst>
            </a:endParaRPr>
          </a:p>
        </p:txBody>
      </p:sp>
      <p:grpSp>
        <p:nvGrpSpPr>
          <p:cNvPr id="38" name="Group 37"/>
          <p:cNvGrpSpPr/>
          <p:nvPr/>
        </p:nvGrpSpPr>
        <p:grpSpPr>
          <a:xfrm>
            <a:off x="642204" y="1322363"/>
            <a:ext cx="10851101" cy="3319975"/>
            <a:chOff x="487459" y="1336431"/>
            <a:chExt cx="10851101" cy="3319975"/>
          </a:xfrm>
        </p:grpSpPr>
        <p:pic>
          <p:nvPicPr>
            <p:cNvPr id="30" name="Picture 29" descr="14.7.jpg"/>
            <p:cNvPicPr>
              <a:picLocks noChangeAspect="1"/>
            </p:cNvPicPr>
            <p:nvPr/>
          </p:nvPicPr>
          <p:blipFill>
            <a:blip r:embed="rId5"/>
            <a:stretch>
              <a:fillRect/>
            </a:stretch>
          </p:blipFill>
          <p:spPr>
            <a:xfrm>
              <a:off x="3191804" y="1348739"/>
              <a:ext cx="2632221" cy="1675815"/>
            </a:xfrm>
            <a:prstGeom prst="rect">
              <a:avLst/>
            </a:prstGeom>
          </p:spPr>
        </p:pic>
        <p:pic>
          <p:nvPicPr>
            <p:cNvPr id="31" name="Picture 30" descr="14.8.jpg"/>
            <p:cNvPicPr>
              <a:picLocks noChangeAspect="1"/>
            </p:cNvPicPr>
            <p:nvPr/>
          </p:nvPicPr>
          <p:blipFill>
            <a:blip r:embed="rId6"/>
            <a:stretch>
              <a:fillRect/>
            </a:stretch>
          </p:blipFill>
          <p:spPr>
            <a:xfrm>
              <a:off x="3133871" y="3161714"/>
              <a:ext cx="2619815" cy="1466557"/>
            </a:xfrm>
            <a:prstGeom prst="rect">
              <a:avLst/>
            </a:prstGeom>
          </p:spPr>
        </p:pic>
        <p:pic>
          <p:nvPicPr>
            <p:cNvPr id="32" name="Picture 31" descr="14.9.jpg"/>
            <p:cNvPicPr>
              <a:picLocks noChangeAspect="1"/>
            </p:cNvPicPr>
            <p:nvPr/>
          </p:nvPicPr>
          <p:blipFill>
            <a:blip r:embed="rId7"/>
            <a:stretch>
              <a:fillRect/>
            </a:stretch>
          </p:blipFill>
          <p:spPr>
            <a:xfrm>
              <a:off x="5938837" y="3103026"/>
              <a:ext cx="2501778" cy="1539314"/>
            </a:xfrm>
            <a:prstGeom prst="rect">
              <a:avLst/>
            </a:prstGeom>
          </p:spPr>
        </p:pic>
        <p:pic>
          <p:nvPicPr>
            <p:cNvPr id="33" name="Picture 32" descr="14.10.jpg"/>
            <p:cNvPicPr>
              <a:picLocks noChangeAspect="1"/>
            </p:cNvPicPr>
            <p:nvPr/>
          </p:nvPicPr>
          <p:blipFill>
            <a:blip r:embed="rId8"/>
            <a:stretch>
              <a:fillRect/>
            </a:stretch>
          </p:blipFill>
          <p:spPr>
            <a:xfrm>
              <a:off x="492371" y="3149404"/>
              <a:ext cx="2461846" cy="1507002"/>
            </a:xfrm>
            <a:prstGeom prst="rect">
              <a:avLst/>
            </a:prstGeom>
          </p:spPr>
        </p:pic>
        <p:pic>
          <p:nvPicPr>
            <p:cNvPr id="34" name="Picture 33" descr="14.11.jpg"/>
            <p:cNvPicPr>
              <a:picLocks noChangeAspect="1"/>
            </p:cNvPicPr>
            <p:nvPr/>
          </p:nvPicPr>
          <p:blipFill>
            <a:blip r:embed="rId9"/>
            <a:stretch>
              <a:fillRect/>
            </a:stretch>
          </p:blipFill>
          <p:spPr>
            <a:xfrm>
              <a:off x="487459" y="1336431"/>
              <a:ext cx="2466975" cy="1736334"/>
            </a:xfrm>
            <a:prstGeom prst="rect">
              <a:avLst/>
            </a:prstGeom>
          </p:spPr>
        </p:pic>
        <p:pic>
          <p:nvPicPr>
            <p:cNvPr id="35" name="Picture 34" descr="14.12.jpg"/>
            <p:cNvPicPr>
              <a:picLocks noChangeAspect="1"/>
            </p:cNvPicPr>
            <p:nvPr/>
          </p:nvPicPr>
          <p:blipFill>
            <a:blip r:embed="rId10" cstate="print"/>
            <a:stretch>
              <a:fillRect/>
            </a:stretch>
          </p:blipFill>
          <p:spPr>
            <a:xfrm>
              <a:off x="8712592" y="1377755"/>
              <a:ext cx="2625968" cy="1534258"/>
            </a:xfrm>
            <a:prstGeom prst="rect">
              <a:avLst/>
            </a:prstGeom>
          </p:spPr>
        </p:pic>
        <p:pic>
          <p:nvPicPr>
            <p:cNvPr id="36" name="Picture 35" descr="14.13.jpg"/>
            <p:cNvPicPr>
              <a:picLocks noChangeAspect="1"/>
            </p:cNvPicPr>
            <p:nvPr/>
          </p:nvPicPr>
          <p:blipFill>
            <a:blip r:embed="rId11"/>
            <a:stretch>
              <a:fillRect/>
            </a:stretch>
          </p:blipFill>
          <p:spPr>
            <a:xfrm>
              <a:off x="5975764" y="1339215"/>
              <a:ext cx="2478919" cy="1619250"/>
            </a:xfrm>
            <a:prstGeom prst="rect">
              <a:avLst/>
            </a:prstGeom>
          </p:spPr>
        </p:pic>
        <p:pic>
          <p:nvPicPr>
            <p:cNvPr id="37" name="Picture 2" descr="C:\Users\Doel-1612i3\Downloads\22.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8603565" y="3044481"/>
              <a:ext cx="2706859" cy="161192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9" name="Rounded Rectangle 38"/>
          <p:cNvSpPr/>
          <p:nvPr/>
        </p:nvSpPr>
        <p:spPr>
          <a:xfrm>
            <a:off x="436098" y="4853353"/>
            <a:ext cx="11211951"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000" dirty="0" smtClean="0"/>
              <a:t>অজ</a:t>
            </a:r>
            <a:r>
              <a:rPr lang="bn-BD" sz="2000" dirty="0" smtClean="0"/>
              <a:t>ৈ</a:t>
            </a:r>
            <a:r>
              <a:rPr lang="as-IN" sz="2000" dirty="0" smtClean="0"/>
              <a:t>ব উপাদানের মধ্যে রয়েছে বিভিন্ন প্রকার খনিজ পদার্থ, মাটি, আলো, পানি, বায়ু, তাপ, আর্দ্রতা ইত্যাদি। </a:t>
            </a:r>
            <a:endParaRPr lang="en-US" sz="2000" dirty="0"/>
          </a:p>
        </p:txBody>
      </p:sp>
      <p:sp>
        <p:nvSpPr>
          <p:cNvPr id="40" name="Rounded Rectangle 39"/>
          <p:cNvSpPr/>
          <p:nvPr/>
        </p:nvSpPr>
        <p:spPr>
          <a:xfrm>
            <a:off x="3235569" y="5697415"/>
            <a:ext cx="8454683" cy="56270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smtClean="0">
              <a:solidFill>
                <a:schemeClr val="tx1"/>
              </a:solidFill>
            </a:endParaRPr>
          </a:p>
          <a:p>
            <a:pPr algn="ctr"/>
            <a:r>
              <a:rPr lang="as-IN" sz="2400" dirty="0" smtClean="0">
                <a:solidFill>
                  <a:schemeClr val="tx1"/>
                </a:solidFill>
              </a:rPr>
              <a:t>সকল </a:t>
            </a:r>
            <a:r>
              <a:rPr lang="as-IN" sz="2400" dirty="0" smtClean="0">
                <a:solidFill>
                  <a:schemeClr val="tx1"/>
                </a:solidFill>
              </a:rPr>
              <a:t>জীবের মৃত ও গলিত দেহাবশেষ জৈব উপাদান নামে পরিচিত। </a:t>
            </a:r>
            <a:r>
              <a:rPr lang="en-US" sz="2400" dirty="0" smtClean="0">
                <a:solidFill>
                  <a:schemeClr val="tx1"/>
                </a:solidFill>
              </a:rPr>
              <a:t/>
            </a:r>
            <a:br>
              <a:rPr lang="en-US" sz="2400" dirty="0" smtClean="0">
                <a:solidFill>
                  <a:schemeClr val="tx1"/>
                </a:solidFill>
              </a:rPr>
            </a:br>
            <a:r>
              <a:rPr lang="as-IN" sz="2400" dirty="0" smtClean="0">
                <a:solidFill>
                  <a:schemeClr val="tx1"/>
                </a:solidFill>
              </a:rPr>
              <a:t/>
            </a:r>
            <a:br>
              <a:rPr lang="as-IN"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heel(4)">
                                      <p:cBhvr>
                                        <p:cTn id="14" dur="2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0" fill="hold"/>
                                        <p:tgtEl>
                                          <p:spTgt spid="39"/>
                                        </p:tgtEl>
                                        <p:attrNameLst>
                                          <p:attrName>ppt_x</p:attrName>
                                        </p:attrNameLst>
                                      </p:cBhvr>
                                      <p:tavLst>
                                        <p:tav tm="0">
                                          <p:val>
                                            <p:strVal val="#ppt_x"/>
                                          </p:val>
                                        </p:tav>
                                        <p:tav tm="100000">
                                          <p:val>
                                            <p:strVal val="#ppt_x"/>
                                          </p:val>
                                        </p:tav>
                                      </p:tavLst>
                                    </p:anim>
                                    <p:anim calcmode="lin" valueType="num">
                                      <p:cBhvr additive="base">
                                        <p:cTn id="20" dur="5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0" fill="hold"/>
                                        <p:tgtEl>
                                          <p:spTgt spid="40"/>
                                        </p:tgtEl>
                                        <p:attrNameLst>
                                          <p:attrName>ppt_x</p:attrName>
                                        </p:attrNameLst>
                                      </p:cBhvr>
                                      <p:tavLst>
                                        <p:tav tm="0">
                                          <p:val>
                                            <p:strVal val="#ppt_x"/>
                                          </p:val>
                                        </p:tav>
                                        <p:tav tm="100000">
                                          <p:val>
                                            <p:strVal val="#ppt_x"/>
                                          </p:val>
                                        </p:tav>
                                      </p:tavLst>
                                    </p:anim>
                                    <p:anim calcmode="lin" valueType="num">
                                      <p:cBhvr additive="base">
                                        <p:cTn id="26"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0"/>
            <a:ext cx="3239869" cy="6858000"/>
            <a:chOff x="0" y="0"/>
            <a:chExt cx="3239869" cy="6858000"/>
          </a:xfrm>
        </p:grpSpPr>
        <p:pic>
          <p:nvPicPr>
            <p:cNvPr id="2" name="Picture 1"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1.jpg"/>
            <p:cNvPicPr>
              <a:picLocks noChangeAspect="1"/>
            </p:cNvPicPr>
            <p:nvPr/>
          </p:nvPicPr>
          <p:blipFill>
            <a:blip r:embed="rId4"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961681"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sp>
        <p:nvSpPr>
          <p:cNvPr id="31" name="Flowchart: Terminator 30"/>
          <p:cNvSpPr/>
          <p:nvPr/>
        </p:nvSpPr>
        <p:spPr>
          <a:xfrm>
            <a:off x="3418448" y="211015"/>
            <a:ext cx="4726745" cy="87219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জীব</a:t>
            </a:r>
            <a:r>
              <a:rPr lang="en-US" sz="4000" b="1" dirty="0" smtClean="0"/>
              <a:t> </a:t>
            </a:r>
            <a:r>
              <a:rPr lang="en-US" sz="4000" b="1" dirty="0" smtClean="0"/>
              <a:t>উপাদান</a:t>
            </a:r>
            <a:endParaRPr lang="en-US" sz="4000" b="1" dirty="0"/>
          </a:p>
        </p:txBody>
      </p:sp>
      <p:sp>
        <p:nvSpPr>
          <p:cNvPr id="17" name="Rectangle 16"/>
          <p:cNvSpPr/>
          <p:nvPr/>
        </p:nvSpPr>
        <p:spPr>
          <a:xfrm>
            <a:off x="548639" y="1827102"/>
            <a:ext cx="11127545" cy="3046988"/>
          </a:xfrm>
          <a:prstGeom prst="rect">
            <a:avLst/>
          </a:prstGeom>
        </p:spPr>
        <p:txBody>
          <a:bodyPr wrap="square">
            <a:spAutoFit/>
          </a:bodyPr>
          <a:lstStyle/>
          <a:p>
            <a:pPr algn="just"/>
            <a:r>
              <a:rPr lang="as-IN" sz="3200" dirty="0" smtClean="0"/>
              <a:t>পরিবেশের </a:t>
            </a:r>
            <a:r>
              <a:rPr lang="as-IN" sz="3200" dirty="0" smtClean="0"/>
              <a:t>সকল জীবন্ত অংশই বাস্তুতন্ত্রের জীব উপাদান। বাস্তুতন্ত্রের সকল জীব ও অজীব উপাদানের মধ্যে পার</a:t>
            </a:r>
            <a:r>
              <a:rPr lang="bn-BD" sz="3200" dirty="0" smtClean="0"/>
              <a:t>স্প</a:t>
            </a:r>
            <a:r>
              <a:rPr lang="as-IN" sz="3200" dirty="0" smtClean="0"/>
              <a:t>রিক স</a:t>
            </a:r>
            <a:r>
              <a:rPr lang="bn-BD" sz="3200" dirty="0" smtClean="0"/>
              <a:t>ম্প</a:t>
            </a:r>
            <a:r>
              <a:rPr lang="as-IN" sz="3200" dirty="0" smtClean="0"/>
              <a:t>র্ক রয়েছে। বাস্তুতন্ত্রকে কার্যকরী রাখার জন্য এ সকল জীব যে ধরনের ভূমিকা রাখে তার উপর ভিত্তি করে এসব জীব উপাদানকে (ক) উৎপাদক, (খ) খাদক এবং (গ) বিয়োজক এ তিন ভাগে ভাগ করা হয়।</a:t>
            </a:r>
            <a:br>
              <a:rPr lang="as-IN" sz="3200" dirty="0" smtClean="0"/>
            </a:b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3197666" cy="6858000"/>
            <a:chOff x="0" y="0"/>
            <a:chExt cx="3197666" cy="6858000"/>
          </a:xfrm>
        </p:grpSpPr>
        <p:pic>
          <p:nvPicPr>
            <p:cNvPr id="3" name="Picture 2" descr="1.jpg"/>
            <p:cNvPicPr>
              <a:picLocks noChangeAspect="1"/>
            </p:cNvPicPr>
            <p:nvPr/>
          </p:nvPicPr>
          <p:blipFill>
            <a:blip r:embed="rId2"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919478"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pic>
          <p:nvPicPr>
            <p:cNvPr id="5" name="Picture 4"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grpSp>
      <p:pic>
        <p:nvPicPr>
          <p:cNvPr id="6" name="Picture 3" descr="C:\Users\PB\Downloads\photo1.gif"/>
          <p:cNvPicPr>
            <a:picLocks noChangeAspect="1" noChangeArrowheads="1" noCrop="1"/>
          </p:cNvPicPr>
          <p:nvPr/>
        </p:nvPicPr>
        <p:blipFill>
          <a:blip r:embed="rId4"/>
          <a:srcRect/>
          <a:stretch>
            <a:fillRect/>
          </a:stretch>
        </p:blipFill>
        <p:spPr bwMode="auto">
          <a:xfrm>
            <a:off x="349739" y="1125414"/>
            <a:ext cx="5912890" cy="4375053"/>
          </a:xfrm>
          <a:prstGeom prst="rect">
            <a:avLst/>
          </a:prstGeom>
          <a:noFill/>
        </p:spPr>
      </p:pic>
      <p:sp>
        <p:nvSpPr>
          <p:cNvPr id="7" name="Rounded Rectangle 6"/>
          <p:cNvSpPr/>
          <p:nvPr/>
        </p:nvSpPr>
        <p:spPr>
          <a:xfrm>
            <a:off x="6302325" y="1195754"/>
            <a:ext cx="5008098" cy="6330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prstClr val="white"/>
                </a:solidFill>
                <a:latin typeface="NikoshBAN" pitchFamily="2" charset="0"/>
                <a:cs typeface="NikoshBAN" pitchFamily="2" charset="0"/>
              </a:rPr>
              <a:t>সবুজ উদ্ভিদ এই </a:t>
            </a:r>
            <a:r>
              <a:rPr lang="bn-IN" sz="2800" dirty="0" smtClean="0">
                <a:solidFill>
                  <a:prstClr val="white"/>
                </a:solidFill>
                <a:latin typeface="NikoshBAN" pitchFamily="2" charset="0"/>
                <a:cs typeface="NikoshBAN" pitchFamily="2" charset="0"/>
              </a:rPr>
              <a:t>প্র</a:t>
            </a:r>
            <a:r>
              <a:rPr lang="en-US" sz="2800" dirty="0" smtClean="0">
                <a:solidFill>
                  <a:prstClr val="white"/>
                </a:solidFill>
                <a:latin typeface="NikoshBAN" pitchFamily="2" charset="0"/>
                <a:cs typeface="NikoshBAN" pitchFamily="2" charset="0"/>
              </a:rPr>
              <a:t>ক্রিয়ায়</a:t>
            </a:r>
            <a:r>
              <a:rPr lang="bn-IN" sz="2800" dirty="0" smtClean="0">
                <a:solidFill>
                  <a:prstClr val="white"/>
                </a:solidFill>
                <a:latin typeface="NikoshBAN" pitchFamily="2" charset="0"/>
                <a:cs typeface="NikoshBAN" pitchFamily="2" charset="0"/>
              </a:rPr>
              <a:t> </a:t>
            </a:r>
            <a:r>
              <a:rPr lang="bn-IN" sz="2800" dirty="0" smtClean="0">
                <a:solidFill>
                  <a:prstClr val="white"/>
                </a:solidFill>
                <a:latin typeface="NikoshBAN" pitchFamily="2" charset="0"/>
                <a:cs typeface="NikoshBAN" pitchFamily="2" charset="0"/>
              </a:rPr>
              <a:t>খাদ্য তৈরি </a:t>
            </a:r>
            <a:endParaRPr lang="en-US" sz="2800" dirty="0"/>
          </a:p>
        </p:txBody>
      </p:sp>
      <p:sp>
        <p:nvSpPr>
          <p:cNvPr id="8" name="Rounded Rectangle 7"/>
          <p:cNvSpPr/>
          <p:nvPr/>
        </p:nvSpPr>
        <p:spPr>
          <a:xfrm>
            <a:off x="6302325" y="2686933"/>
            <a:ext cx="5401994" cy="10269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prstClr val="white"/>
                </a:solidFill>
                <a:latin typeface="NikoshBAN" pitchFamily="2" charset="0"/>
                <a:cs typeface="NikoshBAN" pitchFamily="2" charset="0"/>
              </a:rPr>
              <a:t>যার উপর বাস্তুতন্ত্রের সকল প্রাণী খাদ্যের জন্য প্রত্যক্ষ ও পরোক্ষ ভাবে নির্ভরশীল</a:t>
            </a:r>
            <a:endParaRPr lang="en-US" sz="2800" baseline="-25000" dirty="0">
              <a:solidFill>
                <a:prstClr val="white"/>
              </a:solidFill>
              <a:latin typeface="NikoshBAN" pitchFamily="2" charset="0"/>
              <a:cs typeface="NikoshBAN" pitchFamily="2" charset="0"/>
            </a:endParaRPr>
          </a:p>
        </p:txBody>
      </p:sp>
      <p:sp>
        <p:nvSpPr>
          <p:cNvPr id="9" name="Rounded Rectangle 8"/>
          <p:cNvSpPr/>
          <p:nvPr/>
        </p:nvSpPr>
        <p:spPr>
          <a:xfrm>
            <a:off x="4304713" y="182881"/>
            <a:ext cx="2757268" cy="6752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prstClr val="white"/>
                </a:solidFill>
                <a:latin typeface="NikoshBAN" pitchFamily="2" charset="0"/>
                <a:cs typeface="NikoshBAN" pitchFamily="2" charset="0"/>
              </a:rPr>
              <a:t>চিত্রে</a:t>
            </a:r>
            <a:r>
              <a:rPr lang="bn-IN" sz="3200" b="1" dirty="0" smtClean="0">
                <a:solidFill>
                  <a:prstClr val="white"/>
                </a:solidFill>
                <a:latin typeface="NikoshBAN" pitchFamily="2" charset="0"/>
                <a:cs typeface="NikoshBAN" pitchFamily="2" charset="0"/>
              </a:rPr>
              <a:t> </a:t>
            </a:r>
            <a:r>
              <a:rPr lang="bn-IN" sz="3200" b="1" dirty="0" smtClean="0">
                <a:solidFill>
                  <a:prstClr val="white"/>
                </a:solidFill>
                <a:latin typeface="NikoshBAN" pitchFamily="2" charset="0"/>
                <a:cs typeface="NikoshBAN" pitchFamily="2" charset="0"/>
              </a:rPr>
              <a:t>কী দেখছ?</a:t>
            </a:r>
            <a:endParaRPr lang="en-US" sz="3200" b="1" baseline="-25000" dirty="0">
              <a:solidFill>
                <a:prstClr val="white"/>
              </a:solidFill>
              <a:latin typeface="NikoshBAN" pitchFamily="2" charset="0"/>
              <a:cs typeface="NikoshBAN" pitchFamily="2" charset="0"/>
            </a:endParaRPr>
          </a:p>
        </p:txBody>
      </p:sp>
      <p:sp>
        <p:nvSpPr>
          <p:cNvPr id="10" name="Rounded Rectangle 9"/>
          <p:cNvSpPr/>
          <p:nvPr/>
        </p:nvSpPr>
        <p:spPr>
          <a:xfrm>
            <a:off x="6316394" y="4768948"/>
            <a:ext cx="4360984" cy="68931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prstClr val="white"/>
                </a:solidFill>
                <a:latin typeface="NikoshBAN" pitchFamily="2" charset="0"/>
                <a:cs typeface="NikoshBAN" pitchFamily="2" charset="0"/>
              </a:rPr>
              <a:t>সকল সবুজ উদ্ভিদ উৎপাদক</a:t>
            </a:r>
            <a:endParaRPr lang="en-US" sz="3200" baseline="-25000" dirty="0">
              <a:solidFill>
                <a:prstClr val="white"/>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ppt_x"/>
                                          </p:val>
                                        </p:tav>
                                        <p:tav tm="100000">
                                          <p:val>
                                            <p:strVal val="#ppt_x"/>
                                          </p:val>
                                        </p:tav>
                                      </p:tavLst>
                                    </p:anim>
                                    <p:anim calcmode="lin" valueType="num">
                                      <p:cBhvr additive="base">
                                        <p:cTn id="1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ppt_x"/>
                                          </p:val>
                                        </p:tav>
                                        <p:tav tm="100000">
                                          <p:val>
                                            <p:strVal val="#ppt_x"/>
                                          </p:val>
                                        </p:tav>
                                      </p:tavLst>
                                    </p:anim>
                                    <p:anim calcmode="lin" valueType="num">
                                      <p:cBhvr additive="base">
                                        <p:cTn id="25"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0" fill="hold"/>
                                        <p:tgtEl>
                                          <p:spTgt spid="10"/>
                                        </p:tgtEl>
                                        <p:attrNameLst>
                                          <p:attrName>ppt_x</p:attrName>
                                        </p:attrNameLst>
                                      </p:cBhvr>
                                      <p:tavLst>
                                        <p:tav tm="0">
                                          <p:val>
                                            <p:strVal val="#ppt_x"/>
                                          </p:val>
                                        </p:tav>
                                        <p:tav tm="100000">
                                          <p:val>
                                            <p:strVal val="#ppt_x"/>
                                          </p:val>
                                        </p:tav>
                                      </p:tavLst>
                                    </p:anim>
                                    <p:anim calcmode="lin" valueType="num">
                                      <p:cBhvr additive="base">
                                        <p:cTn id="31"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3211734" cy="6858000"/>
            <a:chOff x="0" y="0"/>
            <a:chExt cx="3211734" cy="6858000"/>
          </a:xfrm>
        </p:grpSpPr>
        <p:pic>
          <p:nvPicPr>
            <p:cNvPr id="5" name="Picture 4" descr="1.jpg"/>
            <p:cNvPicPr>
              <a:picLocks noChangeAspect="1"/>
            </p:cNvPicPr>
            <p:nvPr/>
          </p:nvPicPr>
          <p:blipFill>
            <a:blip r:embed="rId2"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sp>
        <p:nvSpPr>
          <p:cNvPr id="13" name="Flowchart: Terminator 12"/>
          <p:cNvSpPr/>
          <p:nvPr/>
        </p:nvSpPr>
        <p:spPr>
          <a:xfrm>
            <a:off x="4600137" y="196949"/>
            <a:ext cx="2475913" cy="67524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উৎপাদক</a:t>
            </a:r>
            <a:endParaRPr lang="en-US" sz="4000" b="1" dirty="0"/>
          </a:p>
        </p:txBody>
      </p:sp>
      <p:pic>
        <p:nvPicPr>
          <p:cNvPr id="10" name="Picture 9" descr="14.14.jpg"/>
          <p:cNvPicPr>
            <a:picLocks noChangeAspect="1"/>
          </p:cNvPicPr>
          <p:nvPr/>
        </p:nvPicPr>
        <p:blipFill>
          <a:blip r:embed="rId4"/>
          <a:stretch>
            <a:fillRect/>
          </a:stretch>
        </p:blipFill>
        <p:spPr>
          <a:xfrm>
            <a:off x="323557" y="1641011"/>
            <a:ext cx="4037427" cy="3353020"/>
          </a:xfrm>
          <a:prstGeom prst="rect">
            <a:avLst/>
          </a:prstGeom>
        </p:spPr>
      </p:pic>
      <p:sp>
        <p:nvSpPr>
          <p:cNvPr id="11" name="Rectangle 10"/>
          <p:cNvSpPr/>
          <p:nvPr/>
        </p:nvSpPr>
        <p:spPr>
          <a:xfrm>
            <a:off x="4637648" y="1550853"/>
            <a:ext cx="6925995" cy="3539430"/>
          </a:xfrm>
          <a:prstGeom prst="rect">
            <a:avLst/>
          </a:prstGeom>
        </p:spPr>
        <p:txBody>
          <a:bodyPr wrap="square">
            <a:spAutoFit/>
          </a:bodyPr>
          <a:lstStyle/>
          <a:p>
            <a:pPr algn="just"/>
            <a:r>
              <a:rPr lang="as-IN" sz="3200" dirty="0" smtClean="0"/>
              <a:t>সবুজ উদ্ভিদ যারা নিজেদের খাদ্য নিজেরা তৈরি করতে পারে তারা উৎপাদক নামে পরিচিত। যারা উৎপাদক তারা সূর্যের আলোর উপস্থিতিতে সালোকসংস্লেষণ প্রক্রিয়ায় শর্করা জাতীয় খাদ্য তৈরি করে। যার উপর বাস্তুতন্ত্রের অন্যান্য সকল প্রাণী প্রত্যক্ষ বা পরোক্ষভাবে নির্ভরশীল।</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3211734" cy="6858000"/>
            <a:chOff x="0" y="0"/>
            <a:chExt cx="3211734" cy="6858000"/>
          </a:xfrm>
        </p:grpSpPr>
        <p:pic>
          <p:nvPicPr>
            <p:cNvPr id="9" name="Picture 8" descr="InShot_20200803_181819099.jpg"/>
            <p:cNvPicPr>
              <a:picLocks noChangeAspect="1"/>
            </p:cNvPicPr>
            <p:nvPr/>
          </p:nvPicPr>
          <p:blipFill>
            <a:blip r:embed="rId2"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sp>
        <p:nvSpPr>
          <p:cNvPr id="13" name="Flowchart: Terminator 12"/>
          <p:cNvSpPr/>
          <p:nvPr/>
        </p:nvSpPr>
        <p:spPr>
          <a:xfrm>
            <a:off x="4501663" y="196949"/>
            <a:ext cx="2264897" cy="61897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খাদক</a:t>
            </a:r>
            <a:r>
              <a:rPr lang="en-US" sz="4000" b="1" dirty="0" smtClean="0"/>
              <a:t> </a:t>
            </a:r>
            <a:endParaRPr lang="en-US" sz="4000" b="1" dirty="0"/>
          </a:p>
        </p:txBody>
      </p:sp>
      <p:grpSp>
        <p:nvGrpSpPr>
          <p:cNvPr id="29" name="Group 28"/>
          <p:cNvGrpSpPr/>
          <p:nvPr/>
        </p:nvGrpSpPr>
        <p:grpSpPr>
          <a:xfrm>
            <a:off x="1022253" y="1044528"/>
            <a:ext cx="8933791" cy="5368770"/>
            <a:chOff x="1120727" y="1002324"/>
            <a:chExt cx="8933791" cy="5368770"/>
          </a:xfrm>
        </p:grpSpPr>
        <p:pic>
          <p:nvPicPr>
            <p:cNvPr id="16" name="Picture 8" descr="C:\Users\PB\Downloads\img_3250.jpg"/>
            <p:cNvPicPr>
              <a:picLocks noChangeAspect="1" noChangeArrowheads="1"/>
            </p:cNvPicPr>
            <p:nvPr/>
          </p:nvPicPr>
          <p:blipFill>
            <a:blip r:embed="rId4" cstate="print">
              <a:lum bright="30000"/>
            </a:blip>
            <a:srcRect/>
            <a:stretch>
              <a:fillRect/>
            </a:stretch>
          </p:blipFill>
          <p:spPr bwMode="auto">
            <a:xfrm>
              <a:off x="1120727" y="2475917"/>
              <a:ext cx="2157046" cy="17640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7" descr="C:\Users\PB\Downloads\Grasshopper.jpg"/>
            <p:cNvPicPr>
              <a:picLocks noChangeAspect="1" noChangeArrowheads="1"/>
            </p:cNvPicPr>
            <p:nvPr/>
          </p:nvPicPr>
          <p:blipFill>
            <a:blip r:embed="rId5" cstate="print"/>
            <a:srcRect/>
            <a:stretch>
              <a:fillRect/>
            </a:stretch>
          </p:blipFill>
          <p:spPr bwMode="auto">
            <a:xfrm>
              <a:off x="2659968" y="4508670"/>
              <a:ext cx="2319996" cy="1862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5" descr="C:\Users\PB\Downloads\frog eating insect.jpg"/>
            <p:cNvPicPr>
              <a:picLocks noChangeAspect="1" noChangeArrowheads="1"/>
            </p:cNvPicPr>
            <p:nvPr/>
          </p:nvPicPr>
          <p:blipFill>
            <a:blip r:embed="rId6"/>
            <a:srcRect/>
            <a:stretch>
              <a:fillRect/>
            </a:stretch>
          </p:blipFill>
          <p:spPr bwMode="auto">
            <a:xfrm>
              <a:off x="6246055" y="4571999"/>
              <a:ext cx="2715065" cy="1776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6" descr="C:\Users\PB\Downloads\frog_snake.jpg"/>
            <p:cNvPicPr>
              <a:picLocks noChangeAspect="1" noChangeArrowheads="1"/>
            </p:cNvPicPr>
            <p:nvPr/>
          </p:nvPicPr>
          <p:blipFill>
            <a:blip r:embed="rId7"/>
            <a:srcRect/>
            <a:stretch>
              <a:fillRect/>
            </a:stretch>
          </p:blipFill>
          <p:spPr bwMode="auto">
            <a:xfrm>
              <a:off x="7462359" y="2199249"/>
              <a:ext cx="2592159" cy="1725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4" descr="C:\Users\PB\Downloads\short toed snake eagles2.jpg"/>
            <p:cNvPicPr>
              <a:picLocks noChangeAspect="1" noChangeArrowheads="1"/>
            </p:cNvPicPr>
            <p:nvPr/>
          </p:nvPicPr>
          <p:blipFill>
            <a:blip r:embed="rId8"/>
            <a:srcRect/>
            <a:stretch>
              <a:fillRect/>
            </a:stretch>
          </p:blipFill>
          <p:spPr bwMode="auto">
            <a:xfrm>
              <a:off x="4149530" y="1002324"/>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Down Arrow 23"/>
            <p:cNvSpPr/>
            <p:nvPr/>
          </p:nvSpPr>
          <p:spPr>
            <a:xfrm rot="19391023">
              <a:off x="2616590" y="4133558"/>
              <a:ext cx="373966" cy="6635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5" name="Down Arrow 24"/>
            <p:cNvSpPr/>
            <p:nvPr/>
          </p:nvSpPr>
          <p:spPr>
            <a:xfrm rot="15966330">
              <a:off x="5413439" y="5015007"/>
              <a:ext cx="373966" cy="11423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6" name="Down Arrow 25"/>
            <p:cNvSpPr/>
            <p:nvPr/>
          </p:nvSpPr>
          <p:spPr>
            <a:xfrm rot="12409440">
              <a:off x="8444974" y="3959695"/>
              <a:ext cx="373966" cy="7555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7" name="Down Arrow 26"/>
            <p:cNvSpPr/>
            <p:nvPr/>
          </p:nvSpPr>
          <p:spPr>
            <a:xfrm rot="7408275">
              <a:off x="7037413" y="1715550"/>
              <a:ext cx="347219" cy="10253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8" name="Down Arrow 27"/>
            <p:cNvSpPr/>
            <p:nvPr/>
          </p:nvSpPr>
          <p:spPr>
            <a:xfrm rot="3508845">
              <a:off x="3405592" y="1861036"/>
              <a:ext cx="373966" cy="12162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sp>
        <p:nvSpPr>
          <p:cNvPr id="30" name="Rounded Rectangle 29"/>
          <p:cNvSpPr/>
          <p:nvPr/>
        </p:nvSpPr>
        <p:spPr>
          <a:xfrm>
            <a:off x="323557" y="4515730"/>
            <a:ext cx="2321169" cy="464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prstClr val="white"/>
                </a:solidFill>
                <a:latin typeface="NikoshBAN" pitchFamily="2" charset="0"/>
                <a:cs typeface="NikoshBAN" pitchFamily="2" charset="0"/>
              </a:rPr>
              <a:t>১ম স্তরের খাদক</a:t>
            </a:r>
            <a:endParaRPr lang="en-US" sz="2800" baseline="-25000" dirty="0">
              <a:solidFill>
                <a:prstClr val="white"/>
              </a:solidFill>
              <a:latin typeface="NikoshBAN" pitchFamily="2" charset="0"/>
              <a:cs typeface="NikoshBAN" pitchFamily="2" charset="0"/>
            </a:endParaRPr>
          </a:p>
        </p:txBody>
      </p:sp>
      <p:sp>
        <p:nvSpPr>
          <p:cNvPr id="31" name="Rounded Rectangle 30"/>
          <p:cNvSpPr/>
          <p:nvPr/>
        </p:nvSpPr>
        <p:spPr>
          <a:xfrm>
            <a:off x="4445390" y="6203853"/>
            <a:ext cx="2518118" cy="450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prstClr val="white"/>
                </a:solidFill>
                <a:latin typeface="NikoshBAN" pitchFamily="2" charset="0"/>
                <a:cs typeface="NikoshBAN" pitchFamily="2" charset="0"/>
              </a:rPr>
              <a:t>২য় স্তরের খাদক</a:t>
            </a:r>
            <a:endParaRPr lang="en-US" sz="2800" baseline="-25000" dirty="0">
              <a:solidFill>
                <a:prstClr val="white"/>
              </a:solidFill>
              <a:latin typeface="NikoshBAN" pitchFamily="2" charset="0"/>
              <a:cs typeface="NikoshBAN" pitchFamily="2" charset="0"/>
            </a:endParaRPr>
          </a:p>
        </p:txBody>
      </p:sp>
      <p:sp>
        <p:nvSpPr>
          <p:cNvPr id="32" name="Rounded Rectangle 31"/>
          <p:cNvSpPr/>
          <p:nvPr/>
        </p:nvSpPr>
        <p:spPr>
          <a:xfrm rot="17844304">
            <a:off x="8609430" y="4389121"/>
            <a:ext cx="2335237" cy="534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prstClr val="white"/>
                </a:solidFill>
                <a:latin typeface="NikoshBAN" pitchFamily="2" charset="0"/>
                <a:cs typeface="NikoshBAN" pitchFamily="2" charset="0"/>
              </a:rPr>
              <a:t>৩য় স্তরের খাদক</a:t>
            </a:r>
            <a:endParaRPr lang="en-US" sz="2800" dirty="0"/>
          </a:p>
        </p:txBody>
      </p:sp>
      <p:sp>
        <p:nvSpPr>
          <p:cNvPr id="33" name="Rounded Rectangle 32"/>
          <p:cNvSpPr/>
          <p:nvPr/>
        </p:nvSpPr>
        <p:spPr>
          <a:xfrm rot="863270">
            <a:off x="6589340" y="1300198"/>
            <a:ext cx="3282542" cy="517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prstClr val="white"/>
                </a:solidFill>
                <a:latin typeface="NikoshBAN" pitchFamily="2" charset="0"/>
                <a:cs typeface="NikoshBAN" pitchFamily="2" charset="0"/>
              </a:rPr>
              <a:t>সর্বোচ্চ স্তরের খাদক</a:t>
            </a:r>
            <a:endParaRPr lang="en-US" sz="2800" baseline="-25000" dirty="0">
              <a:solidFill>
                <a:prstClr val="white"/>
              </a:solidFill>
              <a:latin typeface="NikoshBAN" pitchFamily="2" charset="0"/>
              <a:cs typeface="NikoshBAN" pitchFamily="2" charset="0"/>
            </a:endParaRPr>
          </a:p>
        </p:txBody>
      </p:sp>
      <p:sp>
        <p:nvSpPr>
          <p:cNvPr id="34" name="Rounded Rectangle 33"/>
          <p:cNvSpPr/>
          <p:nvPr/>
        </p:nvSpPr>
        <p:spPr>
          <a:xfrm>
            <a:off x="1223890" y="1927275"/>
            <a:ext cx="1547445" cy="464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prstClr val="white"/>
                </a:solidFill>
                <a:latin typeface="NikoshBAN" pitchFamily="2" charset="0"/>
                <a:cs typeface="NikoshBAN" pitchFamily="2" charset="0"/>
              </a:rPr>
              <a:t>উৎপাদক </a:t>
            </a:r>
            <a:endParaRPr lang="en-US" sz="2800" baseline="-25000" dirty="0">
              <a:solidFill>
                <a:prstClr val="white"/>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heel(4)">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0" fill="hold"/>
                                        <p:tgtEl>
                                          <p:spTgt spid="34"/>
                                        </p:tgtEl>
                                        <p:attrNameLst>
                                          <p:attrName>ppt_x</p:attrName>
                                        </p:attrNameLst>
                                      </p:cBhvr>
                                      <p:tavLst>
                                        <p:tav tm="0">
                                          <p:val>
                                            <p:strVal val="#ppt_x"/>
                                          </p:val>
                                        </p:tav>
                                        <p:tav tm="100000">
                                          <p:val>
                                            <p:strVal val="#ppt_x"/>
                                          </p:val>
                                        </p:tav>
                                      </p:tavLst>
                                    </p:anim>
                                    <p:anim calcmode="lin" valueType="num">
                                      <p:cBhvr additive="base">
                                        <p:cTn id="20" dur="5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0" fill="hold"/>
                                        <p:tgtEl>
                                          <p:spTgt spid="30"/>
                                        </p:tgtEl>
                                        <p:attrNameLst>
                                          <p:attrName>ppt_x</p:attrName>
                                        </p:attrNameLst>
                                      </p:cBhvr>
                                      <p:tavLst>
                                        <p:tav tm="0">
                                          <p:val>
                                            <p:strVal val="#ppt_x"/>
                                          </p:val>
                                        </p:tav>
                                        <p:tav tm="100000">
                                          <p:val>
                                            <p:strVal val="#ppt_x"/>
                                          </p:val>
                                        </p:tav>
                                      </p:tavLst>
                                    </p:anim>
                                    <p:anim calcmode="lin" valueType="num">
                                      <p:cBhvr additive="base">
                                        <p:cTn id="26" dur="5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0" fill="hold"/>
                                        <p:tgtEl>
                                          <p:spTgt spid="31"/>
                                        </p:tgtEl>
                                        <p:attrNameLst>
                                          <p:attrName>ppt_x</p:attrName>
                                        </p:attrNameLst>
                                      </p:cBhvr>
                                      <p:tavLst>
                                        <p:tav tm="0">
                                          <p:val>
                                            <p:strVal val="#ppt_x"/>
                                          </p:val>
                                        </p:tav>
                                        <p:tav tm="100000">
                                          <p:val>
                                            <p:strVal val="#ppt_x"/>
                                          </p:val>
                                        </p:tav>
                                      </p:tavLst>
                                    </p:anim>
                                    <p:anim calcmode="lin" valueType="num">
                                      <p:cBhvr additive="base">
                                        <p:cTn id="32" dur="5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0" fill="hold"/>
                                        <p:tgtEl>
                                          <p:spTgt spid="32"/>
                                        </p:tgtEl>
                                        <p:attrNameLst>
                                          <p:attrName>ppt_x</p:attrName>
                                        </p:attrNameLst>
                                      </p:cBhvr>
                                      <p:tavLst>
                                        <p:tav tm="0">
                                          <p:val>
                                            <p:strVal val="#ppt_x"/>
                                          </p:val>
                                        </p:tav>
                                        <p:tav tm="100000">
                                          <p:val>
                                            <p:strVal val="#ppt_x"/>
                                          </p:val>
                                        </p:tav>
                                      </p:tavLst>
                                    </p:anim>
                                    <p:anim calcmode="lin" valueType="num">
                                      <p:cBhvr additive="base">
                                        <p:cTn id="38"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0" fill="hold"/>
                                        <p:tgtEl>
                                          <p:spTgt spid="33"/>
                                        </p:tgtEl>
                                        <p:attrNameLst>
                                          <p:attrName>ppt_x</p:attrName>
                                        </p:attrNameLst>
                                      </p:cBhvr>
                                      <p:tavLst>
                                        <p:tav tm="0">
                                          <p:val>
                                            <p:strVal val="#ppt_x"/>
                                          </p:val>
                                        </p:tav>
                                        <p:tav tm="100000">
                                          <p:val>
                                            <p:strVal val="#ppt_x"/>
                                          </p:val>
                                        </p:tav>
                                      </p:tavLst>
                                    </p:anim>
                                    <p:anim calcmode="lin" valueType="num">
                                      <p:cBhvr additive="base">
                                        <p:cTn id="44" dur="5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3211734" cy="6858000"/>
            <a:chOff x="0" y="0"/>
            <a:chExt cx="3211734" cy="6858000"/>
          </a:xfrm>
        </p:grpSpPr>
        <p:pic>
          <p:nvPicPr>
            <p:cNvPr id="3" name="Picture 2" descr="InShot_20200803_181819099.jpg"/>
            <p:cNvPicPr>
              <a:picLocks noChangeAspect="1"/>
            </p:cNvPicPr>
            <p:nvPr/>
          </p:nvPicPr>
          <p:blipFill>
            <a:blip r:embed="rId2"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grpSp>
        <p:nvGrpSpPr>
          <p:cNvPr id="6" name="Group 5"/>
          <p:cNvGrpSpPr/>
          <p:nvPr/>
        </p:nvGrpSpPr>
        <p:grpSpPr>
          <a:xfrm>
            <a:off x="582636" y="1098451"/>
            <a:ext cx="2133600" cy="3839308"/>
            <a:chOff x="76200" y="1090179"/>
            <a:chExt cx="2296287" cy="2256560"/>
          </a:xfrm>
        </p:grpSpPr>
        <p:sp>
          <p:nvSpPr>
            <p:cNvPr id="7" name="TextBox 6"/>
            <p:cNvSpPr txBox="1"/>
            <p:nvPr/>
          </p:nvSpPr>
          <p:spPr>
            <a:xfrm>
              <a:off x="76200" y="3048001"/>
              <a:ext cx="2296287" cy="29873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IN" sz="2400" dirty="0" smtClean="0">
                  <a:solidFill>
                    <a:prstClr val="white"/>
                  </a:solidFill>
                  <a:latin typeface="NikoshBAN" pitchFamily="2" charset="0"/>
                  <a:cs typeface="NikoshBAN" pitchFamily="2" charset="0"/>
                </a:rPr>
                <a:t>সকল সবুজ উদ্ভিদ</a:t>
              </a:r>
              <a:endParaRPr lang="en-US" sz="2400" baseline="-25000" dirty="0">
                <a:solidFill>
                  <a:prstClr val="white"/>
                </a:solidFill>
                <a:latin typeface="NikoshBAN" pitchFamily="2" charset="0"/>
                <a:cs typeface="NikoshBAN" pitchFamily="2" charset="0"/>
              </a:endParaRPr>
            </a:p>
          </p:txBody>
        </p:sp>
        <p:pic>
          <p:nvPicPr>
            <p:cNvPr id="8" name="Picture 8" descr="C:\Users\PB\Downloads\img_3250.jpg"/>
            <p:cNvPicPr>
              <a:picLocks noChangeAspect="1" noChangeArrowheads="1"/>
            </p:cNvPicPr>
            <p:nvPr/>
          </p:nvPicPr>
          <p:blipFill>
            <a:blip r:embed="rId4" cstate="print">
              <a:lum bright="30000"/>
            </a:blip>
            <a:srcRect/>
            <a:stretch>
              <a:fillRect/>
            </a:stretch>
          </p:blipFill>
          <p:spPr bwMode="auto">
            <a:xfrm>
              <a:off x="158210" y="1090179"/>
              <a:ext cx="2050256" cy="2063735"/>
            </a:xfrm>
            <a:prstGeom prst="ellipse">
              <a:avLst/>
            </a:prstGeom>
            <a:ln>
              <a:noFill/>
            </a:ln>
            <a:effectLst>
              <a:softEdge rad="112500"/>
            </a:effectLst>
          </p:spPr>
        </p:pic>
      </p:grpSp>
      <p:sp>
        <p:nvSpPr>
          <p:cNvPr id="15" name="Down Arrow Callout 14"/>
          <p:cNvSpPr/>
          <p:nvPr/>
        </p:nvSpPr>
        <p:spPr>
          <a:xfrm>
            <a:off x="2293034" y="858130"/>
            <a:ext cx="2504049" cy="109728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নির্ভরশীল</a:t>
            </a:r>
            <a:r>
              <a:rPr lang="en-US" sz="3200" dirty="0" smtClean="0">
                <a:solidFill>
                  <a:schemeClr val="tx1"/>
                </a:solidFill>
              </a:rPr>
              <a:t> </a:t>
            </a:r>
            <a:endParaRPr lang="en-US" sz="3200" dirty="0">
              <a:solidFill>
                <a:schemeClr val="tx1"/>
              </a:solidFill>
            </a:endParaRPr>
          </a:p>
        </p:txBody>
      </p:sp>
      <p:sp>
        <p:nvSpPr>
          <p:cNvPr id="16" name="Right Arrow 15"/>
          <p:cNvSpPr/>
          <p:nvPr/>
        </p:nvSpPr>
        <p:spPr>
          <a:xfrm rot="20884281">
            <a:off x="2597213" y="1974929"/>
            <a:ext cx="2348666" cy="8440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প্র</a:t>
            </a:r>
            <a:r>
              <a:rPr lang="en-US" sz="2800" dirty="0" smtClean="0">
                <a:solidFill>
                  <a:schemeClr val="tx1">
                    <a:lumMod val="75000"/>
                    <a:lumOff val="25000"/>
                  </a:schemeClr>
                </a:solidFill>
              </a:rPr>
              <a:t>প্রত্যক্ষভাবে</a:t>
            </a:r>
            <a:r>
              <a:rPr lang="en-US" sz="2800" dirty="0" smtClean="0">
                <a:solidFill>
                  <a:schemeClr val="tx1">
                    <a:lumMod val="75000"/>
                    <a:lumOff val="25000"/>
                  </a:schemeClr>
                </a:solidFill>
              </a:rPr>
              <a:t> </a:t>
            </a:r>
            <a:endParaRPr lang="en-US" sz="2800" dirty="0"/>
          </a:p>
        </p:txBody>
      </p:sp>
      <p:sp>
        <p:nvSpPr>
          <p:cNvPr id="23" name="Right Arrow 22"/>
          <p:cNvSpPr/>
          <p:nvPr/>
        </p:nvSpPr>
        <p:spPr>
          <a:xfrm rot="1002411">
            <a:off x="2448885" y="2835217"/>
            <a:ext cx="2325670" cy="11628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প্রত্যক্ষ</a:t>
            </a:r>
            <a:r>
              <a:rPr lang="en-US" sz="2000" dirty="0" smtClean="0">
                <a:solidFill>
                  <a:schemeClr val="tx1"/>
                </a:solidFill>
              </a:rPr>
              <a:t> ও </a:t>
            </a:r>
            <a:r>
              <a:rPr lang="en-US" sz="2000" dirty="0" smtClean="0">
                <a:solidFill>
                  <a:schemeClr val="tx1"/>
                </a:solidFill>
              </a:rPr>
              <a:t>পরোক্ষ</a:t>
            </a:r>
            <a:r>
              <a:rPr lang="en-US" sz="2000" dirty="0" smtClean="0">
                <a:solidFill>
                  <a:schemeClr val="tx1"/>
                </a:solidFill>
              </a:rPr>
              <a:t> </a:t>
            </a:r>
            <a:r>
              <a:rPr lang="en-US" sz="2000" dirty="0" smtClean="0">
                <a:solidFill>
                  <a:schemeClr val="tx1"/>
                </a:solidFill>
              </a:rPr>
              <a:t>ভাবে</a:t>
            </a:r>
            <a:endParaRPr lang="en-US" sz="2000" dirty="0">
              <a:solidFill>
                <a:schemeClr val="tx1"/>
              </a:solidFill>
            </a:endParaRPr>
          </a:p>
        </p:txBody>
      </p:sp>
      <p:sp>
        <p:nvSpPr>
          <p:cNvPr id="24" name="Oval 23"/>
          <p:cNvSpPr/>
          <p:nvPr/>
        </p:nvSpPr>
        <p:spPr>
          <a:xfrm>
            <a:off x="4740811" y="829995"/>
            <a:ext cx="2813540" cy="46704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5725549" y="2743199"/>
            <a:ext cx="942538" cy="26165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prstClr val="black"/>
                </a:solidFill>
                <a:latin typeface="NikoshBAN" pitchFamily="2" charset="0"/>
                <a:cs typeface="NikoshBAN" pitchFamily="2" charset="0"/>
              </a:rPr>
              <a:t>মাছ</a:t>
            </a:r>
          </a:p>
          <a:p>
            <a:r>
              <a:rPr lang="bn-IN" sz="2800" dirty="0" smtClean="0">
                <a:solidFill>
                  <a:prstClr val="black"/>
                </a:solidFill>
                <a:latin typeface="NikoshBAN" pitchFamily="2" charset="0"/>
                <a:cs typeface="NikoshBAN" pitchFamily="2" charset="0"/>
              </a:rPr>
              <a:t>পাখি</a:t>
            </a:r>
          </a:p>
          <a:p>
            <a:r>
              <a:rPr lang="bn-IN" sz="2800" dirty="0" smtClean="0">
                <a:solidFill>
                  <a:prstClr val="black"/>
                </a:solidFill>
                <a:latin typeface="NikoshBAN" pitchFamily="2" charset="0"/>
                <a:cs typeface="NikoshBAN" pitchFamily="2" charset="0"/>
              </a:rPr>
              <a:t>ব্যাঙ</a:t>
            </a:r>
          </a:p>
          <a:p>
            <a:r>
              <a:rPr lang="bn-IN" sz="2800" dirty="0" smtClean="0">
                <a:solidFill>
                  <a:prstClr val="black"/>
                </a:solidFill>
                <a:latin typeface="NikoshBAN" pitchFamily="2" charset="0"/>
                <a:cs typeface="NikoshBAN" pitchFamily="2" charset="0"/>
              </a:rPr>
              <a:t>বক</a:t>
            </a:r>
          </a:p>
          <a:p>
            <a:r>
              <a:rPr lang="bn-IN" sz="2800" dirty="0" smtClean="0">
                <a:solidFill>
                  <a:prstClr val="black"/>
                </a:solidFill>
                <a:latin typeface="NikoshBAN" pitchFamily="2" charset="0"/>
                <a:cs typeface="NikoshBAN" pitchFamily="2" charset="0"/>
              </a:rPr>
              <a:t>কচ্ছপ</a:t>
            </a:r>
          </a:p>
          <a:p>
            <a:r>
              <a:rPr lang="bn-IN" sz="2800" dirty="0" smtClean="0">
                <a:solidFill>
                  <a:prstClr val="black"/>
                </a:solidFill>
                <a:latin typeface="NikoshBAN" pitchFamily="2" charset="0"/>
                <a:cs typeface="NikoshBAN" pitchFamily="2" charset="0"/>
              </a:rPr>
              <a:t>মানুষ</a:t>
            </a:r>
            <a:endParaRPr lang="en-US" sz="2800" dirty="0">
              <a:solidFill>
                <a:prstClr val="black"/>
              </a:solidFill>
              <a:latin typeface="NikoshBAN" pitchFamily="2" charset="0"/>
              <a:cs typeface="NikoshBAN" pitchFamily="2" charset="0"/>
            </a:endParaRPr>
          </a:p>
        </p:txBody>
      </p:sp>
      <p:sp>
        <p:nvSpPr>
          <p:cNvPr id="31" name="Rectangle 30"/>
          <p:cNvSpPr/>
          <p:nvPr/>
        </p:nvSpPr>
        <p:spPr>
          <a:xfrm>
            <a:off x="5739617" y="1223888"/>
            <a:ext cx="914401" cy="1420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prstClr val="black"/>
                </a:solidFill>
                <a:latin typeface="NikoshBAN" pitchFamily="2" charset="0"/>
                <a:cs typeface="NikoshBAN" pitchFamily="2" charset="0"/>
              </a:rPr>
              <a:t>হরিণ</a:t>
            </a:r>
          </a:p>
          <a:p>
            <a:r>
              <a:rPr lang="bn-IN" sz="2800" dirty="0" smtClean="0">
                <a:solidFill>
                  <a:prstClr val="black"/>
                </a:solidFill>
                <a:latin typeface="NikoshBAN" pitchFamily="2" charset="0"/>
                <a:cs typeface="NikoshBAN" pitchFamily="2" charset="0"/>
              </a:rPr>
              <a:t>ছাগল</a:t>
            </a:r>
          </a:p>
          <a:p>
            <a:r>
              <a:rPr lang="bn-IN" sz="2800" dirty="0" smtClean="0">
                <a:solidFill>
                  <a:prstClr val="black"/>
                </a:solidFill>
                <a:latin typeface="NikoshBAN" pitchFamily="2" charset="0"/>
                <a:cs typeface="NikoshBAN" pitchFamily="2" charset="0"/>
              </a:rPr>
              <a:t>গরু</a:t>
            </a:r>
            <a:endParaRPr lang="en-US" sz="2800" dirty="0"/>
          </a:p>
        </p:txBody>
      </p:sp>
      <p:sp>
        <p:nvSpPr>
          <p:cNvPr id="32" name="Right Arrow 31"/>
          <p:cNvSpPr/>
          <p:nvPr/>
        </p:nvSpPr>
        <p:spPr>
          <a:xfrm>
            <a:off x="4783015" y="3545059"/>
            <a:ext cx="928468" cy="253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a:off x="4907280" y="2023404"/>
            <a:ext cx="818271" cy="241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Callout 33"/>
          <p:cNvSpPr/>
          <p:nvPr/>
        </p:nvSpPr>
        <p:spPr>
          <a:xfrm rot="5400000">
            <a:off x="7629597" y="1144757"/>
            <a:ext cx="1645920" cy="1896260"/>
          </a:xfrm>
          <a:prstGeom prst="wedgeEllipseCallout">
            <a:avLst>
              <a:gd name="adj1" fmla="val -22542"/>
              <a:gd name="adj2" fmla="val 9514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prstClr val="black"/>
                </a:solidFill>
                <a:latin typeface="NikoshBAN" pitchFamily="2" charset="0"/>
                <a:cs typeface="NikoshBAN" pitchFamily="2" charset="0"/>
              </a:rPr>
              <a:t>প্রথম</a:t>
            </a:r>
            <a:r>
              <a:rPr lang="en-US"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স্তরের</a:t>
            </a:r>
            <a:r>
              <a:rPr lang="en-US"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খাদক</a:t>
            </a:r>
            <a:r>
              <a:rPr lang="en-US" sz="2800" dirty="0" smtClean="0">
                <a:solidFill>
                  <a:prstClr val="black"/>
                </a:solidFill>
                <a:latin typeface="NikoshBAN" pitchFamily="2" charset="0"/>
                <a:cs typeface="NikoshBAN" pitchFamily="2" charset="0"/>
              </a:rPr>
              <a:t> </a:t>
            </a:r>
            <a:r>
              <a:rPr lang="bn-IN" sz="2800" dirty="0" smtClean="0">
                <a:solidFill>
                  <a:prstClr val="black"/>
                </a:solidFill>
                <a:latin typeface="NikoshBAN" pitchFamily="2" charset="0"/>
                <a:cs typeface="NikoshBAN" pitchFamily="2" charset="0"/>
              </a:rPr>
              <a:t> </a:t>
            </a:r>
            <a:endParaRPr lang="en-US" sz="2800" baseline="-25000" dirty="0">
              <a:solidFill>
                <a:prstClr val="black"/>
              </a:solidFill>
              <a:latin typeface="NikoshBAN" pitchFamily="2" charset="0"/>
              <a:cs typeface="NikoshBAN" pitchFamily="2" charset="0"/>
            </a:endParaRPr>
          </a:p>
        </p:txBody>
      </p:sp>
      <p:sp>
        <p:nvSpPr>
          <p:cNvPr id="35" name="Oval Callout 34"/>
          <p:cNvSpPr/>
          <p:nvPr/>
        </p:nvSpPr>
        <p:spPr>
          <a:xfrm rot="5400000">
            <a:off x="7399606" y="3488788"/>
            <a:ext cx="2335237" cy="1547446"/>
          </a:xfrm>
          <a:prstGeom prst="wedgeEllipseCallout">
            <a:avLst>
              <a:gd name="adj1" fmla="val -21428"/>
              <a:gd name="adj2" fmla="val 11864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schemeClr val="tx1"/>
                </a:solidFill>
              </a:rPr>
              <a:t>দ্বিতীয়</a:t>
            </a:r>
            <a:r>
              <a:rPr lang="en-US" sz="2800" dirty="0" smtClean="0">
                <a:solidFill>
                  <a:schemeClr val="tx1"/>
                </a:solidFill>
              </a:rPr>
              <a:t> ও </a:t>
            </a:r>
            <a:r>
              <a:rPr lang="en-US" sz="2800" dirty="0" smtClean="0">
                <a:solidFill>
                  <a:schemeClr val="tx1"/>
                </a:solidFill>
              </a:rPr>
              <a:t>তৃতীয়</a:t>
            </a:r>
            <a:r>
              <a:rPr lang="en-US" sz="2800" dirty="0" smtClean="0">
                <a:solidFill>
                  <a:schemeClr val="tx1"/>
                </a:solidFill>
              </a:rPr>
              <a:t> </a:t>
            </a:r>
            <a:r>
              <a:rPr lang="en-US" sz="2800" dirty="0" smtClean="0">
                <a:solidFill>
                  <a:schemeClr val="tx1"/>
                </a:solidFill>
              </a:rPr>
              <a:t>স্তরের</a:t>
            </a:r>
            <a:r>
              <a:rPr lang="en-US" sz="2800" dirty="0" smtClean="0">
                <a:solidFill>
                  <a:schemeClr val="tx1"/>
                </a:solidFill>
              </a:rPr>
              <a:t> </a:t>
            </a:r>
            <a:r>
              <a:rPr lang="en-US" sz="2800" dirty="0" smtClean="0">
                <a:solidFill>
                  <a:schemeClr val="tx1"/>
                </a:solidFill>
              </a:rPr>
              <a:t>খাদক</a:t>
            </a:r>
            <a:r>
              <a:rPr lang="en-US" sz="2800" dirty="0" smtClean="0">
                <a:solidFill>
                  <a:schemeClr val="tx1"/>
                </a:solidFill>
              </a:rPr>
              <a:t> </a:t>
            </a:r>
            <a:endParaRPr lang="en-US" sz="2800" dirty="0">
              <a:solidFill>
                <a:schemeClr val="tx1"/>
              </a:solidFill>
            </a:endParaRPr>
          </a:p>
        </p:txBody>
      </p:sp>
      <p:sp>
        <p:nvSpPr>
          <p:cNvPr id="36" name="Right Brace 35"/>
          <p:cNvSpPr/>
          <p:nvPr/>
        </p:nvSpPr>
        <p:spPr>
          <a:xfrm>
            <a:off x="9369082" y="1814733"/>
            <a:ext cx="365759" cy="28276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Down Arrow Callout 36"/>
          <p:cNvSpPr/>
          <p:nvPr/>
        </p:nvSpPr>
        <p:spPr>
          <a:xfrm>
            <a:off x="9762979" y="1167618"/>
            <a:ext cx="2208628" cy="4346916"/>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smtClean="0">
                <a:solidFill>
                  <a:prstClr val="black"/>
                </a:solidFill>
                <a:latin typeface="NikoshBAN" pitchFamily="2" charset="0"/>
                <a:cs typeface="NikoshBAN" pitchFamily="2" charset="0"/>
              </a:rPr>
              <a:t>পচনকারী </a:t>
            </a:r>
            <a:r>
              <a:rPr lang="bn-IN" sz="2400" dirty="0" smtClean="0">
                <a:solidFill>
                  <a:prstClr val="black"/>
                </a:solidFill>
                <a:latin typeface="NikoshBAN" pitchFamily="2" charset="0"/>
                <a:cs typeface="NikoshBAN" pitchFamily="2" charset="0"/>
              </a:rPr>
              <a:t>ব্যাক্টেরিয়া ও ছত্রাক</a:t>
            </a:r>
            <a:r>
              <a:rPr lang="en-US" sz="2400" dirty="0" smtClean="0">
                <a:solidFill>
                  <a:prstClr val="black"/>
                </a:solidFill>
                <a:latin typeface="NikoshBAN" pitchFamily="2" charset="0"/>
                <a:cs typeface="NikoshBAN" pitchFamily="2" charset="0"/>
              </a:rPr>
              <a:t> </a:t>
            </a:r>
            <a:r>
              <a:rPr lang="bn-IN" sz="2400" dirty="0" smtClean="0">
                <a:solidFill>
                  <a:prstClr val="black"/>
                </a:solidFill>
                <a:latin typeface="NikoshBAN" pitchFamily="2" charset="0"/>
                <a:cs typeface="NikoshBAN" pitchFamily="2" charset="0"/>
              </a:rPr>
              <a:t>বিয়োজিত</a:t>
            </a:r>
            <a:r>
              <a:rPr lang="en-US" sz="2400" dirty="0" smtClean="0">
                <a:solidFill>
                  <a:prstClr val="black"/>
                </a:solidFill>
                <a:latin typeface="NikoshBAN" pitchFamily="2" charset="0"/>
                <a:cs typeface="NikoshBAN" pitchFamily="2" charset="0"/>
              </a:rPr>
              <a:t> </a:t>
            </a:r>
            <a:r>
              <a:rPr lang="bn-IN" sz="2400" dirty="0" smtClean="0">
                <a:solidFill>
                  <a:prstClr val="black"/>
                </a:solidFill>
                <a:latin typeface="NikoshBAN" pitchFamily="2" charset="0"/>
                <a:cs typeface="NikoshBAN" pitchFamily="2" charset="0"/>
              </a:rPr>
              <a:t>করে </a:t>
            </a:r>
            <a:r>
              <a:rPr lang="bn-IN" sz="2400" dirty="0" smtClean="0">
                <a:solidFill>
                  <a:prstClr val="black"/>
                </a:solidFill>
                <a:latin typeface="NikoshBAN" pitchFamily="2" charset="0"/>
                <a:cs typeface="NikoshBAN" pitchFamily="2" charset="0"/>
              </a:rPr>
              <a:t>খাদ্য গ্রহণ করে এবং অবশিষ্ট মাটি ও বায়ুতে জমা হয় </a:t>
            </a:r>
            <a:endParaRPr lang="en-US" sz="2400" dirty="0"/>
          </a:p>
        </p:txBody>
      </p:sp>
      <p:sp>
        <p:nvSpPr>
          <p:cNvPr id="38" name="Rounded Rectangle 37"/>
          <p:cNvSpPr/>
          <p:nvPr/>
        </p:nvSpPr>
        <p:spPr>
          <a:xfrm>
            <a:off x="2897944" y="182881"/>
            <a:ext cx="8060788" cy="6189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prstClr val="black"/>
                </a:solidFill>
                <a:latin typeface="NikoshBAN" pitchFamily="2" charset="0"/>
                <a:cs typeface="NikoshBAN" pitchFamily="2" charset="0"/>
              </a:rPr>
              <a:t>প্রত্যক্ষভাবে ,প্রত্যক্ষ ও পরোক্ষভাবে ভাগ করা হলো কেন?</a:t>
            </a:r>
            <a:endParaRPr lang="en-US" sz="2800" dirty="0">
              <a:solidFill>
                <a:prstClr val="black"/>
              </a:solidFill>
              <a:latin typeface="NikoshBAN" pitchFamily="2" charset="0"/>
              <a:cs typeface="NikoshBAN" pitchFamily="2" charset="0"/>
            </a:endParaRPr>
          </a:p>
        </p:txBody>
      </p:sp>
      <p:sp>
        <p:nvSpPr>
          <p:cNvPr id="39" name="Rounded Rectangle 38"/>
          <p:cNvSpPr/>
          <p:nvPr/>
        </p:nvSpPr>
        <p:spPr>
          <a:xfrm>
            <a:off x="787791" y="5148775"/>
            <a:ext cx="2743200" cy="77372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উৎপাদক</a:t>
            </a:r>
            <a:endParaRPr lang="en-US" sz="3600" dirty="0"/>
          </a:p>
        </p:txBody>
      </p:sp>
      <p:sp>
        <p:nvSpPr>
          <p:cNvPr id="40" name="Rounded Rectangle 39"/>
          <p:cNvSpPr/>
          <p:nvPr/>
        </p:nvSpPr>
        <p:spPr>
          <a:xfrm>
            <a:off x="4979964" y="5613009"/>
            <a:ext cx="1913206" cy="6471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খাদক</a:t>
            </a:r>
            <a:endParaRPr lang="en-US" sz="3600" dirty="0"/>
          </a:p>
        </p:txBody>
      </p:sp>
      <p:sp>
        <p:nvSpPr>
          <p:cNvPr id="41" name="Rounded Rectangle 40"/>
          <p:cNvSpPr/>
          <p:nvPr/>
        </p:nvSpPr>
        <p:spPr>
          <a:xfrm>
            <a:off x="9158067" y="5598941"/>
            <a:ext cx="2602524" cy="8299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বিয়োজক</a:t>
            </a: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0" fill="hold"/>
                                        <p:tgtEl>
                                          <p:spTgt spid="39"/>
                                        </p:tgtEl>
                                        <p:attrNameLst>
                                          <p:attrName>ppt_x</p:attrName>
                                        </p:attrNameLst>
                                      </p:cBhvr>
                                      <p:tavLst>
                                        <p:tav tm="0">
                                          <p:val>
                                            <p:strVal val="#ppt_x"/>
                                          </p:val>
                                        </p:tav>
                                        <p:tav tm="100000">
                                          <p:val>
                                            <p:strVal val="#ppt_x"/>
                                          </p:val>
                                        </p:tav>
                                      </p:tavLst>
                                    </p:anim>
                                    <p:anim calcmode="lin" valueType="num">
                                      <p:cBhvr additive="base">
                                        <p:cTn id="13" dur="5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0" fill="hold"/>
                                        <p:tgtEl>
                                          <p:spTgt spid="38"/>
                                        </p:tgtEl>
                                        <p:attrNameLst>
                                          <p:attrName>ppt_x</p:attrName>
                                        </p:attrNameLst>
                                      </p:cBhvr>
                                      <p:tavLst>
                                        <p:tav tm="0">
                                          <p:val>
                                            <p:strVal val="#ppt_x"/>
                                          </p:val>
                                        </p:tav>
                                        <p:tav tm="100000">
                                          <p:val>
                                            <p:strVal val="#ppt_x"/>
                                          </p:val>
                                        </p:tav>
                                      </p:tavLst>
                                    </p:anim>
                                    <p:anim calcmode="lin" valueType="num">
                                      <p:cBhvr additive="base">
                                        <p:cTn id="19" dur="5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0" fill="hold"/>
                                        <p:tgtEl>
                                          <p:spTgt spid="15"/>
                                        </p:tgtEl>
                                        <p:attrNameLst>
                                          <p:attrName>ppt_x</p:attrName>
                                        </p:attrNameLst>
                                      </p:cBhvr>
                                      <p:tavLst>
                                        <p:tav tm="0">
                                          <p:val>
                                            <p:strVal val="#ppt_x"/>
                                          </p:val>
                                        </p:tav>
                                        <p:tav tm="100000">
                                          <p:val>
                                            <p:strVal val="#ppt_x"/>
                                          </p:val>
                                        </p:tav>
                                      </p:tavLst>
                                    </p:anim>
                                    <p:anim calcmode="lin" valueType="num">
                                      <p:cBhvr additive="base">
                                        <p:cTn id="25"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0" fill="hold"/>
                                        <p:tgtEl>
                                          <p:spTgt spid="16"/>
                                        </p:tgtEl>
                                        <p:attrNameLst>
                                          <p:attrName>ppt_x</p:attrName>
                                        </p:attrNameLst>
                                      </p:cBhvr>
                                      <p:tavLst>
                                        <p:tav tm="0">
                                          <p:val>
                                            <p:strVal val="#ppt_x"/>
                                          </p:val>
                                        </p:tav>
                                        <p:tav tm="100000">
                                          <p:val>
                                            <p:strVal val="#ppt_x"/>
                                          </p:val>
                                        </p:tav>
                                      </p:tavLst>
                                    </p:anim>
                                    <p:anim calcmode="lin" valueType="num">
                                      <p:cBhvr additive="base">
                                        <p:cTn id="31"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0" fill="hold"/>
                                        <p:tgtEl>
                                          <p:spTgt spid="23"/>
                                        </p:tgtEl>
                                        <p:attrNameLst>
                                          <p:attrName>ppt_x</p:attrName>
                                        </p:attrNameLst>
                                      </p:cBhvr>
                                      <p:tavLst>
                                        <p:tav tm="0">
                                          <p:val>
                                            <p:strVal val="#ppt_x"/>
                                          </p:val>
                                        </p:tav>
                                        <p:tav tm="100000">
                                          <p:val>
                                            <p:strVal val="#ppt_x"/>
                                          </p:val>
                                        </p:tav>
                                      </p:tavLst>
                                    </p:anim>
                                    <p:anim calcmode="lin" valueType="num">
                                      <p:cBhvr additive="base">
                                        <p:cTn id="37"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heel(4)">
                                      <p:cBhvr>
                                        <p:cTn id="47" dur="20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heel(4)">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0" fill="hold"/>
                                        <p:tgtEl>
                                          <p:spTgt spid="40"/>
                                        </p:tgtEl>
                                        <p:attrNameLst>
                                          <p:attrName>ppt_x</p:attrName>
                                        </p:attrNameLst>
                                      </p:cBhvr>
                                      <p:tavLst>
                                        <p:tav tm="0">
                                          <p:val>
                                            <p:strVal val="#ppt_x"/>
                                          </p:val>
                                        </p:tav>
                                        <p:tav tm="100000">
                                          <p:val>
                                            <p:strVal val="#ppt_x"/>
                                          </p:val>
                                        </p:tav>
                                      </p:tavLst>
                                    </p:anim>
                                    <p:anim calcmode="lin" valueType="num">
                                      <p:cBhvr additive="base">
                                        <p:cTn id="58"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circle(in)">
                                      <p:cBhvr>
                                        <p:cTn id="63" dur="20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circle(in)">
                                      <p:cBhvr>
                                        <p:cTn id="68" dur="20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heel(4)">
                                      <p:cBhvr>
                                        <p:cTn id="73" dur="20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7" presetClass="entr" presetSubtype="4"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0" fill="hold"/>
                                        <p:tgtEl>
                                          <p:spTgt spid="41"/>
                                        </p:tgtEl>
                                        <p:attrNameLst>
                                          <p:attrName>ppt_x</p:attrName>
                                        </p:attrNameLst>
                                      </p:cBhvr>
                                      <p:tavLst>
                                        <p:tav tm="0">
                                          <p:val>
                                            <p:strVal val="#ppt_x"/>
                                          </p:val>
                                        </p:tav>
                                        <p:tav tm="100000">
                                          <p:val>
                                            <p:strVal val="#ppt_x"/>
                                          </p:val>
                                        </p:tav>
                                      </p:tavLst>
                                    </p:anim>
                                    <p:anim calcmode="lin" valueType="num">
                                      <p:cBhvr additive="base">
                                        <p:cTn id="79" dur="5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P spid="29" grpId="0" animBg="1"/>
      <p:bldP spid="31" grpId="0" animBg="1"/>
      <p:bldP spid="34" grpId="0" animBg="1"/>
      <p:bldP spid="35" grpId="0" animBg="1"/>
      <p:bldP spid="37" grpId="0" animBg="1"/>
      <p:bldP spid="38" grpId="0" animBg="1"/>
      <p:bldP spid="39"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03120" y="1083211"/>
            <a:ext cx="7941213" cy="4222407"/>
            <a:chOff x="2103120" y="1083211"/>
            <a:chExt cx="7941213" cy="4222407"/>
          </a:xfrm>
        </p:grpSpPr>
        <p:pic>
          <p:nvPicPr>
            <p:cNvPr id="2" name="Picture 2" descr="C:\Users\PB\Downloads\109973-283x424-Seedling_Cross_Section.jpg"/>
            <p:cNvPicPr>
              <a:picLocks noChangeAspect="1" noChangeArrowheads="1"/>
            </p:cNvPicPr>
            <p:nvPr/>
          </p:nvPicPr>
          <p:blipFill>
            <a:blip r:embed="rId2"/>
            <a:srcRect/>
            <a:stretch>
              <a:fillRect/>
            </a:stretch>
          </p:blipFill>
          <p:spPr bwMode="auto">
            <a:xfrm>
              <a:off x="2103120" y="1083211"/>
              <a:ext cx="3819378" cy="4222407"/>
            </a:xfrm>
            <a:prstGeom prst="rect">
              <a:avLst/>
            </a:prstGeom>
            <a:noFill/>
          </p:spPr>
        </p:pic>
        <p:pic>
          <p:nvPicPr>
            <p:cNvPr id="3" name="Picture 3" descr="C:\Users\PB\Downloads\BioCompost1.jpg"/>
            <p:cNvPicPr>
              <a:picLocks noChangeAspect="1" noChangeArrowheads="1"/>
            </p:cNvPicPr>
            <p:nvPr/>
          </p:nvPicPr>
          <p:blipFill>
            <a:blip r:embed="rId3"/>
            <a:srcRect/>
            <a:stretch>
              <a:fillRect/>
            </a:stretch>
          </p:blipFill>
          <p:spPr bwMode="auto">
            <a:xfrm>
              <a:off x="6178452" y="1125417"/>
              <a:ext cx="3865881" cy="4135900"/>
            </a:xfrm>
            <a:prstGeom prst="rect">
              <a:avLst/>
            </a:prstGeom>
            <a:noFill/>
          </p:spPr>
        </p:pic>
      </p:grpSp>
      <p:sp>
        <p:nvSpPr>
          <p:cNvPr id="5" name="Rectangle 4"/>
          <p:cNvSpPr/>
          <p:nvPr/>
        </p:nvSpPr>
        <p:spPr>
          <a:xfrm>
            <a:off x="1983545" y="5553614"/>
            <a:ext cx="8004517" cy="954107"/>
          </a:xfrm>
          <a:prstGeom prst="rect">
            <a:avLst/>
          </a:prstGeom>
        </p:spPr>
        <p:txBody>
          <a:bodyPr wrap="square">
            <a:spAutoFit/>
          </a:bodyPr>
          <a:lstStyle/>
          <a:p>
            <a:pPr algn="ctr"/>
            <a:r>
              <a:rPr lang="bn-IN" sz="2800" dirty="0" smtClean="0">
                <a:solidFill>
                  <a:prstClr val="black"/>
                </a:solidFill>
                <a:latin typeface="NikoshBAN" pitchFamily="2" charset="0"/>
                <a:cs typeface="NikoshBAN" pitchFamily="2" charset="0"/>
              </a:rPr>
              <a:t>জৈব ও অজৈব উপাদান গুলো </a:t>
            </a:r>
            <a:r>
              <a:rPr lang="bn-IN" sz="2800" dirty="0" smtClean="0">
                <a:solidFill>
                  <a:prstClr val="black"/>
                </a:solidFill>
                <a:latin typeface="NikoshBAN" pitchFamily="2" charset="0"/>
                <a:cs typeface="NikoshBAN" pitchFamily="2" charset="0"/>
              </a:rPr>
              <a:t>কী</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প্রক্রিয়ায়</a:t>
            </a:r>
            <a:r>
              <a:rPr lang="bn-IN" sz="2800" dirty="0" smtClean="0">
                <a:solidFill>
                  <a:prstClr val="black"/>
                </a:solidFill>
                <a:latin typeface="NikoshBAN" pitchFamily="2" charset="0"/>
                <a:cs typeface="NikoshBAN" pitchFamily="2" charset="0"/>
              </a:rPr>
              <a:t> </a:t>
            </a:r>
            <a:r>
              <a:rPr lang="bn-IN" sz="2800" dirty="0" smtClean="0">
                <a:solidFill>
                  <a:prstClr val="black"/>
                </a:solidFill>
                <a:latin typeface="NikoshBAN" pitchFamily="2" charset="0"/>
                <a:cs typeface="NikoshBAN" pitchFamily="2" charset="0"/>
              </a:rPr>
              <a:t>উদ্ভিদ </a:t>
            </a:r>
            <a:endParaRPr lang="en-US" sz="2800" dirty="0" smtClean="0">
              <a:solidFill>
                <a:prstClr val="black"/>
              </a:solidFill>
              <a:latin typeface="NikoshBAN" pitchFamily="2" charset="0"/>
              <a:cs typeface="NikoshBAN" pitchFamily="2" charset="0"/>
            </a:endParaRPr>
          </a:p>
          <a:p>
            <a:pPr algn="ctr"/>
            <a:r>
              <a:rPr lang="bn-IN" sz="2800" dirty="0" smtClean="0">
                <a:solidFill>
                  <a:prstClr val="black"/>
                </a:solidFill>
                <a:latin typeface="NikoshBAN" pitchFamily="2" charset="0"/>
                <a:cs typeface="NikoshBAN" pitchFamily="2" charset="0"/>
              </a:rPr>
              <a:t>পুনরায় ব্যবহার </a:t>
            </a:r>
            <a:r>
              <a:rPr lang="bn-IN" sz="2800" dirty="0" smtClean="0">
                <a:solidFill>
                  <a:prstClr val="black"/>
                </a:solidFill>
                <a:latin typeface="NikoshBAN" pitchFamily="2" charset="0"/>
                <a:cs typeface="NikoshBAN" pitchFamily="2" charset="0"/>
              </a:rPr>
              <a:t>করে বাস্তুতন্ত্র কে সচল </a:t>
            </a:r>
            <a:r>
              <a:rPr lang="bn-IN" sz="2800" dirty="0" smtClean="0">
                <a:solidFill>
                  <a:prstClr val="black"/>
                </a:solidFill>
                <a:latin typeface="NikoshBAN" pitchFamily="2" charset="0"/>
                <a:cs typeface="NikoshBAN" pitchFamily="2" charset="0"/>
              </a:rPr>
              <a:t>রাখ</a:t>
            </a:r>
            <a:r>
              <a:rPr lang="en-US" sz="2800" dirty="0" err="1" smtClean="0">
                <a:solidFill>
                  <a:prstClr val="black"/>
                </a:solidFill>
                <a:latin typeface="NikoshBAN" pitchFamily="2" charset="0"/>
                <a:cs typeface="NikoshBAN" pitchFamily="2" charset="0"/>
              </a:rPr>
              <a:t>ছে</a:t>
            </a:r>
            <a:r>
              <a:rPr lang="en-US" sz="2800" dirty="0" smtClean="0">
                <a:solidFill>
                  <a:prstClr val="black"/>
                </a:solidFill>
                <a:latin typeface="NikoshBAN" pitchFamily="2" charset="0"/>
                <a:cs typeface="NikoshBAN" pitchFamily="2" charset="0"/>
              </a:rPr>
              <a:t>?</a:t>
            </a:r>
            <a:r>
              <a:rPr lang="bn-IN"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a:t>
            </a:r>
            <a:endParaRPr lang="en-US" sz="2800" dirty="0">
              <a:solidFill>
                <a:prstClr val="black"/>
              </a:solidFill>
              <a:latin typeface="NikoshBAN" pitchFamily="2" charset="0"/>
              <a:cs typeface="NikoshBAN" pitchFamily="2" charset="0"/>
            </a:endParaRPr>
          </a:p>
        </p:txBody>
      </p:sp>
      <p:sp>
        <p:nvSpPr>
          <p:cNvPr id="6" name="Rounded Rectangle 5"/>
          <p:cNvSpPr/>
          <p:nvPr/>
        </p:nvSpPr>
        <p:spPr>
          <a:xfrm>
            <a:off x="4192172" y="267286"/>
            <a:ext cx="2996419" cy="717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smtClean="0">
                <a:solidFill>
                  <a:prstClr val="black"/>
                </a:solidFill>
                <a:latin typeface="NikoshBAN" pitchFamily="2" charset="0"/>
                <a:cs typeface="NikoshBAN" pitchFamily="2" charset="0"/>
              </a:rPr>
              <a:t>দলগত </a:t>
            </a:r>
            <a:r>
              <a:rPr lang="bn-BD" sz="4000" b="1" dirty="0" smtClean="0">
                <a:solidFill>
                  <a:prstClr val="black"/>
                </a:solidFill>
                <a:latin typeface="NikoshBAN" pitchFamily="2" charset="0"/>
                <a:cs typeface="NikoshBAN" pitchFamily="2" charset="0"/>
              </a:rPr>
              <a:t>কাজ</a:t>
            </a:r>
            <a:endParaRPr lang="en-US" sz="4000" b="1" dirty="0">
              <a:solidFill>
                <a:prstClr val="black"/>
              </a:solidFill>
              <a:latin typeface="NikoshBAN" pitchFamily="2" charset="0"/>
              <a:cs typeface="NikoshBAN" pitchFamily="2" charset="0"/>
            </a:endParaRPr>
          </a:p>
        </p:txBody>
      </p:sp>
      <p:sp>
        <p:nvSpPr>
          <p:cNvPr id="7" name="Rectangle 6"/>
          <p:cNvSpPr/>
          <p:nvPr/>
        </p:nvSpPr>
        <p:spPr>
          <a:xfrm>
            <a:off x="9778477" y="416728"/>
            <a:ext cx="2138727" cy="523220"/>
          </a:xfrm>
          <a:prstGeom prst="rect">
            <a:avLst/>
          </a:prstGeom>
        </p:spPr>
        <p:txBody>
          <a:bodyPr wrap="none">
            <a:spAutoFit/>
          </a:bodyPr>
          <a:lstStyle/>
          <a:p>
            <a:r>
              <a:rPr lang="bn-IN" sz="2800" dirty="0" smtClean="0">
                <a:solidFill>
                  <a:prstClr val="black"/>
                </a:solidFill>
                <a:latin typeface="NikoshBAN" pitchFamily="2" charset="0"/>
                <a:cs typeface="NikoshBAN" pitchFamily="2" charset="0"/>
              </a:rPr>
              <a:t>সময়-৮ মিনিট</a:t>
            </a:r>
            <a:r>
              <a:rPr lang="bn-BD" sz="2800" dirty="0" smtClean="0">
                <a:solidFill>
                  <a:prstClr val="black"/>
                </a:solidFill>
                <a:latin typeface="NikoshBAN" pitchFamily="2" charset="0"/>
                <a:cs typeface="NikoshBAN" pitchFamily="2" charset="0"/>
              </a:rPr>
              <a:t> </a:t>
            </a:r>
            <a:endParaRPr lang="en-US" sz="2800" dirty="0">
              <a:solidFill>
                <a:prstClr val="black"/>
              </a:solidFill>
              <a:latin typeface="NikoshBAN" pitchFamily="2" charset="0"/>
              <a:cs typeface="NikoshBAN" pitchFamily="2" charset="0"/>
            </a:endParaRPr>
          </a:p>
        </p:txBody>
      </p:sp>
      <p:grpSp>
        <p:nvGrpSpPr>
          <p:cNvPr id="8" name="Group 7"/>
          <p:cNvGrpSpPr/>
          <p:nvPr/>
        </p:nvGrpSpPr>
        <p:grpSpPr>
          <a:xfrm>
            <a:off x="0" y="0"/>
            <a:ext cx="3211734" cy="6858000"/>
            <a:chOff x="0" y="0"/>
            <a:chExt cx="3211734" cy="6858000"/>
          </a:xfrm>
        </p:grpSpPr>
        <p:pic>
          <p:nvPicPr>
            <p:cNvPr id="9" name="Picture 8" descr="InShot_20200803_181819099.jpg"/>
            <p:cNvPicPr>
              <a:picLocks noChangeAspect="1"/>
            </p:cNvPicPr>
            <p:nvPr/>
          </p:nvPicPr>
          <p:blipFill>
            <a:blip r:embed="rId4"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1.jpg"/>
            <p:cNvPicPr>
              <a:picLocks noChangeAspect="1"/>
            </p:cNvPicPr>
            <p:nvPr/>
          </p:nvPicPr>
          <p:blipFill>
            <a:blip r:embed="rId5"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0" y="0"/>
            <a:ext cx="3211734" cy="6858000"/>
            <a:chOff x="0" y="0"/>
            <a:chExt cx="3211734" cy="6858000"/>
          </a:xfrm>
        </p:grpSpPr>
        <p:pic>
          <p:nvPicPr>
            <p:cNvPr id="42" name="Picture 41"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43" name="Picture 42" descr="1.jpg"/>
            <p:cNvPicPr>
              <a:picLocks noChangeAspect="1"/>
            </p:cNvPicPr>
            <p:nvPr/>
          </p:nvPicPr>
          <p:blipFill>
            <a:blip r:embed="rId4"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4" name="Rectangle 43"/>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sp>
        <p:nvSpPr>
          <p:cNvPr id="45" name="Flowchart: Terminator 44"/>
          <p:cNvSpPr/>
          <p:nvPr/>
        </p:nvSpPr>
        <p:spPr>
          <a:xfrm>
            <a:off x="4726745" y="253218"/>
            <a:ext cx="2405575" cy="7877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মূল্যায়ণ</a:t>
            </a:r>
            <a:endParaRPr lang="en-US" sz="4000" b="1" dirty="0"/>
          </a:p>
        </p:txBody>
      </p:sp>
      <p:sp>
        <p:nvSpPr>
          <p:cNvPr id="49" name="TextBox 48"/>
          <p:cNvSpPr txBox="1"/>
          <p:nvPr/>
        </p:nvSpPr>
        <p:spPr>
          <a:xfrm>
            <a:off x="576775" y="1364567"/>
            <a:ext cx="7554352" cy="523220"/>
          </a:xfrm>
          <a:prstGeom prst="rect">
            <a:avLst/>
          </a:prstGeom>
          <a:noFill/>
        </p:spPr>
        <p:txBody>
          <a:bodyPr wrap="square" rtlCol="0">
            <a:spAutoFit/>
          </a:bodyPr>
          <a:lstStyle/>
          <a:p>
            <a:r>
              <a:rPr lang="en-US" sz="2800" dirty="0" smtClean="0"/>
              <a:t>১. </a:t>
            </a:r>
            <a:r>
              <a:rPr lang="en-US" sz="2800" dirty="0" err="1" smtClean="0"/>
              <a:t>জীব</a:t>
            </a:r>
            <a:r>
              <a:rPr lang="en-US" sz="2800" dirty="0" smtClean="0"/>
              <a:t> </a:t>
            </a:r>
            <a:r>
              <a:rPr lang="en-US" sz="2800" dirty="0" err="1" smtClean="0"/>
              <a:t>উপাদানকে</a:t>
            </a:r>
            <a:r>
              <a:rPr lang="en-US" sz="2800" dirty="0" smtClean="0"/>
              <a:t> </a:t>
            </a:r>
            <a:r>
              <a:rPr lang="en-US" sz="2800" dirty="0" err="1" smtClean="0"/>
              <a:t>কয়ভাগে</a:t>
            </a:r>
            <a:r>
              <a:rPr lang="en-US" sz="2800" dirty="0" smtClean="0"/>
              <a:t> </a:t>
            </a:r>
            <a:r>
              <a:rPr lang="en-US" sz="2800" dirty="0" err="1" smtClean="0"/>
              <a:t>ভাগ</a:t>
            </a:r>
            <a:r>
              <a:rPr lang="en-US" sz="2800" dirty="0" smtClean="0"/>
              <a:t> </a:t>
            </a:r>
            <a:r>
              <a:rPr lang="en-US" sz="2800" dirty="0" err="1" smtClean="0"/>
              <a:t>করা</a:t>
            </a:r>
            <a:r>
              <a:rPr lang="en-US" sz="2800" dirty="0" smtClean="0"/>
              <a:t> </a:t>
            </a:r>
            <a:r>
              <a:rPr lang="en-US" sz="2800" dirty="0" err="1" smtClean="0"/>
              <a:t>যায়</a:t>
            </a:r>
            <a:r>
              <a:rPr lang="en-US" sz="2800" dirty="0" smtClean="0"/>
              <a:t>?</a:t>
            </a:r>
            <a:endParaRPr lang="en-US" sz="2800" dirty="0"/>
          </a:p>
        </p:txBody>
      </p:sp>
      <p:grpSp>
        <p:nvGrpSpPr>
          <p:cNvPr id="60" name="Group 59"/>
          <p:cNvGrpSpPr/>
          <p:nvPr/>
        </p:nvGrpSpPr>
        <p:grpSpPr>
          <a:xfrm>
            <a:off x="967980" y="1992310"/>
            <a:ext cx="9549914" cy="593558"/>
            <a:chOff x="967980" y="1992310"/>
            <a:chExt cx="9549914" cy="593558"/>
          </a:xfrm>
        </p:grpSpPr>
        <p:sp>
          <p:nvSpPr>
            <p:cNvPr id="50" name="Rectangle 49"/>
            <p:cNvSpPr/>
            <p:nvPr/>
          </p:nvSpPr>
          <p:spPr>
            <a:xfrm>
              <a:off x="967980" y="1992310"/>
              <a:ext cx="9526518" cy="523220"/>
            </a:xfrm>
            <a:prstGeom prst="rect">
              <a:avLst/>
            </a:prstGeom>
          </p:spPr>
          <p:txBody>
            <a:bodyPr wrap="square">
              <a:spAutoFit/>
            </a:bodyPr>
            <a:lstStyle/>
            <a:p>
              <a:r>
                <a:rPr lang="en-US" sz="2800" dirty="0" smtClean="0"/>
                <a:t>ক</a:t>
              </a:r>
              <a:endParaRPr lang="en-US" sz="2800" dirty="0"/>
            </a:p>
          </p:txBody>
        </p:sp>
        <p:sp>
          <p:nvSpPr>
            <p:cNvPr id="51" name="Oval 50"/>
            <p:cNvSpPr/>
            <p:nvPr/>
          </p:nvSpPr>
          <p:spPr>
            <a:xfrm>
              <a:off x="1012874" y="2039816"/>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ক</a:t>
              </a:r>
              <a:endParaRPr lang="en-US" sz="2800" dirty="0">
                <a:solidFill>
                  <a:schemeClr val="tx1"/>
                </a:solidFill>
              </a:endParaRPr>
            </a:p>
          </p:txBody>
        </p:sp>
        <p:sp>
          <p:nvSpPr>
            <p:cNvPr id="52" name="Rectangle 51"/>
            <p:cNvSpPr/>
            <p:nvPr/>
          </p:nvSpPr>
          <p:spPr>
            <a:xfrm>
              <a:off x="1446282" y="2020445"/>
              <a:ext cx="1168910" cy="523220"/>
            </a:xfrm>
            <a:prstGeom prst="rect">
              <a:avLst/>
            </a:prstGeom>
          </p:spPr>
          <p:txBody>
            <a:bodyPr wrap="none">
              <a:spAutoFit/>
            </a:bodyPr>
            <a:lstStyle/>
            <a:p>
              <a:r>
                <a:rPr lang="en-US" sz="2800" dirty="0" smtClean="0"/>
                <a:t>২ </a:t>
              </a:r>
              <a:r>
                <a:rPr lang="en-US" sz="2800" dirty="0" err="1" smtClean="0"/>
                <a:t>ভাগে</a:t>
              </a:r>
              <a:r>
                <a:rPr lang="en-US" sz="2800" dirty="0" smtClean="0"/>
                <a:t> </a:t>
              </a:r>
              <a:endParaRPr lang="en-US" sz="2800" dirty="0"/>
            </a:p>
          </p:txBody>
        </p:sp>
        <p:sp>
          <p:nvSpPr>
            <p:cNvPr id="54" name="Oval 53"/>
            <p:cNvSpPr/>
            <p:nvPr/>
          </p:nvSpPr>
          <p:spPr>
            <a:xfrm>
              <a:off x="3627120" y="2023404"/>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খ</a:t>
              </a:r>
              <a:endParaRPr lang="en-US" sz="2800" dirty="0">
                <a:solidFill>
                  <a:schemeClr val="tx1"/>
                </a:solidFill>
              </a:endParaRPr>
            </a:p>
          </p:txBody>
        </p:sp>
        <p:sp>
          <p:nvSpPr>
            <p:cNvPr id="55" name="Oval 54"/>
            <p:cNvSpPr/>
            <p:nvPr/>
          </p:nvSpPr>
          <p:spPr>
            <a:xfrm>
              <a:off x="6159305" y="2051540"/>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গ</a:t>
              </a:r>
              <a:endParaRPr lang="en-US" sz="2800" dirty="0">
                <a:solidFill>
                  <a:schemeClr val="tx1"/>
                </a:solidFill>
              </a:endParaRPr>
            </a:p>
          </p:txBody>
        </p:sp>
        <p:sp>
          <p:nvSpPr>
            <p:cNvPr id="56" name="Oval 55"/>
            <p:cNvSpPr/>
            <p:nvPr/>
          </p:nvSpPr>
          <p:spPr>
            <a:xfrm>
              <a:off x="8775896" y="2037472"/>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ঘ</a:t>
              </a:r>
              <a:endParaRPr lang="en-US" sz="2800" dirty="0">
                <a:solidFill>
                  <a:schemeClr val="tx1"/>
                </a:solidFill>
              </a:endParaRPr>
            </a:p>
          </p:txBody>
        </p:sp>
        <p:sp>
          <p:nvSpPr>
            <p:cNvPr id="57" name="Rectangle 56"/>
            <p:cNvSpPr/>
            <p:nvPr/>
          </p:nvSpPr>
          <p:spPr>
            <a:xfrm>
              <a:off x="4154635" y="2006377"/>
              <a:ext cx="1245854" cy="523220"/>
            </a:xfrm>
            <a:prstGeom prst="rect">
              <a:avLst/>
            </a:prstGeom>
          </p:spPr>
          <p:txBody>
            <a:bodyPr wrap="none">
              <a:spAutoFit/>
            </a:bodyPr>
            <a:lstStyle/>
            <a:p>
              <a:r>
                <a:rPr lang="en-US" sz="2800" dirty="0" smtClean="0"/>
                <a:t>৩</a:t>
              </a:r>
              <a:r>
                <a:rPr lang="en-US" sz="2800" dirty="0" smtClean="0"/>
                <a:t> </a:t>
              </a:r>
              <a:r>
                <a:rPr lang="en-US" sz="2800" dirty="0" err="1" smtClean="0"/>
                <a:t>ভাগে</a:t>
              </a:r>
              <a:r>
                <a:rPr lang="en-US" sz="2800" dirty="0" smtClean="0"/>
                <a:t> </a:t>
              </a:r>
              <a:endParaRPr lang="en-US" sz="2800" dirty="0"/>
            </a:p>
          </p:txBody>
        </p:sp>
        <p:sp>
          <p:nvSpPr>
            <p:cNvPr id="58" name="Rectangle 57"/>
            <p:cNvSpPr/>
            <p:nvPr/>
          </p:nvSpPr>
          <p:spPr>
            <a:xfrm>
              <a:off x="6771226" y="2062648"/>
              <a:ext cx="1098378" cy="523220"/>
            </a:xfrm>
            <a:prstGeom prst="rect">
              <a:avLst/>
            </a:prstGeom>
          </p:spPr>
          <p:txBody>
            <a:bodyPr wrap="none">
              <a:spAutoFit/>
            </a:bodyPr>
            <a:lstStyle/>
            <a:p>
              <a:r>
                <a:rPr lang="en-US" sz="2800" dirty="0" smtClean="0"/>
                <a:t>৪ </a:t>
              </a:r>
              <a:r>
                <a:rPr lang="en-US" sz="2800" dirty="0" err="1" smtClean="0"/>
                <a:t>ভাগে</a:t>
              </a:r>
              <a:endParaRPr lang="en-US" sz="2800" dirty="0"/>
            </a:p>
          </p:txBody>
        </p:sp>
        <p:sp>
          <p:nvSpPr>
            <p:cNvPr id="59" name="Rectangle 58"/>
            <p:cNvSpPr/>
            <p:nvPr/>
          </p:nvSpPr>
          <p:spPr>
            <a:xfrm>
              <a:off x="9401883" y="2020445"/>
              <a:ext cx="1116011" cy="523220"/>
            </a:xfrm>
            <a:prstGeom prst="rect">
              <a:avLst/>
            </a:prstGeom>
          </p:spPr>
          <p:txBody>
            <a:bodyPr wrap="none">
              <a:spAutoFit/>
            </a:bodyPr>
            <a:lstStyle/>
            <a:p>
              <a:r>
                <a:rPr lang="en-US" sz="2800" dirty="0" smtClean="0"/>
                <a:t>৫</a:t>
              </a:r>
              <a:r>
                <a:rPr lang="en-US" sz="2800" dirty="0" smtClean="0"/>
                <a:t> </a:t>
              </a:r>
              <a:r>
                <a:rPr lang="en-US" sz="2800" dirty="0" err="1" smtClean="0"/>
                <a:t>ভাগে</a:t>
              </a:r>
              <a:endParaRPr lang="en-US" sz="2800" dirty="0"/>
            </a:p>
          </p:txBody>
        </p:sp>
      </p:grpSp>
      <p:sp>
        <p:nvSpPr>
          <p:cNvPr id="62" name="TextBox 61"/>
          <p:cNvSpPr txBox="1"/>
          <p:nvPr/>
        </p:nvSpPr>
        <p:spPr>
          <a:xfrm>
            <a:off x="3263703" y="2025749"/>
            <a:ext cx="576776" cy="523220"/>
          </a:xfrm>
          <a:prstGeom prst="rect">
            <a:avLst/>
          </a:prstGeom>
          <a:noFill/>
        </p:spPr>
        <p:txBody>
          <a:bodyPr wrap="square" rtlCol="0">
            <a:spAutoFit/>
          </a:bodyPr>
          <a:lstStyle/>
          <a:p>
            <a:pPr>
              <a:buFont typeface="Wingdings" pitchFamily="2" charset="2"/>
              <a:buChar char="ü"/>
            </a:pPr>
            <a:r>
              <a:rPr lang="en-US" sz="2800" dirty="0" smtClean="0"/>
              <a:t> </a:t>
            </a:r>
            <a:endParaRPr lang="en-US" sz="2800" dirty="0"/>
          </a:p>
        </p:txBody>
      </p:sp>
      <p:sp>
        <p:nvSpPr>
          <p:cNvPr id="63" name="Rectangle 62"/>
          <p:cNvSpPr/>
          <p:nvPr/>
        </p:nvSpPr>
        <p:spPr>
          <a:xfrm>
            <a:off x="560017" y="2751964"/>
            <a:ext cx="3836371" cy="523220"/>
          </a:xfrm>
          <a:prstGeom prst="rect">
            <a:avLst/>
          </a:prstGeom>
        </p:spPr>
        <p:txBody>
          <a:bodyPr wrap="none">
            <a:spAutoFit/>
          </a:bodyPr>
          <a:lstStyle/>
          <a:p>
            <a:r>
              <a:rPr lang="en-US" sz="2800" dirty="0" smtClean="0"/>
              <a:t>২. </a:t>
            </a:r>
            <a:r>
              <a:rPr lang="en-US" sz="2800" dirty="0" err="1" smtClean="0"/>
              <a:t>মানুষ</a:t>
            </a:r>
            <a:r>
              <a:rPr lang="en-US" sz="2800" dirty="0" smtClean="0"/>
              <a:t> </a:t>
            </a:r>
            <a:r>
              <a:rPr lang="en-US" sz="2800" dirty="0" err="1" smtClean="0"/>
              <a:t>কোন</a:t>
            </a:r>
            <a:r>
              <a:rPr lang="en-US" sz="2800" dirty="0" smtClean="0"/>
              <a:t> </a:t>
            </a:r>
            <a:r>
              <a:rPr lang="en-US" sz="2800" dirty="0" err="1" smtClean="0"/>
              <a:t>স্তরের</a:t>
            </a:r>
            <a:r>
              <a:rPr lang="en-US" sz="2800" dirty="0" smtClean="0"/>
              <a:t> </a:t>
            </a:r>
            <a:r>
              <a:rPr lang="en-US" sz="2800" dirty="0" err="1" smtClean="0"/>
              <a:t>খাদক</a:t>
            </a:r>
            <a:r>
              <a:rPr lang="en-US" sz="2800" dirty="0" smtClean="0"/>
              <a:t>? </a:t>
            </a:r>
            <a:endParaRPr lang="en-US" sz="2800" dirty="0"/>
          </a:p>
        </p:txBody>
      </p:sp>
      <p:grpSp>
        <p:nvGrpSpPr>
          <p:cNvPr id="64" name="Group 63"/>
          <p:cNvGrpSpPr/>
          <p:nvPr/>
        </p:nvGrpSpPr>
        <p:grpSpPr>
          <a:xfrm>
            <a:off x="993772" y="3354532"/>
            <a:ext cx="10336988" cy="551355"/>
            <a:chOff x="967980" y="1992310"/>
            <a:chExt cx="10336988" cy="551355"/>
          </a:xfrm>
        </p:grpSpPr>
        <p:sp>
          <p:nvSpPr>
            <p:cNvPr id="65" name="Rectangle 64"/>
            <p:cNvSpPr/>
            <p:nvPr/>
          </p:nvSpPr>
          <p:spPr>
            <a:xfrm>
              <a:off x="967980" y="1992310"/>
              <a:ext cx="9526518" cy="523220"/>
            </a:xfrm>
            <a:prstGeom prst="rect">
              <a:avLst/>
            </a:prstGeom>
          </p:spPr>
          <p:txBody>
            <a:bodyPr wrap="square">
              <a:spAutoFit/>
            </a:bodyPr>
            <a:lstStyle/>
            <a:p>
              <a:r>
                <a:rPr lang="en-US" sz="2800" dirty="0" smtClean="0"/>
                <a:t>ক</a:t>
              </a:r>
              <a:endParaRPr lang="en-US" sz="2800" dirty="0"/>
            </a:p>
          </p:txBody>
        </p:sp>
        <p:sp>
          <p:nvSpPr>
            <p:cNvPr id="66" name="Oval 65"/>
            <p:cNvSpPr/>
            <p:nvPr/>
          </p:nvSpPr>
          <p:spPr>
            <a:xfrm>
              <a:off x="1012874" y="2039816"/>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ক</a:t>
              </a:r>
              <a:endParaRPr lang="en-US" sz="2800" dirty="0">
                <a:solidFill>
                  <a:schemeClr val="tx1"/>
                </a:solidFill>
              </a:endParaRPr>
            </a:p>
          </p:txBody>
        </p:sp>
        <p:sp>
          <p:nvSpPr>
            <p:cNvPr id="67" name="Rectangle 66"/>
            <p:cNvSpPr/>
            <p:nvPr/>
          </p:nvSpPr>
          <p:spPr>
            <a:xfrm>
              <a:off x="1446282" y="2020445"/>
              <a:ext cx="1705916" cy="523220"/>
            </a:xfrm>
            <a:prstGeom prst="rect">
              <a:avLst/>
            </a:prstGeom>
          </p:spPr>
          <p:txBody>
            <a:bodyPr wrap="none">
              <a:spAutoFit/>
            </a:bodyPr>
            <a:lstStyle/>
            <a:p>
              <a:r>
                <a:rPr lang="en-US" sz="2800" dirty="0" err="1" smtClean="0"/>
                <a:t>প্রথম</a:t>
              </a:r>
              <a:r>
                <a:rPr lang="en-US" sz="2800" dirty="0" smtClean="0"/>
                <a:t> </a:t>
              </a:r>
              <a:r>
                <a:rPr lang="en-US" sz="2800" dirty="0" err="1" smtClean="0"/>
                <a:t>স্তরের</a:t>
              </a:r>
              <a:r>
                <a:rPr lang="en-US" sz="2800" dirty="0" smtClean="0"/>
                <a:t> </a:t>
              </a:r>
              <a:endParaRPr lang="en-US" sz="2800" dirty="0"/>
            </a:p>
          </p:txBody>
        </p:sp>
        <p:sp>
          <p:nvSpPr>
            <p:cNvPr id="68" name="Oval 67"/>
            <p:cNvSpPr/>
            <p:nvPr/>
          </p:nvSpPr>
          <p:spPr>
            <a:xfrm>
              <a:off x="3627120" y="2023404"/>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খ</a:t>
              </a:r>
              <a:endParaRPr lang="en-US" sz="2800" dirty="0">
                <a:solidFill>
                  <a:schemeClr val="tx1"/>
                </a:solidFill>
              </a:endParaRPr>
            </a:p>
          </p:txBody>
        </p:sp>
        <p:sp>
          <p:nvSpPr>
            <p:cNvPr id="69" name="Oval 68"/>
            <p:cNvSpPr/>
            <p:nvPr/>
          </p:nvSpPr>
          <p:spPr>
            <a:xfrm>
              <a:off x="6159305" y="2051540"/>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গ</a:t>
              </a:r>
              <a:endParaRPr lang="en-US" sz="2800" dirty="0">
                <a:solidFill>
                  <a:schemeClr val="tx1"/>
                </a:solidFill>
              </a:endParaRPr>
            </a:p>
          </p:txBody>
        </p:sp>
        <p:sp>
          <p:nvSpPr>
            <p:cNvPr id="70" name="Oval 69"/>
            <p:cNvSpPr/>
            <p:nvPr/>
          </p:nvSpPr>
          <p:spPr>
            <a:xfrm>
              <a:off x="8958776" y="2037472"/>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ঘ</a:t>
              </a:r>
              <a:endParaRPr lang="en-US" sz="2800" dirty="0">
                <a:solidFill>
                  <a:schemeClr val="tx1"/>
                </a:solidFill>
              </a:endParaRPr>
            </a:p>
          </p:txBody>
        </p:sp>
        <p:sp>
          <p:nvSpPr>
            <p:cNvPr id="71" name="Rectangle 70"/>
            <p:cNvSpPr/>
            <p:nvPr/>
          </p:nvSpPr>
          <p:spPr>
            <a:xfrm>
              <a:off x="4154635" y="2006377"/>
              <a:ext cx="1790875" cy="523220"/>
            </a:xfrm>
            <a:prstGeom prst="rect">
              <a:avLst/>
            </a:prstGeom>
          </p:spPr>
          <p:txBody>
            <a:bodyPr wrap="none">
              <a:spAutoFit/>
            </a:bodyPr>
            <a:lstStyle/>
            <a:p>
              <a:r>
                <a:rPr lang="en-US" sz="2800" dirty="0" err="1" smtClean="0"/>
                <a:t>তৃতীয়</a:t>
              </a:r>
              <a:r>
                <a:rPr lang="en-US" sz="2800" dirty="0" smtClean="0"/>
                <a:t> </a:t>
              </a:r>
              <a:r>
                <a:rPr lang="en-US" sz="2800" dirty="0" err="1" smtClean="0"/>
                <a:t>স্তরের</a:t>
              </a:r>
              <a:endParaRPr lang="en-US" sz="2800" dirty="0"/>
            </a:p>
          </p:txBody>
        </p:sp>
        <p:sp>
          <p:nvSpPr>
            <p:cNvPr id="72" name="Rectangle 71"/>
            <p:cNvSpPr/>
            <p:nvPr/>
          </p:nvSpPr>
          <p:spPr>
            <a:xfrm>
              <a:off x="6714955" y="2020444"/>
              <a:ext cx="1928733" cy="523220"/>
            </a:xfrm>
            <a:prstGeom prst="rect">
              <a:avLst/>
            </a:prstGeom>
          </p:spPr>
          <p:txBody>
            <a:bodyPr wrap="none">
              <a:spAutoFit/>
            </a:bodyPr>
            <a:lstStyle/>
            <a:p>
              <a:r>
                <a:rPr lang="en-US" sz="2800" dirty="0" err="1" smtClean="0"/>
                <a:t>সর্বোচ্চ</a:t>
              </a:r>
              <a:r>
                <a:rPr lang="en-US" sz="2800" dirty="0" smtClean="0"/>
                <a:t> </a:t>
              </a:r>
              <a:r>
                <a:rPr lang="en-US" sz="2800" dirty="0" err="1" smtClean="0"/>
                <a:t>স্তরের</a:t>
              </a:r>
              <a:r>
                <a:rPr lang="en-US" sz="2800" dirty="0" smtClean="0"/>
                <a:t> </a:t>
              </a:r>
              <a:endParaRPr lang="en-US" sz="2800" dirty="0"/>
            </a:p>
          </p:txBody>
        </p:sp>
        <p:sp>
          <p:nvSpPr>
            <p:cNvPr id="73" name="Rectangle 72"/>
            <p:cNvSpPr/>
            <p:nvPr/>
          </p:nvSpPr>
          <p:spPr>
            <a:xfrm>
              <a:off x="9401883" y="2020445"/>
              <a:ext cx="1903085" cy="523220"/>
            </a:xfrm>
            <a:prstGeom prst="rect">
              <a:avLst/>
            </a:prstGeom>
          </p:spPr>
          <p:txBody>
            <a:bodyPr wrap="none">
              <a:spAutoFit/>
            </a:bodyPr>
            <a:lstStyle/>
            <a:p>
              <a:r>
                <a:rPr lang="en-US" sz="2800" dirty="0" err="1" smtClean="0"/>
                <a:t>দ্বিতীয়</a:t>
              </a:r>
              <a:r>
                <a:rPr lang="en-US" sz="2800" dirty="0" smtClean="0"/>
                <a:t> </a:t>
              </a:r>
              <a:r>
                <a:rPr lang="en-US" sz="2800" dirty="0" err="1" smtClean="0"/>
                <a:t>স্তরের</a:t>
              </a:r>
              <a:r>
                <a:rPr lang="en-US" sz="2800" dirty="0" smtClean="0"/>
                <a:t> </a:t>
              </a:r>
              <a:endParaRPr lang="en-US" sz="2800" dirty="0"/>
            </a:p>
          </p:txBody>
        </p:sp>
      </p:grpSp>
      <p:sp>
        <p:nvSpPr>
          <p:cNvPr id="74" name="Rectangle 73"/>
          <p:cNvSpPr/>
          <p:nvPr/>
        </p:nvSpPr>
        <p:spPr>
          <a:xfrm>
            <a:off x="8644716" y="3385010"/>
            <a:ext cx="546945" cy="523220"/>
          </a:xfrm>
          <a:prstGeom prst="rect">
            <a:avLst/>
          </a:prstGeom>
        </p:spPr>
        <p:txBody>
          <a:bodyPr wrap="none">
            <a:spAutoFit/>
          </a:bodyPr>
          <a:lstStyle/>
          <a:p>
            <a:pPr>
              <a:buFont typeface="Wingdings" pitchFamily="2" charset="2"/>
              <a:buChar char="ü"/>
            </a:pPr>
            <a:r>
              <a:rPr lang="en-US" sz="2800" dirty="0" smtClean="0"/>
              <a:t> </a:t>
            </a:r>
            <a:endParaRPr lang="en-US" sz="2800" dirty="0"/>
          </a:p>
        </p:txBody>
      </p:sp>
      <p:sp>
        <p:nvSpPr>
          <p:cNvPr id="75" name="Rectangle 74"/>
          <p:cNvSpPr/>
          <p:nvPr/>
        </p:nvSpPr>
        <p:spPr>
          <a:xfrm>
            <a:off x="514472" y="4074328"/>
            <a:ext cx="7553735" cy="523220"/>
          </a:xfrm>
          <a:prstGeom prst="rect">
            <a:avLst/>
          </a:prstGeom>
        </p:spPr>
        <p:txBody>
          <a:bodyPr wrap="none">
            <a:spAutoFit/>
          </a:bodyPr>
          <a:lstStyle/>
          <a:p>
            <a:r>
              <a:rPr lang="en-US" sz="2800" dirty="0" smtClean="0"/>
              <a:t>৩. </a:t>
            </a:r>
            <a:r>
              <a:rPr lang="en-US" sz="2800" dirty="0" err="1" smtClean="0"/>
              <a:t>নিজেরাই</a:t>
            </a:r>
            <a:r>
              <a:rPr lang="en-US" sz="2800" dirty="0" smtClean="0"/>
              <a:t> </a:t>
            </a:r>
            <a:r>
              <a:rPr lang="en-US" sz="2800" dirty="0" err="1" smtClean="0"/>
              <a:t>নিজেদের</a:t>
            </a:r>
            <a:r>
              <a:rPr lang="en-US" sz="2800" dirty="0" smtClean="0"/>
              <a:t> </a:t>
            </a:r>
            <a:r>
              <a:rPr lang="en-US" sz="2800" dirty="0" err="1" smtClean="0"/>
              <a:t>খাদ্য</a:t>
            </a:r>
            <a:r>
              <a:rPr lang="en-US" sz="2800" dirty="0" smtClean="0"/>
              <a:t> </a:t>
            </a:r>
            <a:r>
              <a:rPr lang="en-US" sz="2800" dirty="0" err="1" smtClean="0"/>
              <a:t>তৈরির</a:t>
            </a:r>
            <a:r>
              <a:rPr lang="en-US" sz="2800" dirty="0" smtClean="0"/>
              <a:t> </a:t>
            </a:r>
            <a:r>
              <a:rPr lang="en-US" sz="2800" dirty="0" err="1" smtClean="0"/>
              <a:t>করে</a:t>
            </a:r>
            <a:r>
              <a:rPr lang="en-US" sz="2800" dirty="0" smtClean="0"/>
              <a:t> </a:t>
            </a:r>
            <a:r>
              <a:rPr lang="en-US" sz="2800" dirty="0" err="1" smtClean="0"/>
              <a:t>তাদেরকে</a:t>
            </a:r>
            <a:r>
              <a:rPr lang="en-US" sz="2800" dirty="0" smtClean="0"/>
              <a:t> </a:t>
            </a:r>
            <a:r>
              <a:rPr lang="en-US" sz="2800" dirty="0" err="1" smtClean="0"/>
              <a:t>কি</a:t>
            </a:r>
            <a:r>
              <a:rPr lang="en-US" sz="2800" dirty="0" smtClean="0"/>
              <a:t> </a:t>
            </a:r>
            <a:r>
              <a:rPr lang="en-US" sz="2800" dirty="0" err="1" smtClean="0"/>
              <a:t>বলে</a:t>
            </a:r>
            <a:r>
              <a:rPr lang="en-US" sz="2800" dirty="0" smtClean="0"/>
              <a:t>?</a:t>
            </a:r>
            <a:endParaRPr lang="en-US" sz="2800" dirty="0"/>
          </a:p>
        </p:txBody>
      </p:sp>
      <p:grpSp>
        <p:nvGrpSpPr>
          <p:cNvPr id="76" name="Group 75"/>
          <p:cNvGrpSpPr/>
          <p:nvPr/>
        </p:nvGrpSpPr>
        <p:grpSpPr>
          <a:xfrm>
            <a:off x="1061766" y="4660483"/>
            <a:ext cx="9526518" cy="551355"/>
            <a:chOff x="967980" y="1992310"/>
            <a:chExt cx="9526518" cy="551355"/>
          </a:xfrm>
        </p:grpSpPr>
        <p:sp>
          <p:nvSpPr>
            <p:cNvPr id="77" name="Rectangle 76"/>
            <p:cNvSpPr/>
            <p:nvPr/>
          </p:nvSpPr>
          <p:spPr>
            <a:xfrm>
              <a:off x="967980" y="1992310"/>
              <a:ext cx="9526518" cy="523220"/>
            </a:xfrm>
            <a:prstGeom prst="rect">
              <a:avLst/>
            </a:prstGeom>
          </p:spPr>
          <p:txBody>
            <a:bodyPr wrap="square">
              <a:spAutoFit/>
            </a:bodyPr>
            <a:lstStyle/>
            <a:p>
              <a:r>
                <a:rPr lang="en-US" sz="2800" dirty="0" smtClean="0"/>
                <a:t>ক</a:t>
              </a:r>
              <a:endParaRPr lang="en-US" sz="2800" dirty="0"/>
            </a:p>
          </p:txBody>
        </p:sp>
        <p:sp>
          <p:nvSpPr>
            <p:cNvPr id="78" name="Oval 77"/>
            <p:cNvSpPr/>
            <p:nvPr/>
          </p:nvSpPr>
          <p:spPr>
            <a:xfrm>
              <a:off x="1012874" y="2039816"/>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ক</a:t>
              </a:r>
              <a:endParaRPr lang="en-US" sz="2800" dirty="0">
                <a:solidFill>
                  <a:schemeClr val="tx1"/>
                </a:solidFill>
              </a:endParaRPr>
            </a:p>
          </p:txBody>
        </p:sp>
        <p:sp>
          <p:nvSpPr>
            <p:cNvPr id="79" name="Rectangle 78"/>
            <p:cNvSpPr/>
            <p:nvPr/>
          </p:nvSpPr>
          <p:spPr>
            <a:xfrm>
              <a:off x="1446282" y="2020445"/>
              <a:ext cx="1382110" cy="523220"/>
            </a:xfrm>
            <a:prstGeom prst="rect">
              <a:avLst/>
            </a:prstGeom>
          </p:spPr>
          <p:txBody>
            <a:bodyPr wrap="none">
              <a:spAutoFit/>
            </a:bodyPr>
            <a:lstStyle/>
            <a:p>
              <a:r>
                <a:rPr lang="en-US" sz="2800" dirty="0" err="1" smtClean="0"/>
                <a:t>বিয়োজক</a:t>
              </a:r>
              <a:endParaRPr lang="en-US" sz="2800" dirty="0"/>
            </a:p>
          </p:txBody>
        </p:sp>
        <p:sp>
          <p:nvSpPr>
            <p:cNvPr id="80" name="Oval 79"/>
            <p:cNvSpPr/>
            <p:nvPr/>
          </p:nvSpPr>
          <p:spPr>
            <a:xfrm>
              <a:off x="3627120" y="2023404"/>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খ</a:t>
              </a:r>
              <a:endParaRPr lang="en-US" sz="2800" dirty="0">
                <a:solidFill>
                  <a:schemeClr val="tx1"/>
                </a:solidFill>
              </a:endParaRPr>
            </a:p>
          </p:txBody>
        </p:sp>
        <p:sp>
          <p:nvSpPr>
            <p:cNvPr id="81" name="Oval 80"/>
            <p:cNvSpPr/>
            <p:nvPr/>
          </p:nvSpPr>
          <p:spPr>
            <a:xfrm>
              <a:off x="6159305" y="2051540"/>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গ</a:t>
              </a:r>
              <a:endParaRPr lang="en-US" sz="2800" dirty="0">
                <a:solidFill>
                  <a:schemeClr val="tx1"/>
                </a:solidFill>
              </a:endParaRPr>
            </a:p>
          </p:txBody>
        </p:sp>
        <p:sp>
          <p:nvSpPr>
            <p:cNvPr id="82" name="Oval 81"/>
            <p:cNvSpPr/>
            <p:nvPr/>
          </p:nvSpPr>
          <p:spPr>
            <a:xfrm>
              <a:off x="8958776" y="2037472"/>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ঘ</a:t>
              </a:r>
              <a:endParaRPr lang="en-US" sz="2800" dirty="0">
                <a:solidFill>
                  <a:schemeClr val="tx1"/>
                </a:solidFill>
              </a:endParaRPr>
            </a:p>
          </p:txBody>
        </p:sp>
        <p:sp>
          <p:nvSpPr>
            <p:cNvPr id="83" name="Rectangle 82"/>
            <p:cNvSpPr/>
            <p:nvPr/>
          </p:nvSpPr>
          <p:spPr>
            <a:xfrm>
              <a:off x="4154635" y="2006377"/>
              <a:ext cx="930063" cy="523220"/>
            </a:xfrm>
            <a:prstGeom prst="rect">
              <a:avLst/>
            </a:prstGeom>
          </p:spPr>
          <p:txBody>
            <a:bodyPr wrap="none">
              <a:spAutoFit/>
            </a:bodyPr>
            <a:lstStyle/>
            <a:p>
              <a:r>
                <a:rPr lang="en-US" sz="2800" dirty="0" err="1" smtClean="0"/>
                <a:t>খাদক</a:t>
              </a:r>
              <a:endParaRPr lang="en-US" sz="2800" dirty="0"/>
            </a:p>
          </p:txBody>
        </p:sp>
        <p:sp>
          <p:nvSpPr>
            <p:cNvPr id="84" name="Rectangle 83"/>
            <p:cNvSpPr/>
            <p:nvPr/>
          </p:nvSpPr>
          <p:spPr>
            <a:xfrm>
              <a:off x="6714955" y="2020444"/>
              <a:ext cx="1378904" cy="523220"/>
            </a:xfrm>
            <a:prstGeom prst="rect">
              <a:avLst/>
            </a:prstGeom>
          </p:spPr>
          <p:txBody>
            <a:bodyPr wrap="none">
              <a:spAutoFit/>
            </a:bodyPr>
            <a:lstStyle/>
            <a:p>
              <a:r>
                <a:rPr lang="en-US" sz="2800" dirty="0" err="1" smtClean="0"/>
                <a:t>উৎপাদক</a:t>
              </a:r>
              <a:endParaRPr lang="en-US" sz="2800" dirty="0"/>
            </a:p>
          </p:txBody>
        </p:sp>
        <p:sp>
          <p:nvSpPr>
            <p:cNvPr id="85" name="Rectangle 84"/>
            <p:cNvSpPr/>
            <p:nvPr/>
          </p:nvSpPr>
          <p:spPr>
            <a:xfrm>
              <a:off x="9401883" y="2020445"/>
              <a:ext cx="744114" cy="523220"/>
            </a:xfrm>
            <a:prstGeom prst="rect">
              <a:avLst/>
            </a:prstGeom>
          </p:spPr>
          <p:txBody>
            <a:bodyPr wrap="none">
              <a:spAutoFit/>
            </a:bodyPr>
            <a:lstStyle/>
            <a:p>
              <a:r>
                <a:rPr lang="en-US" sz="2800" dirty="0" err="1" smtClean="0"/>
                <a:t>জৈব</a:t>
              </a:r>
              <a:endParaRPr lang="en-US" sz="2800" dirty="0"/>
            </a:p>
          </p:txBody>
        </p:sp>
      </p:grpSp>
      <p:sp>
        <p:nvSpPr>
          <p:cNvPr id="86" name="Rectangle 85"/>
          <p:cNvSpPr/>
          <p:nvPr/>
        </p:nvSpPr>
        <p:spPr>
          <a:xfrm>
            <a:off x="5927306" y="4676893"/>
            <a:ext cx="546945" cy="523220"/>
          </a:xfrm>
          <a:prstGeom prst="rect">
            <a:avLst/>
          </a:prstGeom>
        </p:spPr>
        <p:txBody>
          <a:bodyPr wrap="none">
            <a:spAutoFit/>
          </a:bodyPr>
          <a:lstStyle/>
          <a:p>
            <a:pPr>
              <a:buFont typeface="Wingdings" pitchFamily="2" charset="2"/>
              <a:buChar char="ü"/>
            </a:pPr>
            <a:r>
              <a:rPr lang="en-US" sz="2800" dirty="0" smtClean="0"/>
              <a:t> </a:t>
            </a:r>
            <a:endParaRPr lang="en-US" sz="2800" dirty="0"/>
          </a:p>
        </p:txBody>
      </p:sp>
      <p:sp>
        <p:nvSpPr>
          <p:cNvPr id="87" name="Rectangle 86"/>
          <p:cNvSpPr/>
          <p:nvPr/>
        </p:nvSpPr>
        <p:spPr>
          <a:xfrm>
            <a:off x="483992" y="5197400"/>
            <a:ext cx="5037020" cy="523220"/>
          </a:xfrm>
          <a:prstGeom prst="rect">
            <a:avLst/>
          </a:prstGeom>
        </p:spPr>
        <p:txBody>
          <a:bodyPr wrap="none">
            <a:spAutoFit/>
          </a:bodyPr>
          <a:lstStyle/>
          <a:p>
            <a:r>
              <a:rPr lang="en-US" sz="2800" dirty="0" smtClean="0"/>
              <a:t>৪. </a:t>
            </a:r>
            <a:r>
              <a:rPr lang="en-US" sz="2800" dirty="0" err="1" smtClean="0"/>
              <a:t>নিচের</a:t>
            </a:r>
            <a:r>
              <a:rPr lang="en-US" sz="2800" dirty="0" smtClean="0"/>
              <a:t> </a:t>
            </a:r>
            <a:r>
              <a:rPr lang="en-US" sz="2800" dirty="0" err="1" smtClean="0"/>
              <a:t>কোনটি</a:t>
            </a:r>
            <a:r>
              <a:rPr lang="en-US" sz="2800" dirty="0" smtClean="0"/>
              <a:t> </a:t>
            </a:r>
            <a:r>
              <a:rPr lang="en-US" sz="2800" dirty="0" err="1" smtClean="0"/>
              <a:t>সর্বোচ্চ</a:t>
            </a:r>
            <a:r>
              <a:rPr lang="en-US" sz="2800" dirty="0" smtClean="0"/>
              <a:t> </a:t>
            </a:r>
            <a:r>
              <a:rPr lang="en-US" sz="2800" dirty="0" err="1" smtClean="0"/>
              <a:t>স্তরের</a:t>
            </a:r>
            <a:r>
              <a:rPr lang="en-US" sz="2800" dirty="0" smtClean="0"/>
              <a:t> </a:t>
            </a:r>
            <a:r>
              <a:rPr lang="en-US" sz="2800" dirty="0" err="1" smtClean="0"/>
              <a:t>খাদক</a:t>
            </a:r>
            <a:r>
              <a:rPr lang="en-US" sz="2800" dirty="0" smtClean="0"/>
              <a:t>?</a:t>
            </a:r>
            <a:endParaRPr lang="en-US" sz="2800" dirty="0"/>
          </a:p>
        </p:txBody>
      </p:sp>
      <p:grpSp>
        <p:nvGrpSpPr>
          <p:cNvPr id="88" name="Group 87"/>
          <p:cNvGrpSpPr/>
          <p:nvPr/>
        </p:nvGrpSpPr>
        <p:grpSpPr>
          <a:xfrm>
            <a:off x="1073489" y="5699147"/>
            <a:ext cx="9570753" cy="551355"/>
            <a:chOff x="967980" y="1992310"/>
            <a:chExt cx="9570753" cy="551355"/>
          </a:xfrm>
        </p:grpSpPr>
        <p:sp>
          <p:nvSpPr>
            <p:cNvPr id="89" name="Rectangle 88"/>
            <p:cNvSpPr/>
            <p:nvPr/>
          </p:nvSpPr>
          <p:spPr>
            <a:xfrm>
              <a:off x="967980" y="1992310"/>
              <a:ext cx="9526518" cy="523220"/>
            </a:xfrm>
            <a:prstGeom prst="rect">
              <a:avLst/>
            </a:prstGeom>
          </p:spPr>
          <p:txBody>
            <a:bodyPr wrap="square">
              <a:spAutoFit/>
            </a:bodyPr>
            <a:lstStyle/>
            <a:p>
              <a:r>
                <a:rPr lang="en-US" sz="2800" dirty="0" smtClean="0"/>
                <a:t>ক</a:t>
              </a:r>
              <a:endParaRPr lang="en-US" sz="2800" dirty="0"/>
            </a:p>
          </p:txBody>
        </p:sp>
        <p:sp>
          <p:nvSpPr>
            <p:cNvPr id="90" name="Oval 89"/>
            <p:cNvSpPr/>
            <p:nvPr/>
          </p:nvSpPr>
          <p:spPr>
            <a:xfrm>
              <a:off x="1012874" y="2039816"/>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ক</a:t>
              </a:r>
              <a:endParaRPr lang="en-US" sz="2800" dirty="0">
                <a:solidFill>
                  <a:schemeClr val="tx1"/>
                </a:solidFill>
              </a:endParaRPr>
            </a:p>
          </p:txBody>
        </p:sp>
        <p:sp>
          <p:nvSpPr>
            <p:cNvPr id="91" name="Rectangle 90"/>
            <p:cNvSpPr/>
            <p:nvPr/>
          </p:nvSpPr>
          <p:spPr>
            <a:xfrm>
              <a:off x="1446282" y="2020445"/>
              <a:ext cx="1513556" cy="523220"/>
            </a:xfrm>
            <a:prstGeom prst="rect">
              <a:avLst/>
            </a:prstGeom>
          </p:spPr>
          <p:txBody>
            <a:bodyPr wrap="none">
              <a:spAutoFit/>
            </a:bodyPr>
            <a:lstStyle/>
            <a:p>
              <a:r>
                <a:rPr lang="en-US" sz="2800" dirty="0" err="1" smtClean="0"/>
                <a:t>ঘাস</a:t>
              </a:r>
              <a:r>
                <a:rPr lang="en-US" sz="2800" dirty="0" smtClean="0"/>
                <a:t> </a:t>
              </a:r>
              <a:r>
                <a:rPr lang="en-US" sz="2800" dirty="0" err="1" smtClean="0"/>
                <a:t>ফড়িং</a:t>
              </a:r>
              <a:endParaRPr lang="en-US" sz="2800" dirty="0"/>
            </a:p>
          </p:txBody>
        </p:sp>
        <p:sp>
          <p:nvSpPr>
            <p:cNvPr id="92" name="Oval 91"/>
            <p:cNvSpPr/>
            <p:nvPr/>
          </p:nvSpPr>
          <p:spPr>
            <a:xfrm>
              <a:off x="3627120" y="2023404"/>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খ</a:t>
              </a:r>
              <a:endParaRPr lang="en-US" sz="2800" dirty="0">
                <a:solidFill>
                  <a:schemeClr val="tx1"/>
                </a:solidFill>
              </a:endParaRPr>
            </a:p>
          </p:txBody>
        </p:sp>
        <p:sp>
          <p:nvSpPr>
            <p:cNvPr id="93" name="Oval 92"/>
            <p:cNvSpPr/>
            <p:nvPr/>
          </p:nvSpPr>
          <p:spPr>
            <a:xfrm>
              <a:off x="6159305" y="2051540"/>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গ</a:t>
              </a:r>
              <a:endParaRPr lang="en-US" sz="2800" dirty="0">
                <a:solidFill>
                  <a:schemeClr val="tx1"/>
                </a:solidFill>
              </a:endParaRPr>
            </a:p>
          </p:txBody>
        </p:sp>
        <p:sp>
          <p:nvSpPr>
            <p:cNvPr id="94" name="Oval 93"/>
            <p:cNvSpPr/>
            <p:nvPr/>
          </p:nvSpPr>
          <p:spPr>
            <a:xfrm>
              <a:off x="8958776" y="2037472"/>
              <a:ext cx="450165" cy="4360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ঘ</a:t>
              </a:r>
              <a:endParaRPr lang="en-US" sz="2800" dirty="0">
                <a:solidFill>
                  <a:schemeClr val="tx1"/>
                </a:solidFill>
              </a:endParaRPr>
            </a:p>
          </p:txBody>
        </p:sp>
        <p:sp>
          <p:nvSpPr>
            <p:cNvPr id="95" name="Rectangle 94"/>
            <p:cNvSpPr/>
            <p:nvPr/>
          </p:nvSpPr>
          <p:spPr>
            <a:xfrm>
              <a:off x="4154635" y="2006377"/>
              <a:ext cx="651140" cy="523220"/>
            </a:xfrm>
            <a:prstGeom prst="rect">
              <a:avLst/>
            </a:prstGeom>
          </p:spPr>
          <p:txBody>
            <a:bodyPr wrap="none">
              <a:spAutoFit/>
            </a:bodyPr>
            <a:lstStyle/>
            <a:p>
              <a:r>
                <a:rPr lang="en-US" sz="2800" dirty="0" err="1" smtClean="0"/>
                <a:t>বক</a:t>
              </a:r>
              <a:endParaRPr lang="en-US" sz="2800" dirty="0"/>
            </a:p>
          </p:txBody>
        </p:sp>
        <p:sp>
          <p:nvSpPr>
            <p:cNvPr id="96" name="Rectangle 95"/>
            <p:cNvSpPr/>
            <p:nvPr/>
          </p:nvSpPr>
          <p:spPr>
            <a:xfrm>
              <a:off x="6714955" y="2020444"/>
              <a:ext cx="912429" cy="523220"/>
            </a:xfrm>
            <a:prstGeom prst="rect">
              <a:avLst/>
            </a:prstGeom>
          </p:spPr>
          <p:txBody>
            <a:bodyPr wrap="none">
              <a:spAutoFit/>
            </a:bodyPr>
            <a:lstStyle/>
            <a:p>
              <a:r>
                <a:rPr lang="en-US" sz="2800" dirty="0" err="1" smtClean="0"/>
                <a:t>ছাগল</a:t>
              </a:r>
              <a:endParaRPr lang="en-US" sz="2800" dirty="0"/>
            </a:p>
          </p:txBody>
        </p:sp>
        <p:sp>
          <p:nvSpPr>
            <p:cNvPr id="97" name="Rectangle 96"/>
            <p:cNvSpPr/>
            <p:nvPr/>
          </p:nvSpPr>
          <p:spPr>
            <a:xfrm>
              <a:off x="9401883" y="2020445"/>
              <a:ext cx="1136850" cy="523220"/>
            </a:xfrm>
            <a:prstGeom prst="rect">
              <a:avLst/>
            </a:prstGeom>
          </p:spPr>
          <p:txBody>
            <a:bodyPr wrap="none">
              <a:spAutoFit/>
            </a:bodyPr>
            <a:lstStyle/>
            <a:p>
              <a:r>
                <a:rPr lang="en-US" sz="2800" dirty="0" err="1" smtClean="0"/>
                <a:t>সবকটি</a:t>
              </a:r>
              <a:endParaRPr lang="en-US" sz="2800" dirty="0"/>
            </a:p>
          </p:txBody>
        </p:sp>
      </p:grpSp>
      <p:sp>
        <p:nvSpPr>
          <p:cNvPr id="98" name="Rectangle 97"/>
          <p:cNvSpPr/>
          <p:nvPr/>
        </p:nvSpPr>
        <p:spPr>
          <a:xfrm>
            <a:off x="3397467" y="5706179"/>
            <a:ext cx="546945" cy="523220"/>
          </a:xfrm>
          <a:prstGeom prst="rect">
            <a:avLst/>
          </a:prstGeom>
        </p:spPr>
        <p:txBody>
          <a:bodyPr wrap="none">
            <a:spAutoFit/>
          </a:bodyPr>
          <a:lstStyle/>
          <a:p>
            <a:pPr>
              <a:buFont typeface="Wingdings" pitchFamily="2" charset="2"/>
              <a:buChar char="ü"/>
            </a:pP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4)">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0" fill="hold"/>
                                        <p:tgtEl>
                                          <p:spTgt spid="49"/>
                                        </p:tgtEl>
                                        <p:attrNameLst>
                                          <p:attrName>ppt_x</p:attrName>
                                        </p:attrNameLst>
                                      </p:cBhvr>
                                      <p:tavLst>
                                        <p:tav tm="0">
                                          <p:val>
                                            <p:strVal val="#ppt_x"/>
                                          </p:val>
                                        </p:tav>
                                        <p:tav tm="100000">
                                          <p:val>
                                            <p:strVal val="#ppt_x"/>
                                          </p:val>
                                        </p:tav>
                                      </p:tavLst>
                                    </p:anim>
                                    <p:anim calcmode="lin" valueType="num">
                                      <p:cBhvr additive="base">
                                        <p:cTn id="13" dur="5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0" fill="hold"/>
                                        <p:tgtEl>
                                          <p:spTgt spid="60"/>
                                        </p:tgtEl>
                                        <p:attrNameLst>
                                          <p:attrName>ppt_x</p:attrName>
                                        </p:attrNameLst>
                                      </p:cBhvr>
                                      <p:tavLst>
                                        <p:tav tm="0">
                                          <p:val>
                                            <p:strVal val="#ppt_x"/>
                                          </p:val>
                                        </p:tav>
                                        <p:tav tm="100000">
                                          <p:val>
                                            <p:strVal val="#ppt_x"/>
                                          </p:val>
                                        </p:tav>
                                      </p:tavLst>
                                    </p:anim>
                                    <p:anim calcmode="lin" valueType="num">
                                      <p:cBhvr additive="base">
                                        <p:cTn id="19" dur="50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0" fill="hold"/>
                                        <p:tgtEl>
                                          <p:spTgt spid="62"/>
                                        </p:tgtEl>
                                        <p:attrNameLst>
                                          <p:attrName>ppt_x</p:attrName>
                                        </p:attrNameLst>
                                      </p:cBhvr>
                                      <p:tavLst>
                                        <p:tav tm="0">
                                          <p:val>
                                            <p:strVal val="#ppt_x"/>
                                          </p:val>
                                        </p:tav>
                                        <p:tav tm="100000">
                                          <p:val>
                                            <p:strVal val="#ppt_x"/>
                                          </p:val>
                                        </p:tav>
                                      </p:tavLst>
                                    </p:anim>
                                    <p:anim calcmode="lin" valueType="num">
                                      <p:cBhvr additive="base">
                                        <p:cTn id="25" dur="5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0" fill="hold"/>
                                        <p:tgtEl>
                                          <p:spTgt spid="63"/>
                                        </p:tgtEl>
                                        <p:attrNameLst>
                                          <p:attrName>ppt_x</p:attrName>
                                        </p:attrNameLst>
                                      </p:cBhvr>
                                      <p:tavLst>
                                        <p:tav tm="0">
                                          <p:val>
                                            <p:strVal val="#ppt_x"/>
                                          </p:val>
                                        </p:tav>
                                        <p:tav tm="100000">
                                          <p:val>
                                            <p:strVal val="#ppt_x"/>
                                          </p:val>
                                        </p:tav>
                                      </p:tavLst>
                                    </p:anim>
                                    <p:anim calcmode="lin" valueType="num">
                                      <p:cBhvr additive="base">
                                        <p:cTn id="31" dur="50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0" fill="hold"/>
                                        <p:tgtEl>
                                          <p:spTgt spid="64"/>
                                        </p:tgtEl>
                                        <p:attrNameLst>
                                          <p:attrName>ppt_x</p:attrName>
                                        </p:attrNameLst>
                                      </p:cBhvr>
                                      <p:tavLst>
                                        <p:tav tm="0">
                                          <p:val>
                                            <p:strVal val="#ppt_x"/>
                                          </p:val>
                                        </p:tav>
                                        <p:tav tm="100000">
                                          <p:val>
                                            <p:strVal val="#ppt_x"/>
                                          </p:val>
                                        </p:tav>
                                      </p:tavLst>
                                    </p:anim>
                                    <p:anim calcmode="lin" valueType="num">
                                      <p:cBhvr additive="base">
                                        <p:cTn id="37" dur="5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0" fill="hold"/>
                                        <p:tgtEl>
                                          <p:spTgt spid="74"/>
                                        </p:tgtEl>
                                        <p:attrNameLst>
                                          <p:attrName>ppt_x</p:attrName>
                                        </p:attrNameLst>
                                      </p:cBhvr>
                                      <p:tavLst>
                                        <p:tav tm="0">
                                          <p:val>
                                            <p:strVal val="#ppt_x"/>
                                          </p:val>
                                        </p:tav>
                                        <p:tav tm="100000">
                                          <p:val>
                                            <p:strVal val="#ppt_x"/>
                                          </p:val>
                                        </p:tav>
                                      </p:tavLst>
                                    </p:anim>
                                    <p:anim calcmode="lin" valueType="num">
                                      <p:cBhvr additive="base">
                                        <p:cTn id="43" dur="50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nodeType="clickEffect">
                                  <p:stCondLst>
                                    <p:cond delay="0"/>
                                  </p:stCondLst>
                                  <p:childTnLst>
                                    <p:set>
                                      <p:cBhvr>
                                        <p:cTn id="47" dur="1" fill="hold">
                                          <p:stCondLst>
                                            <p:cond delay="0"/>
                                          </p:stCondLst>
                                        </p:cTn>
                                        <p:tgtEl>
                                          <p:spTgt spid="75">
                                            <p:txEl>
                                              <p:pRg st="0" end="0"/>
                                            </p:txEl>
                                          </p:spTgt>
                                        </p:tgtEl>
                                        <p:attrNameLst>
                                          <p:attrName>style.visibility</p:attrName>
                                        </p:attrNameLst>
                                      </p:cBhvr>
                                      <p:to>
                                        <p:strVal val="visible"/>
                                      </p:to>
                                    </p:set>
                                    <p:anim calcmode="lin" valueType="num">
                                      <p:cBhvr additive="base">
                                        <p:cTn id="48" dur="50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nodeType="clickEffect">
                                  <p:stCondLst>
                                    <p:cond delay="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0" fill="hold"/>
                                        <p:tgtEl>
                                          <p:spTgt spid="76"/>
                                        </p:tgtEl>
                                        <p:attrNameLst>
                                          <p:attrName>ppt_x</p:attrName>
                                        </p:attrNameLst>
                                      </p:cBhvr>
                                      <p:tavLst>
                                        <p:tav tm="0">
                                          <p:val>
                                            <p:strVal val="#ppt_x"/>
                                          </p:val>
                                        </p:tav>
                                        <p:tav tm="100000">
                                          <p:val>
                                            <p:strVal val="#ppt_x"/>
                                          </p:val>
                                        </p:tav>
                                      </p:tavLst>
                                    </p:anim>
                                    <p:anim calcmode="lin" valueType="num">
                                      <p:cBhvr additive="base">
                                        <p:cTn id="55" dur="50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7" presetClass="entr" presetSubtype="4" fill="hold" grpId="0" nodeType="click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additive="base">
                                        <p:cTn id="60" dur="5000" fill="hold"/>
                                        <p:tgtEl>
                                          <p:spTgt spid="86"/>
                                        </p:tgtEl>
                                        <p:attrNameLst>
                                          <p:attrName>ppt_x</p:attrName>
                                        </p:attrNameLst>
                                      </p:cBhvr>
                                      <p:tavLst>
                                        <p:tav tm="0">
                                          <p:val>
                                            <p:strVal val="#ppt_x"/>
                                          </p:val>
                                        </p:tav>
                                        <p:tav tm="100000">
                                          <p:val>
                                            <p:strVal val="#ppt_x"/>
                                          </p:val>
                                        </p:tav>
                                      </p:tavLst>
                                    </p:anim>
                                    <p:anim calcmode="lin" valueType="num">
                                      <p:cBhvr additive="base">
                                        <p:cTn id="61" dur="5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7" presetClass="entr" presetSubtype="4" fill="hold" nodeType="clickEffect">
                                  <p:stCondLst>
                                    <p:cond delay="0"/>
                                  </p:stCondLst>
                                  <p:childTnLst>
                                    <p:set>
                                      <p:cBhvr>
                                        <p:cTn id="65" dur="1" fill="hold">
                                          <p:stCondLst>
                                            <p:cond delay="0"/>
                                          </p:stCondLst>
                                        </p:cTn>
                                        <p:tgtEl>
                                          <p:spTgt spid="87">
                                            <p:txEl>
                                              <p:pRg st="0" end="0"/>
                                            </p:txEl>
                                          </p:spTgt>
                                        </p:tgtEl>
                                        <p:attrNameLst>
                                          <p:attrName>style.visibility</p:attrName>
                                        </p:attrNameLst>
                                      </p:cBhvr>
                                      <p:to>
                                        <p:strVal val="visible"/>
                                      </p:to>
                                    </p:set>
                                    <p:anim calcmode="lin" valueType="num">
                                      <p:cBhvr additive="base">
                                        <p:cTn id="66" dur="50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67" dur="50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7" presetClass="entr" presetSubtype="4" fill="hold" nodeType="click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5000" fill="hold"/>
                                        <p:tgtEl>
                                          <p:spTgt spid="88"/>
                                        </p:tgtEl>
                                        <p:attrNameLst>
                                          <p:attrName>ppt_x</p:attrName>
                                        </p:attrNameLst>
                                      </p:cBhvr>
                                      <p:tavLst>
                                        <p:tav tm="0">
                                          <p:val>
                                            <p:strVal val="#ppt_x"/>
                                          </p:val>
                                        </p:tav>
                                        <p:tav tm="100000">
                                          <p:val>
                                            <p:strVal val="#ppt_x"/>
                                          </p:val>
                                        </p:tav>
                                      </p:tavLst>
                                    </p:anim>
                                    <p:anim calcmode="lin" valueType="num">
                                      <p:cBhvr additive="base">
                                        <p:cTn id="73" dur="50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7" presetClass="entr" presetSubtype="4" fill="hold" nodeType="clickEffect">
                                  <p:stCondLst>
                                    <p:cond delay="0"/>
                                  </p:stCondLst>
                                  <p:childTnLst>
                                    <p:set>
                                      <p:cBhvr>
                                        <p:cTn id="77" dur="1" fill="hold">
                                          <p:stCondLst>
                                            <p:cond delay="0"/>
                                          </p:stCondLst>
                                        </p:cTn>
                                        <p:tgtEl>
                                          <p:spTgt spid="98">
                                            <p:txEl>
                                              <p:pRg st="0" end="0"/>
                                            </p:txEl>
                                          </p:spTgt>
                                        </p:tgtEl>
                                        <p:attrNameLst>
                                          <p:attrName>style.visibility</p:attrName>
                                        </p:attrNameLst>
                                      </p:cBhvr>
                                      <p:to>
                                        <p:strVal val="visible"/>
                                      </p:to>
                                    </p:set>
                                    <p:anim calcmode="lin" valueType="num">
                                      <p:cBhvr additive="base">
                                        <p:cTn id="78" dur="50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79" dur="50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p:bldP spid="62" grpId="0"/>
      <p:bldP spid="63" grpId="0"/>
      <p:bldP spid="74"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2544" y="0"/>
            <a:ext cx="5083665" cy="798610"/>
          </a:xfrm>
          <a:prstGeom prst="horizontalScroll">
            <a:avLst/>
          </a:prstGeom>
        </p:spPr>
        <p:style>
          <a:lnRef idx="1">
            <a:schemeClr val="accent3"/>
          </a:lnRef>
          <a:fillRef idx="1003">
            <a:schemeClr val="lt1"/>
          </a:fillRef>
          <a:effectRef idx="1">
            <a:schemeClr val="accent3"/>
          </a:effectRef>
          <a:fontRef idx="minor">
            <a:schemeClr val="dk1"/>
          </a:fontRef>
        </p:style>
        <p:txBody>
          <a:bodyPr>
            <a:noAutofit/>
          </a:bodyPr>
          <a:lstStyle/>
          <a:p>
            <a:pPr algn="ctr"/>
            <a:r>
              <a:rPr lang="bn-BD" sz="2800" b="1" dirty="0" smtClean="0">
                <a:solidFill>
                  <a:srgbClr val="7030A0"/>
                </a:solidFill>
                <a:latin typeface="NikoshBAN" pitchFamily="2" charset="0"/>
                <a:cs typeface="NikoshBAN" pitchFamily="2" charset="0"/>
              </a:rPr>
              <a:t>শিক্ষক পরিচিতি </a:t>
            </a:r>
            <a:endParaRPr lang="en-US" sz="2800" b="1" dirty="0">
              <a:solidFill>
                <a:srgbClr val="7030A0"/>
              </a:solidFill>
              <a:latin typeface="NikoshBAN" pitchFamily="2" charset="0"/>
              <a:cs typeface="NikoshBAN" pitchFamily="2" charset="0"/>
            </a:endParaRPr>
          </a:p>
        </p:txBody>
      </p:sp>
      <p:sp>
        <p:nvSpPr>
          <p:cNvPr id="26" name="Content Placeholder 2"/>
          <p:cNvSpPr>
            <a:spLocks noGrp="1"/>
          </p:cNvSpPr>
          <p:nvPr>
            <p:ph sz="quarter" idx="1"/>
          </p:nvPr>
        </p:nvSpPr>
        <p:spPr>
          <a:xfrm>
            <a:off x="6344529" y="886265"/>
            <a:ext cx="5190980" cy="4768947"/>
          </a:xfrm>
          <a:prstGeom prst="roundRect">
            <a:avLst/>
          </a:prstGeom>
          <a:blipFill>
            <a:blip r:embed="rId3"/>
            <a:tile tx="0" ty="0" sx="100000" sy="100000" flip="none" algn="tl"/>
          </a:blipFill>
          <a:scene3d>
            <a:camera prst="orthographicFront"/>
            <a:lightRig rig="threePt" dir="t"/>
          </a:scene3d>
          <a:sp3d>
            <a:bevelT prst="relaxedInset"/>
          </a:sp3d>
        </p:spPr>
        <p:style>
          <a:lnRef idx="1">
            <a:schemeClr val="accent5"/>
          </a:lnRef>
          <a:fillRef idx="1001">
            <a:schemeClr val="lt2"/>
          </a:fillRef>
          <a:effectRef idx="1">
            <a:schemeClr val="accent5"/>
          </a:effectRef>
          <a:fontRef idx="minor">
            <a:schemeClr val="dk1"/>
          </a:fontRef>
        </p:style>
        <p:txBody>
          <a:bodyPr>
            <a:noAutofit/>
          </a:bodyPr>
          <a:lstStyle/>
          <a:p>
            <a:pPr marL="0" indent="0" algn="ctr">
              <a:lnSpc>
                <a:spcPct val="100000"/>
              </a:lnSpc>
              <a:spcBef>
                <a:spcPts val="0"/>
              </a:spcBef>
              <a:buNone/>
            </a:pPr>
            <a:endParaRPr lang="en-US" dirty="0" smtClean="0">
              <a:solidFill>
                <a:schemeClr val="tx1"/>
              </a:solidFill>
              <a:latin typeface="NikoshBAN" pitchFamily="2" charset="0"/>
              <a:cs typeface="NikoshBAN" pitchFamily="2" charset="0"/>
            </a:endParaRPr>
          </a:p>
          <a:p>
            <a:pPr marL="0" indent="0" algn="ctr">
              <a:lnSpc>
                <a:spcPct val="100000"/>
              </a:lnSpc>
              <a:spcBef>
                <a:spcPts val="0"/>
              </a:spcBef>
              <a:buNone/>
            </a:pPr>
            <a:endParaRPr lang="en-US" dirty="0" smtClean="0">
              <a:solidFill>
                <a:schemeClr val="tx1"/>
              </a:solidFill>
              <a:latin typeface="NikoshBAN" pitchFamily="2" charset="0"/>
              <a:cs typeface="NikoshBAN" pitchFamily="2" charset="0"/>
            </a:endParaRPr>
          </a:p>
          <a:p>
            <a:pPr marL="0" indent="0" algn="ctr">
              <a:lnSpc>
                <a:spcPct val="100000"/>
              </a:lnSpc>
              <a:spcBef>
                <a:spcPts val="0"/>
              </a:spcBef>
              <a:buNone/>
            </a:pPr>
            <a:r>
              <a:rPr lang="en-US" sz="4000" b="1" dirty="0" smtClean="0">
                <a:solidFill>
                  <a:srgbClr val="FF0000"/>
                </a:solidFill>
                <a:latin typeface="NikoshBAN" pitchFamily="2" charset="0"/>
                <a:cs typeface="NikoshBAN" pitchFamily="2" charset="0"/>
              </a:rPr>
              <a:t>জুয়েল রানা </a:t>
            </a:r>
          </a:p>
          <a:p>
            <a:pPr marL="0" indent="0" algn="ctr">
              <a:lnSpc>
                <a:spcPct val="100000"/>
              </a:lnSpc>
              <a:spcBef>
                <a:spcPts val="0"/>
              </a:spcBef>
              <a:buNone/>
            </a:pPr>
            <a:r>
              <a:rPr lang="en-US" sz="3200" b="1" dirty="0" smtClean="0">
                <a:solidFill>
                  <a:srgbClr val="00B050"/>
                </a:solidFill>
                <a:latin typeface="NikoshBAN" pitchFamily="2" charset="0"/>
                <a:cs typeface="NikoshBAN" pitchFamily="2" charset="0"/>
              </a:rPr>
              <a:t>সহকারি শিক্ষক </a:t>
            </a:r>
          </a:p>
          <a:p>
            <a:pPr marL="0" indent="0" algn="ctr">
              <a:lnSpc>
                <a:spcPct val="100000"/>
              </a:lnSpc>
              <a:spcBef>
                <a:spcPts val="0"/>
              </a:spcBef>
              <a:buNone/>
            </a:pPr>
            <a:r>
              <a:rPr lang="en-US" sz="2500" b="1" dirty="0" smtClean="0">
                <a:solidFill>
                  <a:srgbClr val="0070C0"/>
                </a:solidFill>
                <a:latin typeface="NikoshBAN" panose="02000000000000000000" pitchFamily="2" charset="0"/>
                <a:cs typeface="NikoshBAN" panose="02000000000000000000" pitchFamily="2" charset="0"/>
              </a:rPr>
              <a:t>হতেয়া এইচ এইচ ইউ উচ্চ বিদ্যালয় </a:t>
            </a:r>
          </a:p>
          <a:p>
            <a:pPr marL="0" indent="0" algn="ctr">
              <a:lnSpc>
                <a:spcPct val="100000"/>
              </a:lnSpc>
              <a:spcBef>
                <a:spcPts val="0"/>
              </a:spcBef>
              <a:buNone/>
            </a:pPr>
            <a:r>
              <a:rPr lang="en-US" sz="2800" b="1" dirty="0" smtClean="0">
                <a:solidFill>
                  <a:srgbClr val="002060"/>
                </a:solidFill>
                <a:latin typeface="NikoshBAN" panose="02000000000000000000" pitchFamily="2" charset="0"/>
                <a:cs typeface="NikoshBAN" panose="02000000000000000000" pitchFamily="2" charset="0"/>
              </a:rPr>
              <a:t>সখীপুর, টাঙ্গাইল  </a:t>
            </a:r>
            <a:endParaRPr lang="bn-BD" sz="2800" b="1" dirty="0" smtClean="0">
              <a:solidFill>
                <a:srgbClr val="002060"/>
              </a:solidFill>
              <a:latin typeface="NikoshBAN" pitchFamily="2" charset="0"/>
              <a:cs typeface="NikoshBAN" pitchFamily="2" charset="0"/>
            </a:endParaRPr>
          </a:p>
          <a:p>
            <a:pPr marL="0" indent="0" algn="ctr">
              <a:lnSpc>
                <a:spcPct val="100000"/>
              </a:lnSpc>
              <a:spcBef>
                <a:spcPts val="0"/>
              </a:spcBef>
              <a:buNone/>
            </a:pPr>
            <a:r>
              <a:rPr lang="bn-BD" sz="2400" b="1" dirty="0" smtClean="0">
                <a:solidFill>
                  <a:srgbClr val="002060"/>
                </a:solidFill>
                <a:latin typeface="NikoshBAN" pitchFamily="2" charset="0"/>
                <a:cs typeface="NikoshBAN" pitchFamily="2" charset="0"/>
              </a:rPr>
              <a:t>মোবাইলঃ </a:t>
            </a:r>
            <a:r>
              <a:rPr lang="en-US" sz="2400" b="1" dirty="0" smtClean="0">
                <a:solidFill>
                  <a:srgbClr val="002060"/>
                </a:solidFill>
                <a:latin typeface="NikoshBAN" pitchFamily="2" charset="0"/>
                <a:cs typeface="NikoshBAN" pitchFamily="2" charset="0"/>
              </a:rPr>
              <a:t>০১৭২২-৪৫০৪০৬</a:t>
            </a:r>
          </a:p>
          <a:p>
            <a:pPr marL="0" indent="0" algn="ctr">
              <a:lnSpc>
                <a:spcPct val="100000"/>
              </a:lnSpc>
              <a:spcBef>
                <a:spcPts val="0"/>
              </a:spcBef>
              <a:buNone/>
            </a:pPr>
            <a:r>
              <a:rPr lang="en-US" sz="2400" b="1" dirty="0" smtClean="0">
                <a:solidFill>
                  <a:srgbClr val="002060"/>
                </a:solidFill>
                <a:latin typeface="NikoshBAN" pitchFamily="2" charset="0"/>
                <a:cs typeface="NikoshBAN" pitchFamily="2" charset="0"/>
              </a:rPr>
              <a:t>E-Mail: juelrana450@gmail.com</a:t>
            </a:r>
            <a:endParaRPr lang="bn-BD" sz="2400" b="1" dirty="0" smtClean="0">
              <a:solidFill>
                <a:srgbClr val="002060"/>
              </a:solidFill>
              <a:latin typeface="NikoshBAN" pitchFamily="2" charset="0"/>
              <a:cs typeface="NikoshBAN" pitchFamily="2" charset="0"/>
            </a:endParaRPr>
          </a:p>
        </p:txBody>
      </p:sp>
      <p:grpSp>
        <p:nvGrpSpPr>
          <p:cNvPr id="27" name="Group 26"/>
          <p:cNvGrpSpPr/>
          <p:nvPr/>
        </p:nvGrpSpPr>
        <p:grpSpPr>
          <a:xfrm>
            <a:off x="5561656" y="942535"/>
            <a:ext cx="192031" cy="4831938"/>
            <a:chOff x="5814874" y="280847"/>
            <a:chExt cx="230514" cy="5901589"/>
          </a:xfrm>
        </p:grpSpPr>
        <p:cxnSp>
          <p:nvCxnSpPr>
            <p:cNvPr id="10" name="Straight Connector 9"/>
            <p:cNvCxnSpPr/>
            <p:nvPr/>
          </p:nvCxnSpPr>
          <p:spPr>
            <a:xfrm>
              <a:off x="5927678" y="280847"/>
              <a:ext cx="0" cy="5901589"/>
            </a:xfrm>
            <a:prstGeom prst="line">
              <a:avLst/>
            </a:prstGeom>
            <a:ln>
              <a:solidFill>
                <a:srgbClr val="7030A0"/>
              </a:solidFill>
              <a:prstDash val="sysDot"/>
              <a:headEnd type="diamond" w="med" len="med"/>
              <a:tailEnd type="diamond" w="med" len="med"/>
            </a:ln>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5814874" y="919201"/>
              <a:ext cx="230514" cy="4727713"/>
              <a:chOff x="5814874" y="919201"/>
              <a:chExt cx="230514" cy="4727713"/>
            </a:xfrm>
          </p:grpSpPr>
          <p:cxnSp>
            <p:nvCxnSpPr>
              <p:cNvPr id="13" name="Straight Connector 12"/>
              <p:cNvCxnSpPr/>
              <p:nvPr/>
            </p:nvCxnSpPr>
            <p:spPr>
              <a:xfrm>
                <a:off x="5814874" y="919201"/>
                <a:ext cx="0" cy="4714069"/>
              </a:xfrm>
              <a:prstGeom prst="line">
                <a:avLst/>
              </a:prstGeom>
              <a:ln>
                <a:solidFill>
                  <a:srgbClr val="7030A0"/>
                </a:solidFill>
                <a:prstDash val="sysDot"/>
                <a:headEnd type="diamond" w="med" len="med"/>
                <a:tailEnd type="diamond" w="med" len="med"/>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6045388" y="954108"/>
                <a:ext cx="0" cy="4692806"/>
              </a:xfrm>
              <a:prstGeom prst="line">
                <a:avLst/>
              </a:prstGeom>
              <a:ln>
                <a:solidFill>
                  <a:srgbClr val="7030A0"/>
                </a:solidFill>
                <a:prstDash val="sysDot"/>
                <a:headEnd type="diamond" w="med" len="med"/>
                <a:tailEnd type="diamond" w="med" len="med"/>
              </a:ln>
            </p:spPr>
            <p:style>
              <a:lnRef idx="3">
                <a:schemeClr val="accent1"/>
              </a:lnRef>
              <a:fillRef idx="0">
                <a:schemeClr val="accent1"/>
              </a:fillRef>
              <a:effectRef idx="2">
                <a:schemeClr val="accent1"/>
              </a:effectRef>
              <a:fontRef idx="minor">
                <a:schemeClr val="tx1"/>
              </a:fontRef>
            </p:style>
          </p:cxnSp>
        </p:grpSp>
      </p:grpSp>
      <p:sp>
        <p:nvSpPr>
          <p:cNvPr id="16" name="Rectangle 15"/>
          <p:cNvSpPr/>
          <p:nvPr/>
        </p:nvSpPr>
        <p:spPr>
          <a:xfrm>
            <a:off x="905411"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pic>
        <p:nvPicPr>
          <p:cNvPr id="18" name="Picture 17" descr="IMG_20200825_104023.jpg"/>
          <p:cNvPicPr>
            <a:picLocks noChangeAspect="1"/>
          </p:cNvPicPr>
          <p:nvPr/>
        </p:nvPicPr>
        <p:blipFill>
          <a:blip r:embed="rId4"/>
          <a:stretch>
            <a:fillRect/>
          </a:stretch>
        </p:blipFill>
        <p:spPr>
          <a:xfrm>
            <a:off x="267287" y="998806"/>
            <a:ext cx="4754880" cy="4234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5" name="Group 14"/>
          <p:cNvGrpSpPr/>
          <p:nvPr/>
        </p:nvGrpSpPr>
        <p:grpSpPr>
          <a:xfrm>
            <a:off x="0" y="0"/>
            <a:ext cx="1580721" cy="6858000"/>
            <a:chOff x="0" y="0"/>
            <a:chExt cx="1580721" cy="6858000"/>
          </a:xfrm>
        </p:grpSpPr>
        <p:pic>
          <p:nvPicPr>
            <p:cNvPr id="17" name="Picture 16" descr="InShot_20200803_181819099.jpg"/>
            <p:cNvPicPr>
              <a:picLocks noChangeAspect="1"/>
            </p:cNvPicPr>
            <p:nvPr/>
          </p:nvPicPr>
          <p:blipFill>
            <a:blip r:embed="rId5"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descr="1.jpg"/>
            <p:cNvPicPr>
              <a:picLocks noChangeAspect="1"/>
            </p:cNvPicPr>
            <p:nvPr/>
          </p:nvPicPr>
          <p:blipFill>
            <a:blip r:embed="rId6"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 xmlns:p14="http://schemas.microsoft.com/office/powerpoint/2010/main" val="8371052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4)">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6">
                                            <p:bg/>
                                          </p:spTgt>
                                        </p:tgtEl>
                                        <p:attrNameLst>
                                          <p:attrName>style.visibility</p:attrName>
                                        </p:attrNameLst>
                                      </p:cBhvr>
                                      <p:to>
                                        <p:strVal val="visible"/>
                                      </p:to>
                                    </p:set>
                                    <p:anim calcmode="lin" valueType="num">
                                      <p:cBhvr additive="base">
                                        <p:cTn id="17" dur="5000" fill="hold"/>
                                        <p:tgtEl>
                                          <p:spTgt spid="26">
                                            <p:bg/>
                                          </p:spTgt>
                                        </p:tgtEl>
                                        <p:attrNameLst>
                                          <p:attrName>ppt_x</p:attrName>
                                        </p:attrNameLst>
                                      </p:cBhvr>
                                      <p:tavLst>
                                        <p:tav tm="0">
                                          <p:val>
                                            <p:strVal val="#ppt_x"/>
                                          </p:val>
                                        </p:tav>
                                        <p:tav tm="100000">
                                          <p:val>
                                            <p:strVal val="#ppt_x"/>
                                          </p:val>
                                        </p:tav>
                                      </p:tavLst>
                                    </p:anim>
                                    <p:anim calcmode="lin" valueType="num">
                                      <p:cBhvr additive="base">
                                        <p:cTn id="18" dur="5000" fill="hold"/>
                                        <p:tgtEl>
                                          <p:spTgt spid="2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 calcmode="lin" valueType="num">
                                      <p:cBhvr additive="base">
                                        <p:cTn id="23" dur="50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26">
                                            <p:txEl>
                                              <p:pRg st="3" end="3"/>
                                            </p:txEl>
                                          </p:spTgt>
                                        </p:tgtEl>
                                        <p:attrNameLst>
                                          <p:attrName>style.visibility</p:attrName>
                                        </p:attrNameLst>
                                      </p:cBhvr>
                                      <p:to>
                                        <p:strVal val="visible"/>
                                      </p:to>
                                    </p:set>
                                    <p:anim calcmode="lin" valueType="num">
                                      <p:cBhvr additive="base">
                                        <p:cTn id="29" dur="50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 calcmode="lin" valueType="num">
                                      <p:cBhvr additive="base">
                                        <p:cTn id="35" dur="50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26">
                                            <p:txEl>
                                              <p:pRg st="5" end="5"/>
                                            </p:txEl>
                                          </p:spTgt>
                                        </p:tgtEl>
                                        <p:attrNameLst>
                                          <p:attrName>style.visibility</p:attrName>
                                        </p:attrNameLst>
                                      </p:cBhvr>
                                      <p:to>
                                        <p:strVal val="visible"/>
                                      </p:to>
                                    </p:set>
                                    <p:anim calcmode="lin" valueType="num">
                                      <p:cBhvr additive="base">
                                        <p:cTn id="41" dur="50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26">
                                            <p:txEl>
                                              <p:pRg st="6" end="6"/>
                                            </p:txEl>
                                          </p:spTgt>
                                        </p:tgtEl>
                                        <p:attrNameLst>
                                          <p:attrName>style.visibility</p:attrName>
                                        </p:attrNameLst>
                                      </p:cBhvr>
                                      <p:to>
                                        <p:strVal val="visible"/>
                                      </p:to>
                                    </p:set>
                                    <p:anim calcmode="lin" valueType="num">
                                      <p:cBhvr additive="base">
                                        <p:cTn id="47" dur="50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26">
                                            <p:txEl>
                                              <p:pRg st="7" end="7"/>
                                            </p:txEl>
                                          </p:spTgt>
                                        </p:tgtEl>
                                        <p:attrNameLst>
                                          <p:attrName>style.visibility</p:attrName>
                                        </p:attrNameLst>
                                      </p:cBhvr>
                                      <p:to>
                                        <p:strVal val="visible"/>
                                      </p:to>
                                    </p:set>
                                    <p:anim calcmode="lin" valueType="num">
                                      <p:cBhvr additive="base">
                                        <p:cTn id="53" dur="50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0" fill="hold"/>
                                        <p:tgtEl>
                                          <p:spTgt spid="27"/>
                                        </p:tgtEl>
                                        <p:attrNameLst>
                                          <p:attrName>ppt_x</p:attrName>
                                        </p:attrNameLst>
                                      </p:cBhvr>
                                      <p:tavLst>
                                        <p:tav tm="0">
                                          <p:val>
                                            <p:strVal val="#ppt_x"/>
                                          </p:val>
                                        </p:tav>
                                        <p:tav tm="100000">
                                          <p:val>
                                            <p:strVal val="#ppt_x"/>
                                          </p:val>
                                        </p:tav>
                                      </p:tavLst>
                                    </p:anim>
                                    <p:anim calcmode="lin" valueType="num">
                                      <p:cBhvr additive="base">
                                        <p:cTn id="60" dur="5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947614"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pic>
        <p:nvPicPr>
          <p:cNvPr id="4" name="Picture 3"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a:xfrm>
            <a:off x="1702191" y="0"/>
            <a:ext cx="10489809" cy="576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বাড়ির কাজ </a:t>
            </a:r>
            <a:endParaRPr lang="en-US" sz="4400" b="1" dirty="0"/>
          </a:p>
        </p:txBody>
      </p:sp>
      <p:sp>
        <p:nvSpPr>
          <p:cNvPr id="9" name="Rectangle 8"/>
          <p:cNvSpPr/>
          <p:nvPr/>
        </p:nvSpPr>
        <p:spPr>
          <a:xfrm>
            <a:off x="2201707" y="5804654"/>
            <a:ext cx="7864653" cy="584775"/>
          </a:xfrm>
          <a:prstGeom prst="rect">
            <a:avLst/>
          </a:prstGeom>
        </p:spPr>
        <p:txBody>
          <a:bodyPr wrap="none">
            <a:spAutoFit/>
          </a:bodyPr>
          <a:lstStyle/>
          <a:p>
            <a:pPr algn="ctr"/>
            <a:r>
              <a:rPr lang="bn-IN" sz="3200" dirty="0" smtClean="0">
                <a:solidFill>
                  <a:prstClr val="black"/>
                </a:solidFill>
                <a:latin typeface="NikoshBAN" pitchFamily="2" charset="0"/>
                <a:cs typeface="NikoshBAN" pitchFamily="2" charset="0"/>
              </a:rPr>
              <a:t>বিদ্যালয়ের</a:t>
            </a:r>
            <a:r>
              <a:rPr lang="bn-BD" sz="3200" dirty="0" smtClean="0">
                <a:solidFill>
                  <a:prstClr val="black"/>
                </a:solidFill>
                <a:latin typeface="NikoshBAN" pitchFamily="2" charset="0"/>
                <a:cs typeface="NikoshBAN" pitchFamily="2" charset="0"/>
              </a:rPr>
              <a:t> </a:t>
            </a:r>
            <a:r>
              <a:rPr lang="bn-IN" sz="3200" dirty="0" smtClean="0">
                <a:solidFill>
                  <a:prstClr val="black"/>
                </a:solidFill>
                <a:latin typeface="NikoshBAN" pitchFamily="2" charset="0"/>
                <a:cs typeface="NikoshBAN" pitchFamily="2" charset="0"/>
              </a:rPr>
              <a:t>বাগান একটি ছোট বাস্তুতন্ত্র- ব্যাখ্যা কর</a:t>
            </a:r>
            <a:r>
              <a:rPr lang="bn-BD" sz="3200" dirty="0" smtClean="0">
                <a:solidFill>
                  <a:prstClr val="black"/>
                </a:solidFill>
                <a:latin typeface="NikoshBAN" pitchFamily="2" charset="0"/>
                <a:cs typeface="NikoshBAN" pitchFamily="2" charset="0"/>
              </a:rPr>
              <a:t> ? </a:t>
            </a:r>
            <a:endParaRPr lang="en-US" sz="3200" dirty="0">
              <a:solidFill>
                <a:prstClr val="black"/>
              </a:solidFill>
              <a:latin typeface="NikoshBAN" pitchFamily="2" charset="0"/>
              <a:cs typeface="NikoshBAN" pitchFamily="2" charset="0"/>
            </a:endParaRPr>
          </a:p>
        </p:txBody>
      </p:sp>
      <p:pic>
        <p:nvPicPr>
          <p:cNvPr id="10" name="Picture 9" descr="14.16.jpg"/>
          <p:cNvPicPr>
            <a:picLocks noChangeAspect="1"/>
          </p:cNvPicPr>
          <p:nvPr/>
        </p:nvPicPr>
        <p:blipFill>
          <a:blip r:embed="rId4"/>
          <a:stretch>
            <a:fillRect/>
          </a:stretch>
        </p:blipFill>
        <p:spPr>
          <a:xfrm>
            <a:off x="2250831" y="788653"/>
            <a:ext cx="7757093" cy="4875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947614"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pic>
        <p:nvPicPr>
          <p:cNvPr id="4" name="Picture 3"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sp>
        <p:nvSpPr>
          <p:cNvPr id="9" name="Rounded Rectangle 8"/>
          <p:cNvSpPr/>
          <p:nvPr/>
        </p:nvSpPr>
        <p:spPr>
          <a:xfrm>
            <a:off x="6935372" y="787790"/>
            <a:ext cx="4994031" cy="101287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সবাইকে ধন্যবাদ </a:t>
            </a:r>
            <a:endParaRPr lang="en-US" sz="5400" b="1" dirty="0"/>
          </a:p>
        </p:txBody>
      </p:sp>
      <p:sp>
        <p:nvSpPr>
          <p:cNvPr id="11" name="Rounded Rectangle 10"/>
          <p:cNvSpPr/>
          <p:nvPr/>
        </p:nvSpPr>
        <p:spPr>
          <a:xfrm>
            <a:off x="6921304" y="4839287"/>
            <a:ext cx="4933071" cy="10199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নিরাপদে থাক</a:t>
            </a:r>
            <a:endParaRPr lang="en-US" sz="5400" b="1" dirty="0"/>
          </a:p>
        </p:txBody>
      </p:sp>
      <p:sp>
        <p:nvSpPr>
          <p:cNvPr id="10" name="Rounded Rectangle 9"/>
          <p:cNvSpPr/>
          <p:nvPr/>
        </p:nvSpPr>
        <p:spPr>
          <a:xfrm>
            <a:off x="6921304" y="2827606"/>
            <a:ext cx="4965896" cy="984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সুস্থ থাক</a:t>
            </a:r>
            <a:endParaRPr lang="en-US" sz="5400" b="1" dirty="0"/>
          </a:p>
        </p:txBody>
      </p:sp>
      <p:grpSp>
        <p:nvGrpSpPr>
          <p:cNvPr id="13" name="Group 12"/>
          <p:cNvGrpSpPr/>
          <p:nvPr/>
        </p:nvGrpSpPr>
        <p:grpSpPr>
          <a:xfrm>
            <a:off x="391884" y="783770"/>
            <a:ext cx="6444343" cy="4934857"/>
            <a:chOff x="2103120" y="1083211"/>
            <a:chExt cx="7941213" cy="4222407"/>
          </a:xfrm>
        </p:grpSpPr>
        <p:pic>
          <p:nvPicPr>
            <p:cNvPr id="14" name="Picture 2" descr="C:\Users\PB\Downloads\109973-283x424-Seedling_Cross_Section.jpg"/>
            <p:cNvPicPr>
              <a:picLocks noChangeAspect="1" noChangeArrowheads="1"/>
            </p:cNvPicPr>
            <p:nvPr/>
          </p:nvPicPr>
          <p:blipFill>
            <a:blip r:embed="rId4"/>
            <a:srcRect/>
            <a:stretch>
              <a:fillRect/>
            </a:stretch>
          </p:blipFill>
          <p:spPr bwMode="auto">
            <a:xfrm>
              <a:off x="2103120" y="1083211"/>
              <a:ext cx="3819378" cy="4222407"/>
            </a:xfrm>
            <a:prstGeom prst="rect">
              <a:avLst/>
            </a:prstGeom>
            <a:noFill/>
          </p:spPr>
        </p:pic>
        <p:pic>
          <p:nvPicPr>
            <p:cNvPr id="15" name="Picture 3" descr="C:\Users\PB\Downloads\BioCompost1.jpg"/>
            <p:cNvPicPr>
              <a:picLocks noChangeAspect="1" noChangeArrowheads="1"/>
            </p:cNvPicPr>
            <p:nvPr/>
          </p:nvPicPr>
          <p:blipFill>
            <a:blip r:embed="rId5"/>
            <a:srcRect/>
            <a:stretch>
              <a:fillRect/>
            </a:stretch>
          </p:blipFill>
          <p:spPr bwMode="auto">
            <a:xfrm>
              <a:off x="6178452" y="1125417"/>
              <a:ext cx="3865881" cy="41359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46562 -0.00416 L 2.08333E-6 6.93642E-7 " pathEditMode="relative" rAng="0" ptsTypes="AA">
                                      <p:cBhvr>
                                        <p:cTn id="6" dur="2000" fill="hold"/>
                                        <p:tgtEl>
                                          <p:spTgt spid="9"/>
                                        </p:tgtEl>
                                        <p:attrNameLst>
                                          <p:attrName>ppt_x</p:attrName>
                                          <p:attrName>ppt_y</p:attrName>
                                        </p:attrNameLst>
                                      </p:cBhvr>
                                      <p:rCtr x="-233" y="2"/>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44532 -0.01503 L 5E-6 1.79191E-6 " pathEditMode="relative" rAng="0" ptsTypes="AA">
                                      <p:cBhvr>
                                        <p:cTn id="10" dur="2000" fill="hold"/>
                                        <p:tgtEl>
                                          <p:spTgt spid="10"/>
                                        </p:tgtEl>
                                        <p:attrNameLst>
                                          <p:attrName>ppt_x</p:attrName>
                                          <p:attrName>ppt_y</p:attrName>
                                        </p:attrNameLst>
                                      </p:cBhvr>
                                      <p:rCtr x="-223" y="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49518 -0.02335 L -1.875E-6 4.62428E-7 " pathEditMode="relative" rAng="0" ptsTypes="AA">
                                      <p:cBhvr>
                                        <p:cTn id="14" dur="2000" fill="hold"/>
                                        <p:tgtEl>
                                          <p:spTgt spid="11"/>
                                        </p:tgtEl>
                                        <p:attrNameLst>
                                          <p:attrName>ppt_x</p:attrName>
                                          <p:attrName>ppt_y</p:attrName>
                                        </p:attrNameLst>
                                      </p:cBhvr>
                                      <p:rCtr x="-248" y="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hot_20200803_181819099.jpg"/>
          <p:cNvPicPr>
            <a:picLocks noChangeAspect="1"/>
          </p:cNvPicPr>
          <p:nvPr/>
        </p:nvPicPr>
        <p:blipFill>
          <a:blip r:embed="rId2"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960079" y="6488668"/>
            <a:ext cx="2281394"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sp>
        <p:nvSpPr>
          <p:cNvPr id="512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2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20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21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8" name="Rounded Rectangle 17"/>
          <p:cNvSpPr/>
          <p:nvPr/>
        </p:nvSpPr>
        <p:spPr>
          <a:xfrm>
            <a:off x="1659988" y="0"/>
            <a:ext cx="10532012" cy="6611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F0"/>
                </a:solidFill>
              </a:rPr>
              <a:t>নিচের চিত্রগুলো লক্ষ কর </a:t>
            </a:r>
            <a:endParaRPr lang="en-US" sz="4800" b="1" dirty="0">
              <a:solidFill>
                <a:srgbClr val="00B0F0"/>
              </a:solidFill>
            </a:endParaRPr>
          </a:p>
        </p:txBody>
      </p:sp>
      <p:sp>
        <p:nvSpPr>
          <p:cNvPr id="29" name="TextBox 28"/>
          <p:cNvSpPr txBox="1"/>
          <p:nvPr/>
        </p:nvSpPr>
        <p:spPr>
          <a:xfrm>
            <a:off x="3010484" y="4937759"/>
            <a:ext cx="7118253" cy="646331"/>
          </a:xfrm>
          <a:prstGeom prst="rect">
            <a:avLst/>
          </a:prstGeom>
          <a:noFill/>
        </p:spPr>
        <p:txBody>
          <a:bodyPr wrap="square" rtlCol="0">
            <a:spAutoFit/>
          </a:bodyPr>
          <a:lstStyle/>
          <a:p>
            <a:r>
              <a:rPr lang="en-US" sz="3600" b="1" dirty="0" smtClean="0">
                <a:solidFill>
                  <a:srgbClr val="FF0000"/>
                </a:solidFill>
              </a:rPr>
              <a:t>চিন্তা করে বলো এগুলো কিসের ছবি?</a:t>
            </a:r>
            <a:endParaRPr lang="en-US" sz="3600" b="1" dirty="0">
              <a:solidFill>
                <a:srgbClr val="FF0000"/>
              </a:solidFill>
            </a:endParaRPr>
          </a:p>
        </p:txBody>
      </p:sp>
      <p:pic>
        <p:nvPicPr>
          <p:cNvPr id="12" name="Picture 2" descr="C:\Users\PB\Downloads\sundarbantigerreserve.jpg"/>
          <p:cNvPicPr>
            <a:picLocks noChangeAspect="1" noChangeArrowheads="1"/>
          </p:cNvPicPr>
          <p:nvPr/>
        </p:nvPicPr>
        <p:blipFill>
          <a:blip r:embed="rId4"/>
          <a:srcRect/>
          <a:stretch>
            <a:fillRect/>
          </a:stretch>
        </p:blipFill>
        <p:spPr bwMode="auto">
          <a:xfrm>
            <a:off x="699197" y="878059"/>
            <a:ext cx="5335843" cy="3361581"/>
          </a:xfrm>
          <a:prstGeom prst="rect">
            <a:avLst/>
          </a:prstGeom>
          <a:noFill/>
        </p:spPr>
      </p:pic>
      <p:pic>
        <p:nvPicPr>
          <p:cNvPr id="13" name="Picture 12" descr="14.5.jpg"/>
          <p:cNvPicPr>
            <a:picLocks noChangeAspect="1"/>
          </p:cNvPicPr>
          <p:nvPr/>
        </p:nvPicPr>
        <p:blipFill>
          <a:blip r:embed="rId5"/>
          <a:stretch>
            <a:fillRect/>
          </a:stretch>
        </p:blipFill>
        <p:spPr>
          <a:xfrm>
            <a:off x="6428935" y="939677"/>
            <a:ext cx="5190979" cy="3339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0" fill="hold"/>
                                        <p:tgtEl>
                                          <p:spTgt spid="29"/>
                                        </p:tgtEl>
                                        <p:attrNameLst>
                                          <p:attrName>ppt_x</p:attrName>
                                        </p:attrNameLst>
                                      </p:cBhvr>
                                      <p:tavLst>
                                        <p:tav tm="0">
                                          <p:val>
                                            <p:strVal val="#ppt_x"/>
                                          </p:val>
                                        </p:tav>
                                        <p:tav tm="100000">
                                          <p:val>
                                            <p:strVal val="#ppt_x"/>
                                          </p:val>
                                        </p:tav>
                                      </p:tavLst>
                                    </p:anim>
                                    <p:anim calcmode="lin" valueType="num">
                                      <p:cBhvr additive="base">
                                        <p:cTn id="25" dur="5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580721" cy="6858000"/>
            <a:chOff x="0" y="0"/>
            <a:chExt cx="1580721" cy="6858000"/>
          </a:xfrm>
        </p:grpSpPr>
        <p:pic>
          <p:nvPicPr>
            <p:cNvPr id="2" name="Picture 1" descr="InShot_20200803_181819099.jpg"/>
            <p:cNvPicPr>
              <a:picLocks noChangeAspect="1"/>
            </p:cNvPicPr>
            <p:nvPr/>
          </p:nvPicPr>
          <p:blipFill>
            <a:blip r:embed="rId2"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1.jpg"/>
            <p:cNvPicPr>
              <a:picLocks noChangeAspect="1"/>
            </p:cNvPicPr>
            <p:nvPr/>
          </p:nvPicPr>
          <p:blipFill>
            <a:blip r:embed="rId3"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4" name="Rectangle 3"/>
          <p:cNvSpPr/>
          <p:nvPr/>
        </p:nvSpPr>
        <p:spPr>
          <a:xfrm>
            <a:off x="947614"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sp>
        <p:nvSpPr>
          <p:cNvPr id="6" name="Rounded Rectangle 5"/>
          <p:cNvSpPr/>
          <p:nvPr/>
        </p:nvSpPr>
        <p:spPr>
          <a:xfrm>
            <a:off x="3151162" y="323556"/>
            <a:ext cx="5064369" cy="1406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পাঠ শিরোনাম </a:t>
            </a:r>
            <a:endParaRPr lang="en-US" sz="6000" b="1" dirty="0"/>
          </a:p>
        </p:txBody>
      </p:sp>
      <p:sp>
        <p:nvSpPr>
          <p:cNvPr id="7" name="TextBox 6"/>
          <p:cNvSpPr txBox="1"/>
          <p:nvPr/>
        </p:nvSpPr>
        <p:spPr>
          <a:xfrm>
            <a:off x="1744394" y="3291840"/>
            <a:ext cx="8567224" cy="1938992"/>
          </a:xfrm>
          <a:prstGeom prst="rect">
            <a:avLst/>
          </a:prstGeom>
          <a:noFill/>
        </p:spPr>
        <p:txBody>
          <a:bodyPr wrap="square" rtlCol="0">
            <a:spAutoFit/>
          </a:bodyPr>
          <a:lstStyle/>
          <a:p>
            <a:pPr>
              <a:buFont typeface="Wingdings" pitchFamily="2" charset="2"/>
              <a:buChar char="v"/>
            </a:pPr>
            <a:r>
              <a:rPr lang="en-US" sz="6000" b="1" dirty="0" smtClean="0">
                <a:ln w="31550" cmpd="sng">
                  <a:noFill/>
                  <a:prstDash val="solid"/>
                </a:ln>
                <a:blipFill dpi="0" rotWithShape="1">
                  <a:blip r:embed="rId4">
                    <a:extLst>
                      <a:ext uri="{28A0092B-C50C-407E-A947-70E740481C1C}">
                        <a14:useLocalDpi xmlns="" xmlns:a14="http://schemas.microsoft.com/office/drawing/2010/main" xmlns:lc="http://schemas.openxmlformats.org/drawingml/2006/lockedCanvas" val="0"/>
                      </a:ext>
                    </a:extLst>
                  </a:blip>
                  <a:srcRect/>
                  <a:stretch>
                    <a:fillRect/>
                  </a:stretch>
                </a:blipFill>
                <a:latin typeface="NikoshBAN" pitchFamily="2" charset="0"/>
                <a:cs typeface="NikoshBAN" pitchFamily="2" charset="0"/>
                <a:sym typeface="Wingdings"/>
              </a:rPr>
              <a:t>পরিবেশ</a:t>
            </a:r>
            <a:r>
              <a:rPr lang="en-US" sz="6000" b="1" dirty="0" smtClean="0">
                <a:ln w="31550" cmpd="sng">
                  <a:noFill/>
                  <a:prstDash val="solid"/>
                </a:ln>
                <a:blipFill dpi="0" rotWithShape="1">
                  <a:blip r:embed="rId4">
                    <a:extLst>
                      <a:ext uri="{28A0092B-C50C-407E-A947-70E740481C1C}">
                        <a14:useLocalDpi xmlns="" xmlns:a14="http://schemas.microsoft.com/office/drawing/2010/main" xmlns:lc="http://schemas.openxmlformats.org/drawingml/2006/lockedCanvas" val="0"/>
                      </a:ext>
                    </a:extLst>
                  </a:blip>
                  <a:srcRect/>
                  <a:stretch>
                    <a:fillRect/>
                  </a:stretch>
                </a:blipFill>
                <a:latin typeface="NikoshBAN" pitchFamily="2" charset="0"/>
                <a:cs typeface="NikoshBAN" pitchFamily="2" charset="0"/>
                <a:sym typeface="Wingdings"/>
              </a:rPr>
              <a:t> ও </a:t>
            </a:r>
            <a:r>
              <a:rPr lang="en-US" sz="6000" b="1" dirty="0" smtClean="0">
                <a:ln w="31550" cmpd="sng">
                  <a:noFill/>
                  <a:prstDash val="solid"/>
                </a:ln>
                <a:blipFill dpi="0" rotWithShape="1">
                  <a:blip r:embed="rId4">
                    <a:extLst>
                      <a:ext uri="{28A0092B-C50C-407E-A947-70E740481C1C}">
                        <a14:useLocalDpi xmlns="" xmlns:a14="http://schemas.microsoft.com/office/drawing/2010/main" xmlns:lc="http://schemas.openxmlformats.org/drawingml/2006/lockedCanvas" val="0"/>
                      </a:ext>
                    </a:extLst>
                  </a:blip>
                  <a:srcRect/>
                  <a:stretch>
                    <a:fillRect/>
                  </a:stretch>
                </a:blipFill>
                <a:latin typeface="NikoshBAN" pitchFamily="2" charset="0"/>
                <a:cs typeface="NikoshBAN" pitchFamily="2" charset="0"/>
                <a:sym typeface="Wingdings"/>
              </a:rPr>
              <a:t>বাস্তুতন্ত্র</a:t>
            </a:r>
            <a:r>
              <a:rPr lang="en-US" sz="6000" b="1" dirty="0" smtClean="0">
                <a:ln w="31550" cmpd="sng">
                  <a:noFill/>
                  <a:prstDash val="solid"/>
                </a:ln>
                <a:blipFill dpi="0" rotWithShape="1">
                  <a:blip r:embed="rId4">
                    <a:extLst>
                      <a:ext uri="{28A0092B-C50C-407E-A947-70E740481C1C}">
                        <a14:useLocalDpi xmlns="" xmlns:a14="http://schemas.microsoft.com/office/drawing/2010/main" xmlns:lc="http://schemas.openxmlformats.org/drawingml/2006/lockedCanvas" val="0"/>
                      </a:ext>
                    </a:extLst>
                  </a:blip>
                  <a:srcRect/>
                  <a:stretch>
                    <a:fillRect/>
                  </a:stretch>
                </a:blipFill>
                <a:latin typeface="NikoshBAN" pitchFamily="2" charset="0"/>
                <a:cs typeface="NikoshBAN" pitchFamily="2" charset="0"/>
                <a:sym typeface="Wingdings"/>
              </a:rPr>
              <a:t> </a:t>
            </a:r>
            <a:endParaRPr lang="bn-BD" sz="6000" b="1" dirty="0" smtClean="0">
              <a:ln w="31550" cmpd="sng">
                <a:noFill/>
                <a:prstDash val="solid"/>
              </a:ln>
              <a:blipFill dpi="0" rotWithShape="1">
                <a:blip r:embed="rId4">
                  <a:extLst>
                    <a:ext uri="{28A0092B-C50C-407E-A947-70E740481C1C}">
                      <a14:useLocalDpi xmlns="" xmlns:a14="http://schemas.microsoft.com/office/drawing/2010/main" xmlns:lc="http://schemas.openxmlformats.org/drawingml/2006/lockedCanvas" val="0"/>
                    </a:ext>
                  </a:extLst>
                </a:blip>
                <a:srcRect/>
                <a:stretch>
                  <a:fillRect/>
                </a:stretch>
              </a:blipFill>
              <a:latin typeface="NikoshBAN" pitchFamily="2" charset="0"/>
              <a:cs typeface="NikoshBAN" pitchFamily="2" charset="0"/>
              <a:sym typeface="Wingdings"/>
            </a:endParaRPr>
          </a:p>
          <a:p>
            <a:endParaRPr lang="en-US" sz="6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4)">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580721" cy="6858000"/>
            <a:chOff x="0" y="0"/>
            <a:chExt cx="1580721" cy="6858000"/>
          </a:xfrm>
        </p:grpSpPr>
        <p:pic>
          <p:nvPicPr>
            <p:cNvPr id="2" name="Picture 1"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1.jpg"/>
            <p:cNvPicPr>
              <a:picLocks noChangeAspect="1"/>
            </p:cNvPicPr>
            <p:nvPr/>
          </p:nvPicPr>
          <p:blipFill>
            <a:blip r:embed="rId4"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4" name="Rectangle 3"/>
          <p:cNvSpPr/>
          <p:nvPr/>
        </p:nvSpPr>
        <p:spPr>
          <a:xfrm>
            <a:off x="905411"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sp>
        <p:nvSpPr>
          <p:cNvPr id="5" name="Rounded Rectangle 4"/>
          <p:cNvSpPr/>
          <p:nvPr/>
        </p:nvSpPr>
        <p:spPr>
          <a:xfrm>
            <a:off x="3530991" y="225083"/>
            <a:ext cx="5233182" cy="970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পাঠ পরিচিতি </a:t>
            </a:r>
            <a:endParaRPr lang="en-US" sz="6000" b="1" dirty="0"/>
          </a:p>
        </p:txBody>
      </p:sp>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4911" y="1491176"/>
            <a:ext cx="3291840" cy="4243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7061982" y="1491177"/>
            <a:ext cx="4459457" cy="4220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NikoshBAN" panose="02000000000000000000" pitchFamily="2" charset="0"/>
                <a:cs typeface="NikoshBAN" panose="02000000000000000000" pitchFamily="2" charset="0"/>
              </a:rPr>
              <a:t>   </a:t>
            </a:r>
          </a:p>
          <a:p>
            <a:pPr algn="ctr"/>
            <a:r>
              <a:rPr lang="bn-IN" sz="4800" dirty="0" smtClean="0">
                <a:latin typeface="NikoshBAN" panose="02000000000000000000" pitchFamily="2" charset="0"/>
                <a:cs typeface="NikoshBAN" panose="02000000000000000000" pitchFamily="2" charset="0"/>
              </a:rPr>
              <a:t>শ্রেণিঃ </a:t>
            </a:r>
            <a:r>
              <a:rPr lang="en-US" sz="4800" dirty="0" smtClean="0">
                <a:latin typeface="NikoshBAN" panose="02000000000000000000" pitchFamily="2" charset="0"/>
                <a:cs typeface="NikoshBAN" panose="02000000000000000000" pitchFamily="2" charset="0"/>
              </a:rPr>
              <a:t>অষ্টম</a:t>
            </a:r>
          </a:p>
          <a:p>
            <a:pPr algn="ctr"/>
            <a:r>
              <a:rPr lang="bn-IN" sz="4800" dirty="0" smtClean="0">
                <a:latin typeface="NikoshBAN" panose="02000000000000000000" pitchFamily="2" charset="0"/>
                <a:cs typeface="NikoshBAN" panose="02000000000000000000" pitchFamily="2" charset="0"/>
              </a:rPr>
              <a:t>বিষয়ঃ </a:t>
            </a:r>
            <a:r>
              <a:rPr lang="en-US" sz="4800" dirty="0" smtClean="0">
                <a:latin typeface="NikoshBAN" panose="02000000000000000000" pitchFamily="2" charset="0"/>
                <a:cs typeface="NikoshBAN" panose="02000000000000000000" pitchFamily="2" charset="0"/>
              </a:rPr>
              <a:t>বিজ্ঞান</a:t>
            </a:r>
          </a:p>
          <a:p>
            <a:pPr algn="ctr"/>
            <a:r>
              <a:rPr lang="bn-IN" sz="4800" dirty="0" smtClean="0">
                <a:latin typeface="NikoshBAN" panose="02000000000000000000" pitchFamily="2" charset="0"/>
                <a:cs typeface="NikoshBAN" panose="02000000000000000000" pitchFamily="2" charset="0"/>
              </a:rPr>
              <a:t> অধ্যায়ঃ </a:t>
            </a:r>
            <a:r>
              <a:rPr lang="en-US" sz="4800" dirty="0" smtClean="0">
                <a:latin typeface="NikoshBAN" panose="02000000000000000000" pitchFamily="2" charset="0"/>
                <a:cs typeface="NikoshBAN" panose="02000000000000000000" pitchFamily="2" charset="0"/>
              </a:rPr>
              <a:t>চতুর্দশ</a:t>
            </a:r>
            <a:r>
              <a:rPr lang="en-US" sz="4800" dirty="0" smtClean="0">
                <a:latin typeface="NikoshBAN" panose="02000000000000000000" pitchFamily="2" charset="0"/>
                <a:cs typeface="NikoshBAN" panose="02000000000000000000" pitchFamily="2" charset="0"/>
              </a:rPr>
              <a:t> </a:t>
            </a:r>
            <a:endParaRPr lang="en-US" sz="4800" dirty="0" smtClean="0">
              <a:latin typeface="NikoshBAN" panose="02000000000000000000" pitchFamily="2" charset="0"/>
              <a:cs typeface="NikoshBAN" panose="02000000000000000000" pitchFamily="2" charset="0"/>
            </a:endParaRPr>
          </a:p>
          <a:p>
            <a:pPr algn="ctr"/>
            <a:r>
              <a:rPr lang="en-US" sz="4800" dirty="0" smtClean="0">
                <a:latin typeface="NikoshBAN" panose="02000000000000000000" pitchFamily="2" charset="0"/>
                <a:cs typeface="NikoshBAN" panose="02000000000000000000" pitchFamily="2" charset="0"/>
              </a:rPr>
              <a:t>পাঠঃ</a:t>
            </a:r>
            <a:r>
              <a:rPr lang="en-US" sz="4800" dirty="0" smtClean="0">
                <a:latin typeface="NikoshBAN" panose="02000000000000000000" pitchFamily="2" charset="0"/>
                <a:cs typeface="NikoshBAN" panose="02000000000000000000" pitchFamily="2" charset="0"/>
              </a:rPr>
              <a:t> </a:t>
            </a:r>
            <a:r>
              <a:rPr lang="en-US" sz="4800" dirty="0" smtClean="0">
                <a:latin typeface="NikoshBAN" panose="02000000000000000000" pitchFamily="2" charset="0"/>
                <a:cs typeface="NikoshBAN" panose="02000000000000000000" pitchFamily="2" charset="0"/>
              </a:rPr>
              <a:t>১-২</a:t>
            </a:r>
            <a:endParaRPr lang="en-US" sz="4800" dirty="0" smtClean="0">
              <a:latin typeface="NikoshBAN" panose="02000000000000000000" pitchFamily="2" charset="0"/>
              <a:cs typeface="NikoshBAN" panose="02000000000000000000" pitchFamily="2" charset="0"/>
            </a:endParaRPr>
          </a:p>
          <a:p>
            <a:pPr algn="ctr"/>
            <a:r>
              <a:rPr lang="bn-IN" sz="4800" dirty="0" smtClean="0">
                <a:latin typeface="NikoshBAN" panose="02000000000000000000" pitchFamily="2" charset="0"/>
                <a:cs typeface="NikoshBAN" panose="02000000000000000000" pitchFamily="2" charset="0"/>
              </a:rPr>
              <a:t>সময়ঃ </a:t>
            </a:r>
            <a:r>
              <a:rPr lang="en-US" sz="4800" dirty="0" smtClean="0">
                <a:latin typeface="NikoshBAN" panose="02000000000000000000" pitchFamily="2" charset="0"/>
                <a:cs typeface="NikoshBAN" panose="02000000000000000000" pitchFamily="2" charset="0"/>
              </a:rPr>
              <a:t>৪</a:t>
            </a:r>
            <a:r>
              <a:rPr lang="en-US" sz="4800" dirty="0" smtClean="0">
                <a:latin typeface="NikoshBAN" panose="02000000000000000000" pitchFamily="2" charset="0"/>
                <a:cs typeface="NikoshBAN" panose="02000000000000000000" pitchFamily="2" charset="0"/>
              </a:rPr>
              <a:t>০</a:t>
            </a:r>
            <a:r>
              <a:rPr lang="bn-IN"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মিনিট  </a:t>
            </a:r>
          </a:p>
          <a:p>
            <a:pPr algn="ctr"/>
            <a:endParaRPr lang="bn-IN"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73522" y="1481524"/>
            <a:ext cx="624551" cy="4398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0" fill="hold"/>
                                        <p:tgtEl>
                                          <p:spTgt spid="14"/>
                                        </p:tgtEl>
                                        <p:attrNameLst>
                                          <p:attrName>ppt_x</p:attrName>
                                        </p:attrNameLst>
                                      </p:cBhvr>
                                      <p:tavLst>
                                        <p:tav tm="0">
                                          <p:val>
                                            <p:strVal val="#ppt_x"/>
                                          </p:val>
                                        </p:tav>
                                        <p:tav tm="100000">
                                          <p:val>
                                            <p:strVal val="#ppt_x"/>
                                          </p:val>
                                        </p:tav>
                                      </p:tavLst>
                                    </p:anim>
                                    <p:anim calcmode="lin" valueType="num">
                                      <p:cBhvr additive="base">
                                        <p:cTn id="23"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sp>
        <p:nvSpPr>
          <p:cNvPr id="6" name="Rounded Rectangle 5"/>
          <p:cNvSpPr/>
          <p:nvPr/>
        </p:nvSpPr>
        <p:spPr>
          <a:xfrm>
            <a:off x="3770141" y="0"/>
            <a:ext cx="3882683"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t>শিখনফল </a:t>
            </a:r>
            <a:endParaRPr lang="en-US" sz="6600" b="1" dirty="0"/>
          </a:p>
        </p:txBody>
      </p:sp>
      <p:grpSp>
        <p:nvGrpSpPr>
          <p:cNvPr id="35" name="Group 34"/>
          <p:cNvGrpSpPr/>
          <p:nvPr/>
        </p:nvGrpSpPr>
        <p:grpSpPr>
          <a:xfrm>
            <a:off x="222739" y="2035615"/>
            <a:ext cx="721323" cy="2766413"/>
            <a:chOff x="222739" y="2035615"/>
            <a:chExt cx="721323" cy="2766413"/>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3220" y="2035615"/>
              <a:ext cx="690842" cy="646879"/>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214" y="2767135"/>
              <a:ext cx="650508" cy="609112"/>
            </a:xfrm>
            <a:prstGeom prst="rect">
              <a:avLst/>
            </a:prstGeom>
          </p:spPr>
        </p:pic>
        <p:sp>
          <p:nvSpPr>
            <p:cNvPr id="15" name="Rectangle 14"/>
            <p:cNvSpPr/>
            <p:nvPr/>
          </p:nvSpPr>
          <p:spPr>
            <a:xfrm>
              <a:off x="353070" y="2048579"/>
              <a:ext cx="418704" cy="584775"/>
            </a:xfrm>
            <a:prstGeom prst="rect">
              <a:avLst/>
            </a:prstGeom>
          </p:spPr>
          <p:txBody>
            <a:bodyPr wrap="none">
              <a:spAutoFit/>
            </a:bodyPr>
            <a:lstStyle/>
            <a:p>
              <a:r>
                <a:rPr lang="en-US" sz="3200" b="1" dirty="0" smtClean="0">
                  <a:effectLst>
                    <a:outerShdw blurRad="38100" dist="38100" dir="2700000" algn="tl">
                      <a:srgbClr val="000000">
                        <a:alpha val="43137"/>
                      </a:srgbClr>
                    </a:outerShdw>
                  </a:effectLst>
                  <a:latin typeface="NikoshBAN" pitchFamily="2" charset="0"/>
                </a:rPr>
                <a:t>১</a:t>
              </a:r>
              <a:endParaRPr lang="en-US" sz="3200" b="1" dirty="0"/>
            </a:p>
          </p:txBody>
        </p:sp>
        <p:sp>
          <p:nvSpPr>
            <p:cNvPr id="16" name="Rectangle 15"/>
            <p:cNvSpPr/>
            <p:nvPr/>
          </p:nvSpPr>
          <p:spPr>
            <a:xfrm>
              <a:off x="296799" y="2780100"/>
              <a:ext cx="377026" cy="523220"/>
            </a:xfrm>
            <a:prstGeom prst="rect">
              <a:avLst/>
            </a:prstGeom>
          </p:spPr>
          <p:txBody>
            <a:bodyPr wrap="none">
              <a:spAutoFit/>
            </a:bodyPr>
            <a:lstStyle/>
            <a:p>
              <a:r>
                <a:rPr lang="en-US" sz="2800" b="1" dirty="0" smtClean="0">
                  <a:effectLst>
                    <a:outerShdw blurRad="38100" dist="38100" dir="2700000" algn="tl">
                      <a:srgbClr val="000000">
                        <a:alpha val="43137"/>
                      </a:srgbClr>
                    </a:outerShdw>
                  </a:effectLst>
                  <a:latin typeface="NikoshBAN" pitchFamily="2" charset="0"/>
                </a:rPr>
                <a:t>২</a:t>
              </a:r>
              <a:endParaRPr lang="en-US" sz="2800" b="1"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739" y="3411906"/>
              <a:ext cx="690842" cy="646879"/>
            </a:xfrm>
            <a:prstGeom prst="rect">
              <a:avLst/>
            </a:prstGeom>
          </p:spPr>
        </p:pic>
        <p:sp>
          <p:nvSpPr>
            <p:cNvPr id="21" name="Rectangle 20"/>
            <p:cNvSpPr/>
            <p:nvPr/>
          </p:nvSpPr>
          <p:spPr>
            <a:xfrm>
              <a:off x="381207" y="3441282"/>
              <a:ext cx="453970" cy="523220"/>
            </a:xfrm>
            <a:prstGeom prst="rect">
              <a:avLst/>
            </a:prstGeom>
          </p:spPr>
          <p:txBody>
            <a:bodyPr wrap="none">
              <a:spAutoFit/>
            </a:bodyPr>
            <a:lstStyle/>
            <a:p>
              <a:r>
                <a:rPr lang="en-US" sz="2800" b="1" dirty="0" smtClean="0">
                  <a:effectLst>
                    <a:outerShdw blurRad="38100" dist="38100" dir="2700000" algn="tl">
                      <a:srgbClr val="000000">
                        <a:alpha val="43137"/>
                      </a:srgbClr>
                    </a:outerShdw>
                  </a:effectLst>
                  <a:latin typeface="NikoshBAN" pitchFamily="2" charset="0"/>
                </a:rPr>
                <a:t>৩</a:t>
              </a:r>
              <a:endParaRPr lang="en-US" sz="2800" b="1" dirty="0"/>
            </a:p>
          </p:txBody>
        </p:sp>
        <p:pic>
          <p:nvPicPr>
            <p:cNvPr id="26" name="Picture 2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4462" y="4155149"/>
              <a:ext cx="690842" cy="646879"/>
            </a:xfrm>
            <a:prstGeom prst="rect">
              <a:avLst/>
            </a:prstGeom>
          </p:spPr>
        </p:pic>
        <p:sp>
          <p:nvSpPr>
            <p:cNvPr id="29" name="TextBox 28"/>
            <p:cNvSpPr txBox="1"/>
            <p:nvPr/>
          </p:nvSpPr>
          <p:spPr>
            <a:xfrm>
              <a:off x="379828" y="4164037"/>
              <a:ext cx="393895" cy="523220"/>
            </a:xfrm>
            <a:prstGeom prst="rect">
              <a:avLst/>
            </a:prstGeom>
            <a:noFill/>
          </p:spPr>
          <p:txBody>
            <a:bodyPr wrap="square" rtlCol="0">
              <a:spAutoFit/>
            </a:bodyPr>
            <a:lstStyle/>
            <a:p>
              <a:r>
                <a:rPr lang="en-US" sz="2800" b="1" dirty="0" smtClean="0"/>
                <a:t>৪</a:t>
              </a:r>
              <a:endParaRPr lang="en-US" sz="2800" b="1" dirty="0"/>
            </a:p>
          </p:txBody>
        </p:sp>
      </p:grpSp>
      <p:sp>
        <p:nvSpPr>
          <p:cNvPr id="32" name="Rectangle 31"/>
          <p:cNvSpPr/>
          <p:nvPr/>
        </p:nvSpPr>
        <p:spPr>
          <a:xfrm>
            <a:off x="1103183" y="2118918"/>
            <a:ext cx="8631660"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পরিবেশ কী তা বলতে পারবে</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a:t>
            </a:r>
            <a:endParaRPr lang="en-US" sz="3200" b="1" dirty="0"/>
          </a:p>
        </p:txBody>
      </p:sp>
      <p:sp>
        <p:nvSpPr>
          <p:cNvPr id="28" name="Rectangle 27"/>
          <p:cNvSpPr/>
          <p:nvPr/>
        </p:nvSpPr>
        <p:spPr>
          <a:xfrm>
            <a:off x="1006920" y="2878573"/>
            <a:ext cx="5783956" cy="584775"/>
          </a:xfrm>
          <a:prstGeom prst="rect">
            <a:avLst/>
          </a:prstGeom>
        </p:spPr>
        <p:txBody>
          <a:bodyPr wrap="none">
            <a:spAutoFit/>
          </a:bodyPr>
          <a:lstStyle/>
          <a:p>
            <a:r>
              <a:rPr lang="bn-BD" sz="3200" dirty="0" smtClean="0">
                <a:latin typeface="NikoshBAN" panose="02000000000000000000" pitchFamily="2" charset="0"/>
                <a:cs typeface="NikoshBAN" panose="02000000000000000000" pitchFamily="2" charset="0"/>
              </a:rPr>
              <a:t>বাস্তুতন্ত্র  কী তা ব্যাখ্যা করতে </a:t>
            </a:r>
            <a:r>
              <a:rPr lang="bn-BD" sz="3200" dirty="0" smtClean="0">
                <a:latin typeface="NikoshBAN" panose="02000000000000000000" pitchFamily="2" charset="0"/>
                <a:cs typeface="NikoshBAN" panose="02000000000000000000" pitchFamily="2" charset="0"/>
              </a:rPr>
              <a:t>পারবে</a:t>
            </a:r>
            <a:r>
              <a:rPr lang="en-US" sz="3200" dirty="0" smtClean="0">
                <a:latin typeface="NikoshBAN" pitchFamily="2" charset="0"/>
                <a:cs typeface="NikoshBAN" panose="02000000000000000000" pitchFamily="2" charset="0"/>
              </a:rPr>
              <a:t> ।</a:t>
            </a:r>
            <a:endParaRPr lang="en-US" sz="3200" b="1" dirty="0"/>
          </a:p>
        </p:txBody>
      </p:sp>
      <p:sp>
        <p:nvSpPr>
          <p:cNvPr id="33" name="Rectangle 32"/>
          <p:cNvSpPr/>
          <p:nvPr/>
        </p:nvSpPr>
        <p:spPr>
          <a:xfrm>
            <a:off x="1060098" y="3511619"/>
            <a:ext cx="9092554" cy="584775"/>
          </a:xfrm>
          <a:prstGeom prst="rect">
            <a:avLst/>
          </a:prstGeom>
        </p:spPr>
        <p:txBody>
          <a:bodyPr wrap="none">
            <a:spAutoFit/>
          </a:bodyPr>
          <a:lstStyle/>
          <a:p>
            <a:r>
              <a:rPr lang="bn-BD" sz="3200" dirty="0" smtClean="0">
                <a:latin typeface="NikoshBAN" panose="02000000000000000000" pitchFamily="2" charset="0"/>
                <a:cs typeface="NikoshBAN" panose="02000000000000000000" pitchFamily="2" charset="0"/>
              </a:rPr>
              <a:t>বাস্তুতন্ত্রের উপাদান কয়টি ও কী কী </a:t>
            </a:r>
            <a:r>
              <a:rPr lang="en-US" sz="3200" dirty="0"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নির্নয় করতে পারবে </a:t>
            </a:r>
            <a:r>
              <a:rPr lang="en-US" sz="3200" dirty="0" smtClean="0">
                <a:latin typeface="NikoshBAN" pitchFamily="2" charset="0"/>
                <a:cs typeface="NikoshBAN" pitchFamily="2" charset="0"/>
              </a:rPr>
              <a:t>। </a:t>
            </a:r>
            <a:endParaRPr lang="bn-BD" sz="3200" dirty="0">
              <a:latin typeface="NikoshBAN" pitchFamily="2" charset="0"/>
              <a:cs typeface="NikoshBAN" pitchFamily="2" charset="0"/>
            </a:endParaRPr>
          </a:p>
        </p:txBody>
      </p:sp>
      <p:sp>
        <p:nvSpPr>
          <p:cNvPr id="34" name="TextBox 33"/>
          <p:cNvSpPr txBox="1"/>
          <p:nvPr/>
        </p:nvSpPr>
        <p:spPr>
          <a:xfrm>
            <a:off x="1069145" y="4107767"/>
            <a:ext cx="91440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বাস্তুতন্ত্রের বিভিন্ন উপাদানের কার্যক্রম ব্যাখ্যা করতে পারবে ।</a:t>
            </a:r>
            <a:endParaRPr lang="en-US" sz="3200" dirty="0"/>
          </a:p>
        </p:txBody>
      </p:sp>
      <p:grpSp>
        <p:nvGrpSpPr>
          <p:cNvPr id="20" name="Group 19"/>
          <p:cNvGrpSpPr/>
          <p:nvPr/>
        </p:nvGrpSpPr>
        <p:grpSpPr>
          <a:xfrm>
            <a:off x="0" y="0"/>
            <a:ext cx="1580721" cy="6858000"/>
            <a:chOff x="0" y="0"/>
            <a:chExt cx="1580721" cy="6858000"/>
          </a:xfrm>
        </p:grpSpPr>
        <p:pic>
          <p:nvPicPr>
            <p:cNvPr id="22" name="Picture 21"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23" name="Picture 22" descr="1.jpg"/>
            <p:cNvPicPr>
              <a:picLocks noChangeAspect="1"/>
            </p:cNvPicPr>
            <p:nvPr/>
          </p:nvPicPr>
          <p:blipFill>
            <a:blip r:embed="rId4"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4" name="TextBox 23"/>
          <p:cNvSpPr txBox="1"/>
          <p:nvPr/>
        </p:nvSpPr>
        <p:spPr>
          <a:xfrm>
            <a:off x="450166" y="1111348"/>
            <a:ext cx="7258929" cy="707886"/>
          </a:xfrm>
          <a:prstGeom prst="rect">
            <a:avLst/>
          </a:prstGeom>
          <a:noFill/>
        </p:spPr>
        <p:txBody>
          <a:bodyPr wrap="square" rtlCol="0">
            <a:spAutoFit/>
          </a:bodyPr>
          <a:lstStyle/>
          <a:p>
            <a:r>
              <a:rPr lang="en-US" sz="4000" b="1" dirty="0" smtClean="0"/>
              <a:t>এ </a:t>
            </a:r>
            <a:r>
              <a:rPr lang="en-US" sz="4000" b="1" dirty="0" smtClean="0"/>
              <a:t>পাঠ</a:t>
            </a:r>
            <a:r>
              <a:rPr lang="en-US" sz="4000" b="1" dirty="0" smtClean="0"/>
              <a:t> </a:t>
            </a:r>
            <a:r>
              <a:rPr lang="en-US" sz="4000" b="1" dirty="0" smtClean="0"/>
              <a:t>শেষে</a:t>
            </a:r>
            <a:r>
              <a:rPr lang="en-US" sz="4000" b="1" dirty="0" smtClean="0"/>
              <a:t> </a:t>
            </a:r>
            <a:r>
              <a:rPr lang="en-US" sz="4000" b="1" dirty="0" smtClean="0"/>
              <a:t>শিক্ষার্থীরা</a:t>
            </a:r>
            <a:r>
              <a:rPr lang="en-US" sz="4000" b="1" dirty="0" smtClean="0"/>
              <a:t> </a:t>
            </a:r>
            <a:r>
              <a:rPr lang="en-US" sz="4000" b="1" dirty="0" smtClean="0"/>
              <a:t>যা</a:t>
            </a:r>
            <a:r>
              <a:rPr lang="en-US" sz="4000" b="1" dirty="0" smtClean="0"/>
              <a:t> </a:t>
            </a:r>
            <a:r>
              <a:rPr lang="en-US" sz="4000" b="1" dirty="0" smtClean="0"/>
              <a:t>শিখবে</a:t>
            </a:r>
            <a:r>
              <a:rPr lang="en-US" sz="4000" b="1" dirty="0" smtClean="0"/>
              <a:t>-</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0" fill="hold"/>
                                        <p:tgtEl>
                                          <p:spTgt spid="35"/>
                                        </p:tgtEl>
                                        <p:attrNameLst>
                                          <p:attrName>ppt_x</p:attrName>
                                        </p:attrNameLst>
                                      </p:cBhvr>
                                      <p:tavLst>
                                        <p:tav tm="0">
                                          <p:val>
                                            <p:strVal val="#ppt_x"/>
                                          </p:val>
                                        </p:tav>
                                        <p:tav tm="100000">
                                          <p:val>
                                            <p:strVal val="#ppt_x"/>
                                          </p:val>
                                        </p:tav>
                                      </p:tavLst>
                                    </p:anim>
                                    <p:anim calcmode="lin" valueType="num">
                                      <p:cBhvr additive="base">
                                        <p:cTn id="13" dur="5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0" fill="hold"/>
                                        <p:tgtEl>
                                          <p:spTgt spid="32"/>
                                        </p:tgtEl>
                                        <p:attrNameLst>
                                          <p:attrName>ppt_x</p:attrName>
                                        </p:attrNameLst>
                                      </p:cBhvr>
                                      <p:tavLst>
                                        <p:tav tm="0">
                                          <p:val>
                                            <p:strVal val="#ppt_x"/>
                                          </p:val>
                                        </p:tav>
                                        <p:tav tm="100000">
                                          <p:val>
                                            <p:strVal val="#ppt_x"/>
                                          </p:val>
                                        </p:tav>
                                      </p:tavLst>
                                    </p:anim>
                                    <p:anim calcmode="lin" valueType="num">
                                      <p:cBhvr additive="base">
                                        <p:cTn id="19"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0" fill="hold"/>
                                        <p:tgtEl>
                                          <p:spTgt spid="28"/>
                                        </p:tgtEl>
                                        <p:attrNameLst>
                                          <p:attrName>ppt_x</p:attrName>
                                        </p:attrNameLst>
                                      </p:cBhvr>
                                      <p:tavLst>
                                        <p:tav tm="0">
                                          <p:val>
                                            <p:strVal val="#ppt_x"/>
                                          </p:val>
                                        </p:tav>
                                        <p:tav tm="100000">
                                          <p:val>
                                            <p:strVal val="#ppt_x"/>
                                          </p:val>
                                        </p:tav>
                                      </p:tavLst>
                                    </p:anim>
                                    <p:anim calcmode="lin" valueType="num">
                                      <p:cBhvr additive="base">
                                        <p:cTn id="25" dur="5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0" fill="hold"/>
                                        <p:tgtEl>
                                          <p:spTgt spid="33"/>
                                        </p:tgtEl>
                                        <p:attrNameLst>
                                          <p:attrName>ppt_x</p:attrName>
                                        </p:attrNameLst>
                                      </p:cBhvr>
                                      <p:tavLst>
                                        <p:tav tm="0">
                                          <p:val>
                                            <p:strVal val="#ppt_x"/>
                                          </p:val>
                                        </p:tav>
                                        <p:tav tm="100000">
                                          <p:val>
                                            <p:strVal val="#ppt_x"/>
                                          </p:val>
                                        </p:tav>
                                      </p:tavLst>
                                    </p:anim>
                                    <p:anim calcmode="lin" valueType="num">
                                      <p:cBhvr additive="base">
                                        <p:cTn id="31" dur="5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 calcmode="lin" valueType="num">
                                      <p:cBhvr additive="base">
                                        <p:cTn id="36" dur="5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p:bldP spid="28"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410"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sp>
        <p:nvSpPr>
          <p:cNvPr id="45" name="TextBox 44"/>
          <p:cNvSpPr txBox="1"/>
          <p:nvPr/>
        </p:nvSpPr>
        <p:spPr>
          <a:xfrm>
            <a:off x="7033846" y="4698609"/>
            <a:ext cx="184731" cy="369332"/>
          </a:xfrm>
          <a:prstGeom prst="rect">
            <a:avLst/>
          </a:prstGeom>
          <a:noFill/>
        </p:spPr>
        <p:txBody>
          <a:bodyPr wrap="none" rtlCol="0">
            <a:spAutoFit/>
          </a:bodyPr>
          <a:lstStyle/>
          <a:p>
            <a:endParaRPr lang="en-US" dirty="0"/>
          </a:p>
        </p:txBody>
      </p:sp>
      <p:sp>
        <p:nvSpPr>
          <p:cNvPr id="12" name="Flowchart: Terminator 11"/>
          <p:cNvSpPr/>
          <p:nvPr/>
        </p:nvSpPr>
        <p:spPr>
          <a:xfrm>
            <a:off x="4614203" y="295423"/>
            <a:ext cx="3024554" cy="689316"/>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বাস্তুতন্ত্র</a:t>
            </a:r>
            <a:r>
              <a:rPr lang="en-US" sz="6000" b="1" dirty="0" smtClean="0">
                <a:solidFill>
                  <a:srgbClr val="FF0000"/>
                </a:solidFill>
              </a:rPr>
              <a:t> </a:t>
            </a:r>
            <a:endParaRPr lang="en-US" sz="6000" b="1" dirty="0">
              <a:solidFill>
                <a:srgbClr val="FF0000"/>
              </a:solidFill>
            </a:endParaRPr>
          </a:p>
        </p:txBody>
      </p:sp>
      <p:pic>
        <p:nvPicPr>
          <p:cNvPr id="10" name="Picture 1" descr="C:\Users\PB\Downloads\1377971015-sundarbans-the-largest-littoral-mangrove-forest-in-the-world_2545190.jpg"/>
          <p:cNvPicPr>
            <a:picLocks noChangeAspect="1" noChangeArrowheads="1"/>
          </p:cNvPicPr>
          <p:nvPr/>
        </p:nvPicPr>
        <p:blipFill>
          <a:blip r:embed="rId2">
            <a:lum bright="30000"/>
          </a:blip>
          <a:srcRect/>
          <a:stretch>
            <a:fillRect/>
          </a:stretch>
        </p:blipFill>
        <p:spPr bwMode="auto">
          <a:xfrm>
            <a:off x="250875" y="1576225"/>
            <a:ext cx="4461801" cy="4121190"/>
          </a:xfrm>
          <a:prstGeom prst="rect">
            <a:avLst/>
          </a:prstGeom>
          <a:noFill/>
        </p:spPr>
      </p:pic>
      <p:sp>
        <p:nvSpPr>
          <p:cNvPr id="15" name="Rectangle 14"/>
          <p:cNvSpPr/>
          <p:nvPr/>
        </p:nvSpPr>
        <p:spPr>
          <a:xfrm>
            <a:off x="4862732" y="1564243"/>
            <a:ext cx="6911926" cy="5293757"/>
          </a:xfrm>
          <a:prstGeom prst="rect">
            <a:avLst/>
          </a:prstGeom>
        </p:spPr>
        <p:txBody>
          <a:bodyPr wrap="square">
            <a:spAutoFit/>
          </a:bodyPr>
          <a:lstStyle/>
          <a:p>
            <a:pPr algn="just"/>
            <a:r>
              <a:rPr lang="as-IN" sz="3200" dirty="0" smtClean="0"/>
              <a:t>পরিবেশের জীব ও অজীব উপাদানের মধ্যে রয়েছে এক নিবিড় সম্পর্ক। আবার একটি পরিবেশের উদ্ভিদ ও প্রাণী জীবন ধারণের জন্য একে অন্যের উপর নির্ভরশীল। এভাবে যে কোনো একটি পরিবেশের অজীব এবং জীব উপাদানসমূহের মধ্যে পার¯পরিক ক্রিয়া, আদান-প্রদান ইত্যাদির মাধ্যমে পরিবেশে যে তন্ত্র গড়ে ওঠে তাই বাস্তুতন্ত্র নামে পরিচিত।</a:t>
            </a:r>
            <a:r>
              <a:rPr lang="en-US" dirty="0" smtClean="0"/>
              <a:t/>
            </a:r>
            <a:br>
              <a:rPr lang="en-US" dirty="0" smtClean="0"/>
            </a:br>
            <a:endParaRPr lang="en-US" dirty="0"/>
          </a:p>
        </p:txBody>
      </p:sp>
      <p:grpSp>
        <p:nvGrpSpPr>
          <p:cNvPr id="16" name="Group 15"/>
          <p:cNvGrpSpPr/>
          <p:nvPr/>
        </p:nvGrpSpPr>
        <p:grpSpPr>
          <a:xfrm>
            <a:off x="0" y="0"/>
            <a:ext cx="3211734" cy="6858000"/>
            <a:chOff x="0" y="0"/>
            <a:chExt cx="3211734" cy="6858000"/>
          </a:xfrm>
        </p:grpSpPr>
        <p:pic>
          <p:nvPicPr>
            <p:cNvPr id="17" name="Picture 16"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17" descr="1.jpg"/>
            <p:cNvPicPr>
              <a:picLocks noChangeAspect="1"/>
            </p:cNvPicPr>
            <p:nvPr/>
          </p:nvPicPr>
          <p:blipFill>
            <a:blip r:embed="rId4"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tangle 18"/>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9478"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sp>
        <p:nvSpPr>
          <p:cNvPr id="23" name="Flowchart: Terminator 22"/>
          <p:cNvSpPr/>
          <p:nvPr/>
        </p:nvSpPr>
        <p:spPr>
          <a:xfrm>
            <a:off x="3784210" y="168812"/>
            <a:ext cx="5036233" cy="872197"/>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বাস্তুতন্ত্রের</a:t>
            </a:r>
            <a:r>
              <a:rPr lang="en-US" sz="4000" b="1" dirty="0" smtClean="0">
                <a:solidFill>
                  <a:srgbClr val="FF0000"/>
                </a:solidFill>
              </a:rPr>
              <a:t> </a:t>
            </a:r>
            <a:r>
              <a:rPr lang="en-US" sz="4000" b="1" dirty="0" smtClean="0">
                <a:solidFill>
                  <a:srgbClr val="FF0000"/>
                </a:solidFill>
              </a:rPr>
              <a:t>প্রকারভেদ</a:t>
            </a:r>
            <a:endParaRPr lang="en-US" sz="4000" dirty="0">
              <a:solidFill>
                <a:srgbClr val="FF0000"/>
              </a:solidFill>
            </a:endParaRPr>
          </a:p>
        </p:txBody>
      </p:sp>
      <p:grpSp>
        <p:nvGrpSpPr>
          <p:cNvPr id="8" name="Group 7"/>
          <p:cNvGrpSpPr/>
          <p:nvPr/>
        </p:nvGrpSpPr>
        <p:grpSpPr>
          <a:xfrm>
            <a:off x="0" y="0"/>
            <a:ext cx="3211734" cy="6858000"/>
            <a:chOff x="0" y="0"/>
            <a:chExt cx="3211734" cy="6858000"/>
          </a:xfrm>
        </p:grpSpPr>
        <p:pic>
          <p:nvPicPr>
            <p:cNvPr id="9" name="Picture 8"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1.jpg"/>
            <p:cNvPicPr>
              <a:picLocks noChangeAspect="1"/>
            </p:cNvPicPr>
            <p:nvPr/>
          </p:nvPicPr>
          <p:blipFill>
            <a:blip r:embed="rId4"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grpSp>
        <p:nvGrpSpPr>
          <p:cNvPr id="47" name="Group 46"/>
          <p:cNvGrpSpPr/>
          <p:nvPr/>
        </p:nvGrpSpPr>
        <p:grpSpPr>
          <a:xfrm>
            <a:off x="492369" y="1336432"/>
            <a:ext cx="10958733" cy="4670473"/>
            <a:chOff x="492369" y="1336432"/>
            <a:chExt cx="10958733" cy="4670473"/>
          </a:xfrm>
        </p:grpSpPr>
        <p:grpSp>
          <p:nvGrpSpPr>
            <p:cNvPr id="15" name="Group 14"/>
            <p:cNvGrpSpPr/>
            <p:nvPr/>
          </p:nvGrpSpPr>
          <p:grpSpPr>
            <a:xfrm>
              <a:off x="3840481" y="1336432"/>
              <a:ext cx="4192172" cy="1266091"/>
              <a:chOff x="3840481" y="1336432"/>
              <a:chExt cx="4192172" cy="1266091"/>
            </a:xfrm>
          </p:grpSpPr>
          <p:sp>
            <p:nvSpPr>
              <p:cNvPr id="13" name="Vertical Scroll 12"/>
              <p:cNvSpPr/>
              <p:nvPr/>
            </p:nvSpPr>
            <p:spPr>
              <a:xfrm>
                <a:off x="3840481" y="1336432"/>
                <a:ext cx="4192172" cy="82999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বাস্তুতন্ত্র</a:t>
                </a:r>
                <a:r>
                  <a:rPr lang="en-US" sz="3600" b="1" dirty="0" smtClean="0"/>
                  <a:t> </a:t>
                </a:r>
                <a:r>
                  <a:rPr lang="en-US" sz="3600" b="1" dirty="0" smtClean="0"/>
                  <a:t>দুই</a:t>
                </a:r>
                <a:r>
                  <a:rPr lang="en-US" sz="3600" b="1" dirty="0" smtClean="0"/>
                  <a:t> </a:t>
                </a:r>
                <a:r>
                  <a:rPr lang="en-US" sz="3600" b="1" dirty="0" smtClean="0"/>
                  <a:t>প্রকার</a:t>
                </a:r>
                <a:r>
                  <a:rPr lang="en-US" sz="3600" b="1" dirty="0" smtClean="0"/>
                  <a:t> </a:t>
                </a:r>
                <a:endParaRPr lang="en-US" sz="3600" b="1" dirty="0"/>
              </a:p>
            </p:txBody>
          </p:sp>
          <p:sp>
            <p:nvSpPr>
              <p:cNvPr id="14" name="Down Arrow 13"/>
              <p:cNvSpPr/>
              <p:nvPr/>
            </p:nvSpPr>
            <p:spPr>
              <a:xfrm>
                <a:off x="5711483" y="2166425"/>
                <a:ext cx="337625" cy="436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Minus 16"/>
            <p:cNvSpPr/>
            <p:nvPr/>
          </p:nvSpPr>
          <p:spPr>
            <a:xfrm>
              <a:off x="703385" y="2560320"/>
              <a:ext cx="10747717" cy="18288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2067951" y="2658794"/>
              <a:ext cx="281354" cy="478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a:off x="9830972" y="2656450"/>
              <a:ext cx="281354" cy="478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Minus 33"/>
            <p:cNvSpPr/>
            <p:nvPr/>
          </p:nvSpPr>
          <p:spPr>
            <a:xfrm>
              <a:off x="492369" y="4515730"/>
              <a:ext cx="9509760" cy="32355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58129" y="3052690"/>
              <a:ext cx="3038622" cy="942535"/>
              <a:chOff x="801858" y="3024555"/>
              <a:chExt cx="3038622" cy="942535"/>
            </a:xfrm>
          </p:grpSpPr>
          <p:sp>
            <p:nvSpPr>
              <p:cNvPr id="20" name="TextBox 19"/>
              <p:cNvSpPr txBox="1"/>
              <p:nvPr/>
            </p:nvSpPr>
            <p:spPr>
              <a:xfrm>
                <a:off x="1111347" y="3024555"/>
                <a:ext cx="2363372" cy="584775"/>
              </a:xfrm>
              <a:prstGeom prst="rect">
                <a:avLst/>
              </a:prstGeom>
              <a:noFill/>
            </p:spPr>
            <p:txBody>
              <a:bodyPr wrap="square" rtlCol="0">
                <a:spAutoFit/>
              </a:bodyPr>
              <a:lstStyle/>
              <a:p>
                <a:r>
                  <a:rPr lang="en-US" sz="3200" dirty="0" smtClean="0"/>
                  <a:t> </a:t>
                </a:r>
                <a:endParaRPr lang="en-US" sz="3200" dirty="0"/>
              </a:p>
            </p:txBody>
          </p:sp>
          <p:sp>
            <p:nvSpPr>
              <p:cNvPr id="36" name="Oval 35"/>
              <p:cNvSpPr/>
              <p:nvPr/>
            </p:nvSpPr>
            <p:spPr>
              <a:xfrm>
                <a:off x="801858" y="3151164"/>
                <a:ext cx="3038622" cy="8159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জীব</a:t>
                </a:r>
                <a:r>
                  <a:rPr lang="en-US" sz="3200" dirty="0" smtClean="0"/>
                  <a:t> </a:t>
                </a:r>
                <a:r>
                  <a:rPr lang="en-US" sz="3200" dirty="0" smtClean="0"/>
                  <a:t>উপাদান</a:t>
                </a:r>
                <a:r>
                  <a:rPr lang="en-US" sz="3200" dirty="0" smtClean="0"/>
                  <a:t> </a:t>
                </a:r>
                <a:endParaRPr lang="en-US" sz="3200" dirty="0"/>
              </a:p>
            </p:txBody>
          </p:sp>
        </p:grpSp>
        <p:sp>
          <p:nvSpPr>
            <p:cNvPr id="37" name="Oval 36"/>
            <p:cNvSpPr/>
            <p:nvPr/>
          </p:nvSpPr>
          <p:spPr>
            <a:xfrm>
              <a:off x="7863840" y="3179300"/>
              <a:ext cx="3516923" cy="10832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অজীব</a:t>
              </a:r>
              <a:r>
                <a:rPr lang="en-US" sz="3200" dirty="0" smtClean="0"/>
                <a:t> </a:t>
              </a:r>
              <a:r>
                <a:rPr lang="en-US" sz="3200" dirty="0" smtClean="0"/>
                <a:t>উপাদান</a:t>
              </a:r>
              <a:r>
                <a:rPr lang="en-US" sz="3200" dirty="0" smtClean="0"/>
                <a:t> </a:t>
              </a:r>
              <a:endParaRPr lang="en-US" sz="3200" dirty="0"/>
            </a:p>
          </p:txBody>
        </p:sp>
        <p:grpSp>
          <p:nvGrpSpPr>
            <p:cNvPr id="41" name="Group 40"/>
            <p:cNvGrpSpPr/>
            <p:nvPr/>
          </p:nvGrpSpPr>
          <p:grpSpPr>
            <a:xfrm>
              <a:off x="1659989" y="4093698"/>
              <a:ext cx="7141697" cy="1106659"/>
              <a:chOff x="1659989" y="4093698"/>
              <a:chExt cx="7141697" cy="1106659"/>
            </a:xfrm>
          </p:grpSpPr>
          <p:sp>
            <p:nvSpPr>
              <p:cNvPr id="35" name="Down Arrow 34"/>
              <p:cNvSpPr/>
              <p:nvPr/>
            </p:nvSpPr>
            <p:spPr>
              <a:xfrm>
                <a:off x="1659989" y="4093698"/>
                <a:ext cx="365758" cy="57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wn Arrow 37"/>
              <p:cNvSpPr/>
              <p:nvPr/>
            </p:nvSpPr>
            <p:spPr>
              <a:xfrm>
                <a:off x="1683433" y="4722056"/>
                <a:ext cx="281354" cy="478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890867" y="4722056"/>
                <a:ext cx="281354" cy="478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own Arrow 39"/>
              <p:cNvSpPr/>
              <p:nvPr/>
            </p:nvSpPr>
            <p:spPr>
              <a:xfrm>
                <a:off x="8520332" y="4722056"/>
                <a:ext cx="281354" cy="478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ounded Rectangle 41"/>
            <p:cNvSpPr/>
            <p:nvPr/>
          </p:nvSpPr>
          <p:spPr>
            <a:xfrm>
              <a:off x="1167618" y="5275385"/>
              <a:ext cx="1913207"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anose="02000000000000000000" pitchFamily="2" charset="0"/>
                  <a:cs typeface="NikoshBAN" panose="02000000000000000000" pitchFamily="2" charset="0"/>
                </a:rPr>
                <a:t>উৎপাদক</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3" name="Rounded Rectangle 42"/>
            <p:cNvSpPr/>
            <p:nvPr/>
          </p:nvSpPr>
          <p:spPr>
            <a:xfrm>
              <a:off x="4543864" y="5233182"/>
              <a:ext cx="1603717" cy="703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anose="02000000000000000000" pitchFamily="2" charset="0"/>
                  <a:cs typeface="NikoshBAN" panose="02000000000000000000" pitchFamily="2" charset="0"/>
                </a:rPr>
                <a:t>খাদক</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4" name="Rounded Rectangle 43"/>
            <p:cNvSpPr/>
            <p:nvPr/>
          </p:nvSpPr>
          <p:spPr>
            <a:xfrm>
              <a:off x="7990450" y="5261317"/>
              <a:ext cx="2124222" cy="604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anose="02000000000000000000" pitchFamily="2" charset="0"/>
                  <a:cs typeface="NikoshBAN" panose="02000000000000000000" pitchFamily="2" charset="0"/>
                </a:rPr>
                <a:t>বিয়োজক</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5" name="Rounded Rectangle 44"/>
            <p:cNvSpPr/>
            <p:nvPr/>
          </p:nvSpPr>
          <p:spPr>
            <a:xfrm>
              <a:off x="3784209" y="4051495"/>
              <a:ext cx="3545059"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জীব</a:t>
              </a:r>
              <a:r>
                <a:rPr lang="en-US" sz="2800" dirty="0" smtClean="0"/>
                <a:t> </a:t>
              </a:r>
              <a:r>
                <a:rPr lang="en-US" sz="2800" dirty="0" smtClean="0"/>
                <a:t>উপাদান</a:t>
              </a:r>
              <a:r>
                <a:rPr lang="en-US" sz="2800" dirty="0" smtClean="0"/>
                <a:t> </a:t>
              </a:r>
              <a:r>
                <a:rPr lang="en-US" sz="2800" dirty="0" smtClean="0"/>
                <a:t>তিন</a:t>
              </a:r>
              <a:r>
                <a:rPr lang="en-US" sz="2800" dirty="0" smtClean="0"/>
                <a:t> </a:t>
              </a:r>
              <a:r>
                <a:rPr lang="en-US" sz="2800" dirty="0" smtClean="0"/>
                <a:t>প্রকার</a:t>
              </a:r>
              <a:r>
                <a:rPr lang="en-US" sz="2800" dirty="0" smtClean="0"/>
                <a:t> </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circle(in)">
                                      <p:cBhvr>
                                        <p:cTn id="14"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0" y="0"/>
            <a:ext cx="3211734" cy="6858000"/>
            <a:chOff x="0" y="0"/>
            <a:chExt cx="3211734" cy="6858000"/>
          </a:xfrm>
        </p:grpSpPr>
        <p:pic>
          <p:nvPicPr>
            <p:cNvPr id="3" name="Picture 2" descr="InShot_20200803_181819099.jpg"/>
            <p:cNvPicPr>
              <a:picLocks noChangeAspect="1"/>
            </p:cNvPicPr>
            <p:nvPr/>
          </p:nvPicPr>
          <p:blipFill>
            <a:blip r:embed="rId3" cstate="print"/>
            <a:stretch>
              <a:fillRect/>
            </a:stretch>
          </p:blipFill>
          <p:spPr>
            <a:xfrm>
              <a:off x="0" y="0"/>
              <a:ext cx="1580721" cy="57677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1.jpg"/>
            <p:cNvPicPr>
              <a:picLocks noChangeAspect="1"/>
            </p:cNvPicPr>
            <p:nvPr/>
          </p:nvPicPr>
          <p:blipFill>
            <a:blip r:embed="rId4" cstate="print"/>
            <a:stretch>
              <a:fillRect/>
            </a:stretch>
          </p:blipFill>
          <p:spPr>
            <a:xfrm>
              <a:off x="0" y="5943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933546" y="6488668"/>
              <a:ext cx="2278188" cy="369332"/>
            </a:xfrm>
            <a:prstGeom prst="rect">
              <a:avLst/>
            </a:prstGeom>
          </p:spPr>
          <p:txBody>
            <a:bodyPr wrap="none">
              <a:spAutoFit/>
            </a:bodyPr>
            <a:lstStyle/>
            <a:p>
              <a:pPr algn="ctr"/>
              <a:r>
                <a:rPr lang="en-US" u="sng" dirty="0" smtClean="0">
                  <a:latin typeface="NikoshBAN" pitchFamily="2" charset="0"/>
                  <a:cs typeface="NikoshBAN" pitchFamily="2" charset="0"/>
                </a:rPr>
                <a:t>E-Mail: juelrana450@gmail.com</a:t>
              </a:r>
              <a:endParaRPr lang="bn-BD" u="sng" dirty="0" smtClean="0">
                <a:latin typeface="NikoshBAN" pitchFamily="2" charset="0"/>
                <a:cs typeface="NikoshBAN" pitchFamily="2" charset="0"/>
              </a:endParaRPr>
            </a:p>
          </p:txBody>
        </p:sp>
      </p:grpSp>
      <p:pic>
        <p:nvPicPr>
          <p:cNvPr id="10" name="Picture 3" descr="E:\Cell-modle\dd.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29287" y="1270632"/>
            <a:ext cx="3048000" cy="415296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2" name="Picture 2" descr="C:\Users\User\Desktop\environ ment\ecMAjRGbi.gif"/>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3598209" y="3095035"/>
            <a:ext cx="402648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un 12"/>
          <p:cNvSpPr/>
          <p:nvPr/>
        </p:nvSpPr>
        <p:spPr>
          <a:xfrm>
            <a:off x="348281" y="830136"/>
            <a:ext cx="1143000" cy="1060523"/>
          </a:xfrm>
          <a:prstGeom prst="su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lowchart: Manual Operation 13"/>
          <p:cNvSpPr/>
          <p:nvPr/>
        </p:nvSpPr>
        <p:spPr>
          <a:xfrm rot="19193713" flipV="1">
            <a:off x="845324" y="1384806"/>
            <a:ext cx="914400" cy="727364"/>
          </a:xfrm>
          <a:prstGeom prst="flowChartManualOperation">
            <a:avLst/>
          </a:prstGeom>
          <a:solidFill>
            <a:srgbClr val="F8F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loud 14"/>
          <p:cNvSpPr/>
          <p:nvPr/>
        </p:nvSpPr>
        <p:spPr>
          <a:xfrm>
            <a:off x="5802923" y="1119713"/>
            <a:ext cx="2802081" cy="847130"/>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loud 15"/>
          <p:cNvSpPr/>
          <p:nvPr/>
        </p:nvSpPr>
        <p:spPr>
          <a:xfrm>
            <a:off x="8768861" y="1018893"/>
            <a:ext cx="2802081" cy="847130"/>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5" descr="C:\Users\User\Desktop\environ ment\geese_flying.gif"/>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8117058" y="1678382"/>
            <a:ext cx="2702222" cy="202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C:\Documents and Settings\User\My Documents\Downloads\Jumping_jacks.gif"/>
          <p:cNvPicPr>
            <a:picLocks noChangeAspect="1" noChangeArrowheads="1" noCrop="1"/>
          </p:cNvPicPr>
          <p:nvPr/>
        </p:nvPicPr>
        <p:blipFill>
          <a:blip r:embed="rId8"/>
          <a:srcRect/>
          <a:stretch>
            <a:fillRect/>
          </a:stretch>
        </p:blipFill>
        <p:spPr bwMode="auto">
          <a:xfrm>
            <a:off x="541717" y="4236680"/>
            <a:ext cx="914400" cy="1108365"/>
          </a:xfrm>
          <a:prstGeom prst="rect">
            <a:avLst/>
          </a:prstGeom>
          <a:noFill/>
        </p:spPr>
      </p:pic>
      <p:cxnSp>
        <p:nvCxnSpPr>
          <p:cNvPr id="19" name="Straight Connector 18"/>
          <p:cNvCxnSpPr/>
          <p:nvPr/>
        </p:nvCxnSpPr>
        <p:spPr>
          <a:xfrm flipV="1">
            <a:off x="583921" y="5380503"/>
            <a:ext cx="868080" cy="20812"/>
          </a:xfrm>
          <a:prstGeom prst="line">
            <a:avLst/>
          </a:prstGeom>
          <a:ln w="98425">
            <a:solidFill>
              <a:srgbClr val="CC99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rot="21341456">
            <a:off x="1685992" y="3925616"/>
            <a:ext cx="8347235" cy="2386019"/>
            <a:chOff x="1199548" y="4253344"/>
            <a:chExt cx="8096852" cy="2237685"/>
          </a:xfrm>
        </p:grpSpPr>
        <p:grpSp>
          <p:nvGrpSpPr>
            <p:cNvPr id="21" name="Group 76"/>
            <p:cNvGrpSpPr/>
            <p:nvPr/>
          </p:nvGrpSpPr>
          <p:grpSpPr>
            <a:xfrm>
              <a:off x="1199548" y="4253344"/>
              <a:ext cx="8096852" cy="2182155"/>
              <a:chOff x="1199548" y="4253344"/>
              <a:chExt cx="8096852" cy="2182155"/>
            </a:xfrm>
          </p:grpSpPr>
          <p:sp>
            <p:nvSpPr>
              <p:cNvPr id="23" name="Rectangle 22"/>
              <p:cNvSpPr/>
              <p:nvPr/>
            </p:nvSpPr>
            <p:spPr>
              <a:xfrm>
                <a:off x="2286000" y="5181600"/>
                <a:ext cx="7010400" cy="1143000"/>
              </a:xfrm>
              <a:prstGeom prst="rect">
                <a:avLst/>
              </a:prstGeom>
              <a:solidFill>
                <a:schemeClr val="bg1">
                  <a:lumMod val="65000"/>
                </a:schemeClr>
              </a:soli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 name="Straight Connector 23"/>
              <p:cNvCxnSpPr/>
              <p:nvPr/>
            </p:nvCxnSpPr>
            <p:spPr>
              <a:xfrm>
                <a:off x="2667000" y="5257800"/>
                <a:ext cx="6246069" cy="990600"/>
              </a:xfrm>
              <a:prstGeom prst="line">
                <a:avLst/>
              </a:prstGeom>
              <a:ln w="92075">
                <a:solidFill>
                  <a:srgbClr val="CC9900"/>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6985025" y="4869872"/>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6" name="Freeform 25"/>
              <p:cNvSpPr/>
              <p:nvPr/>
            </p:nvSpPr>
            <p:spPr>
              <a:xfrm>
                <a:off x="7696200" y="4959923"/>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7" name="Freeform 26"/>
              <p:cNvSpPr/>
              <p:nvPr/>
            </p:nvSpPr>
            <p:spPr>
              <a:xfrm>
                <a:off x="8304671" y="5112326"/>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8" name="Freeform 27"/>
              <p:cNvSpPr/>
              <p:nvPr/>
            </p:nvSpPr>
            <p:spPr>
              <a:xfrm>
                <a:off x="6481667" y="4793672"/>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9" name="Freeform 28"/>
              <p:cNvSpPr/>
              <p:nvPr/>
            </p:nvSpPr>
            <p:spPr>
              <a:xfrm>
                <a:off x="3475156" y="4391884"/>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0" name="Freeform 29"/>
              <p:cNvSpPr/>
              <p:nvPr/>
            </p:nvSpPr>
            <p:spPr>
              <a:xfrm>
                <a:off x="2891611" y="4253344"/>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1" name="Freeform 30"/>
              <p:cNvSpPr/>
              <p:nvPr/>
            </p:nvSpPr>
            <p:spPr>
              <a:xfrm rot="19929974">
                <a:off x="1199548" y="4918394"/>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2" name="Freeform 31"/>
              <p:cNvSpPr/>
              <p:nvPr/>
            </p:nvSpPr>
            <p:spPr>
              <a:xfrm rot="21062706">
                <a:off x="1650835" y="5187107"/>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3" name="Freeform 32"/>
              <p:cNvSpPr/>
              <p:nvPr/>
            </p:nvSpPr>
            <p:spPr>
              <a:xfrm>
                <a:off x="2301060" y="5119252"/>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4" name="Freeform 33"/>
              <p:cNvSpPr/>
              <p:nvPr/>
            </p:nvSpPr>
            <p:spPr>
              <a:xfrm>
                <a:off x="4342271" y="5187106"/>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5" name="Freeform 34"/>
              <p:cNvSpPr/>
              <p:nvPr/>
            </p:nvSpPr>
            <p:spPr>
              <a:xfrm>
                <a:off x="3738993" y="5174846"/>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6" name="Freeform 35"/>
              <p:cNvSpPr/>
              <p:nvPr/>
            </p:nvSpPr>
            <p:spPr>
              <a:xfrm>
                <a:off x="3093027" y="5098647"/>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7" name="Freeform 36"/>
              <p:cNvSpPr/>
              <p:nvPr/>
            </p:nvSpPr>
            <p:spPr>
              <a:xfrm>
                <a:off x="5620352" y="4717472"/>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8" name="Freeform 37"/>
              <p:cNvSpPr/>
              <p:nvPr/>
            </p:nvSpPr>
            <p:spPr>
              <a:xfrm>
                <a:off x="4872469" y="4495795"/>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9" name="Freeform 38"/>
              <p:cNvSpPr/>
              <p:nvPr/>
            </p:nvSpPr>
            <p:spPr>
              <a:xfrm>
                <a:off x="4925021" y="5200960"/>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0" name="Freeform 39"/>
              <p:cNvSpPr/>
              <p:nvPr/>
            </p:nvSpPr>
            <p:spPr>
              <a:xfrm>
                <a:off x="6525565" y="5507244"/>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1" name="Freeform 40"/>
              <p:cNvSpPr/>
              <p:nvPr/>
            </p:nvSpPr>
            <p:spPr>
              <a:xfrm>
                <a:off x="5686944" y="5333993"/>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grpSp>
        <p:sp>
          <p:nvSpPr>
            <p:cNvPr id="22" name="Freeform 21"/>
            <p:cNvSpPr/>
            <p:nvPr/>
          </p:nvSpPr>
          <p:spPr>
            <a:xfrm>
              <a:off x="7135169" y="5562774"/>
              <a:ext cx="764258" cy="928255"/>
            </a:xfrm>
            <a:custGeom>
              <a:avLst/>
              <a:gdLst>
                <a:gd name="connsiteX0" fmla="*/ 236601 w 764258"/>
                <a:gd name="connsiteY0" fmla="*/ 762000 h 928255"/>
                <a:gd name="connsiteX1" fmla="*/ 153474 w 764258"/>
                <a:gd name="connsiteY1" fmla="*/ 748145 h 928255"/>
                <a:gd name="connsiteX2" fmla="*/ 98056 w 764258"/>
                <a:gd name="connsiteY2" fmla="*/ 665018 h 928255"/>
                <a:gd name="connsiteX3" fmla="*/ 70347 w 764258"/>
                <a:gd name="connsiteY3" fmla="*/ 623455 h 928255"/>
                <a:gd name="connsiteX4" fmla="*/ 42637 w 764258"/>
                <a:gd name="connsiteY4" fmla="*/ 581891 h 928255"/>
                <a:gd name="connsiteX5" fmla="*/ 14928 w 764258"/>
                <a:gd name="connsiteY5" fmla="*/ 526473 h 928255"/>
                <a:gd name="connsiteX6" fmla="*/ 28783 w 764258"/>
                <a:gd name="connsiteY6" fmla="*/ 318655 h 928255"/>
                <a:gd name="connsiteX7" fmla="*/ 70347 w 764258"/>
                <a:gd name="connsiteY7" fmla="*/ 304800 h 928255"/>
                <a:gd name="connsiteX8" fmla="*/ 111910 w 764258"/>
                <a:gd name="connsiteY8" fmla="*/ 346364 h 928255"/>
                <a:gd name="connsiteX9" fmla="*/ 167328 w 764258"/>
                <a:gd name="connsiteY9" fmla="*/ 443345 h 928255"/>
                <a:gd name="connsiteX10" fmla="*/ 195037 w 764258"/>
                <a:gd name="connsiteY10" fmla="*/ 775855 h 928255"/>
                <a:gd name="connsiteX11" fmla="*/ 222747 w 764258"/>
                <a:gd name="connsiteY11" fmla="*/ 928255 h 928255"/>
                <a:gd name="connsiteX12" fmla="*/ 250456 w 764258"/>
                <a:gd name="connsiteY12" fmla="*/ 845127 h 928255"/>
                <a:gd name="connsiteX13" fmla="*/ 264310 w 764258"/>
                <a:gd name="connsiteY13" fmla="*/ 762000 h 928255"/>
                <a:gd name="connsiteX14" fmla="*/ 305874 w 764258"/>
                <a:gd name="connsiteY14" fmla="*/ 429491 h 928255"/>
                <a:gd name="connsiteX15" fmla="*/ 333583 w 764258"/>
                <a:gd name="connsiteY15" fmla="*/ 332509 h 928255"/>
                <a:gd name="connsiteX16" fmla="*/ 361292 w 764258"/>
                <a:gd name="connsiteY16" fmla="*/ 277091 h 928255"/>
                <a:gd name="connsiteX17" fmla="*/ 402856 w 764258"/>
                <a:gd name="connsiteY17" fmla="*/ 152400 h 928255"/>
                <a:gd name="connsiteX18" fmla="*/ 416710 w 764258"/>
                <a:gd name="connsiteY18" fmla="*/ 110836 h 928255"/>
                <a:gd name="connsiteX19" fmla="*/ 444419 w 764258"/>
                <a:gd name="connsiteY19" fmla="*/ 55418 h 928255"/>
                <a:gd name="connsiteX20" fmla="*/ 472128 w 764258"/>
                <a:gd name="connsiteY20" fmla="*/ 13855 h 928255"/>
                <a:gd name="connsiteX21" fmla="*/ 513692 w 764258"/>
                <a:gd name="connsiteY21" fmla="*/ 0 h 928255"/>
                <a:gd name="connsiteX22" fmla="*/ 569110 w 764258"/>
                <a:gd name="connsiteY22" fmla="*/ 13855 h 928255"/>
                <a:gd name="connsiteX23" fmla="*/ 582965 w 764258"/>
                <a:gd name="connsiteY23" fmla="*/ 55418 h 928255"/>
                <a:gd name="connsiteX24" fmla="*/ 555256 w 764258"/>
                <a:gd name="connsiteY24" fmla="*/ 277091 h 928255"/>
                <a:gd name="connsiteX25" fmla="*/ 541401 w 764258"/>
                <a:gd name="connsiteY25" fmla="*/ 318655 h 928255"/>
                <a:gd name="connsiteX26" fmla="*/ 513692 w 764258"/>
                <a:gd name="connsiteY26" fmla="*/ 360218 h 928255"/>
                <a:gd name="connsiteX27" fmla="*/ 485983 w 764258"/>
                <a:gd name="connsiteY27" fmla="*/ 471055 h 928255"/>
                <a:gd name="connsiteX28" fmla="*/ 458274 w 764258"/>
                <a:gd name="connsiteY28" fmla="*/ 526473 h 928255"/>
                <a:gd name="connsiteX29" fmla="*/ 416710 w 764258"/>
                <a:gd name="connsiteY29" fmla="*/ 609600 h 928255"/>
                <a:gd name="connsiteX30" fmla="*/ 402856 w 764258"/>
                <a:gd name="connsiteY30" fmla="*/ 665018 h 928255"/>
                <a:gd name="connsiteX31" fmla="*/ 361292 w 764258"/>
                <a:gd name="connsiteY31" fmla="*/ 789709 h 928255"/>
                <a:gd name="connsiteX32" fmla="*/ 333583 w 764258"/>
                <a:gd name="connsiteY32" fmla="*/ 886691 h 928255"/>
                <a:gd name="connsiteX33" fmla="*/ 347437 w 764258"/>
                <a:gd name="connsiteY33" fmla="*/ 845127 h 928255"/>
                <a:gd name="connsiteX34" fmla="*/ 375147 w 764258"/>
                <a:gd name="connsiteY34" fmla="*/ 789709 h 928255"/>
                <a:gd name="connsiteX35" fmla="*/ 389001 w 764258"/>
                <a:gd name="connsiteY35" fmla="*/ 748145 h 928255"/>
                <a:gd name="connsiteX36" fmla="*/ 444419 w 764258"/>
                <a:gd name="connsiteY36" fmla="*/ 665018 h 928255"/>
                <a:gd name="connsiteX37" fmla="*/ 485983 w 764258"/>
                <a:gd name="connsiteY37" fmla="*/ 595745 h 928255"/>
                <a:gd name="connsiteX38" fmla="*/ 541401 w 764258"/>
                <a:gd name="connsiteY38" fmla="*/ 498764 h 928255"/>
                <a:gd name="connsiteX39" fmla="*/ 582965 w 764258"/>
                <a:gd name="connsiteY39" fmla="*/ 457200 h 928255"/>
                <a:gd name="connsiteX40" fmla="*/ 610674 w 764258"/>
                <a:gd name="connsiteY40" fmla="*/ 401782 h 928255"/>
                <a:gd name="connsiteX41" fmla="*/ 652237 w 764258"/>
                <a:gd name="connsiteY41" fmla="*/ 387927 h 928255"/>
                <a:gd name="connsiteX42" fmla="*/ 693801 w 764258"/>
                <a:gd name="connsiteY42" fmla="*/ 360218 h 928255"/>
                <a:gd name="connsiteX43" fmla="*/ 749219 w 764258"/>
                <a:gd name="connsiteY43" fmla="*/ 387927 h 928255"/>
                <a:gd name="connsiteX44" fmla="*/ 693801 w 764258"/>
                <a:gd name="connsiteY44" fmla="*/ 568036 h 928255"/>
                <a:gd name="connsiteX45" fmla="*/ 624528 w 764258"/>
                <a:gd name="connsiteY45" fmla="*/ 623455 h 928255"/>
                <a:gd name="connsiteX46" fmla="*/ 541401 w 764258"/>
                <a:gd name="connsiteY46" fmla="*/ 692727 h 928255"/>
                <a:gd name="connsiteX47" fmla="*/ 458274 w 764258"/>
                <a:gd name="connsiteY47" fmla="*/ 720436 h 928255"/>
                <a:gd name="connsiteX48" fmla="*/ 416710 w 764258"/>
                <a:gd name="connsiteY48" fmla="*/ 762000 h 928255"/>
                <a:gd name="connsiteX49" fmla="*/ 402856 w 764258"/>
                <a:gd name="connsiteY49" fmla="*/ 858982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4258" h="928255">
                  <a:moveTo>
                    <a:pt x="236601" y="762000"/>
                  </a:moveTo>
                  <a:cubicBezTo>
                    <a:pt x="208892" y="757382"/>
                    <a:pt x="176487" y="764254"/>
                    <a:pt x="153474" y="748145"/>
                  </a:cubicBezTo>
                  <a:cubicBezTo>
                    <a:pt x="126192" y="729047"/>
                    <a:pt x="116529" y="692727"/>
                    <a:pt x="98056" y="665018"/>
                  </a:cubicBezTo>
                  <a:lnTo>
                    <a:pt x="70347" y="623455"/>
                  </a:lnTo>
                  <a:cubicBezTo>
                    <a:pt x="61110" y="609600"/>
                    <a:pt x="50084" y="596784"/>
                    <a:pt x="42637" y="581891"/>
                  </a:cubicBezTo>
                  <a:lnTo>
                    <a:pt x="14928" y="526473"/>
                  </a:lnTo>
                  <a:cubicBezTo>
                    <a:pt x="1044" y="443165"/>
                    <a:pt x="-15583" y="407386"/>
                    <a:pt x="28783" y="318655"/>
                  </a:cubicBezTo>
                  <a:cubicBezTo>
                    <a:pt x="35314" y="305593"/>
                    <a:pt x="56492" y="309418"/>
                    <a:pt x="70347" y="304800"/>
                  </a:cubicBezTo>
                  <a:cubicBezTo>
                    <a:pt x="84201" y="318655"/>
                    <a:pt x="99367" y="331312"/>
                    <a:pt x="111910" y="346364"/>
                  </a:cubicBezTo>
                  <a:cubicBezTo>
                    <a:pt x="136389" y="375740"/>
                    <a:pt x="150388" y="409465"/>
                    <a:pt x="167328" y="443345"/>
                  </a:cubicBezTo>
                  <a:cubicBezTo>
                    <a:pt x="200310" y="674212"/>
                    <a:pt x="159988" y="372790"/>
                    <a:pt x="195037" y="775855"/>
                  </a:cubicBezTo>
                  <a:cubicBezTo>
                    <a:pt x="197764" y="807214"/>
                    <a:pt x="215957" y="894304"/>
                    <a:pt x="222747" y="928255"/>
                  </a:cubicBezTo>
                  <a:cubicBezTo>
                    <a:pt x="231983" y="900546"/>
                    <a:pt x="245654" y="873938"/>
                    <a:pt x="250456" y="845127"/>
                  </a:cubicBezTo>
                  <a:cubicBezTo>
                    <a:pt x="255074" y="817418"/>
                    <a:pt x="260597" y="789845"/>
                    <a:pt x="264310" y="762000"/>
                  </a:cubicBezTo>
                  <a:cubicBezTo>
                    <a:pt x="279073" y="651281"/>
                    <a:pt x="278784" y="537855"/>
                    <a:pt x="305874" y="429491"/>
                  </a:cubicBezTo>
                  <a:cubicBezTo>
                    <a:pt x="312906" y="401363"/>
                    <a:pt x="321656" y="360339"/>
                    <a:pt x="333583" y="332509"/>
                  </a:cubicBezTo>
                  <a:cubicBezTo>
                    <a:pt x="341719" y="313526"/>
                    <a:pt x="353878" y="296367"/>
                    <a:pt x="361292" y="277091"/>
                  </a:cubicBezTo>
                  <a:cubicBezTo>
                    <a:pt x="377020" y="236199"/>
                    <a:pt x="389002" y="193964"/>
                    <a:pt x="402856" y="152400"/>
                  </a:cubicBezTo>
                  <a:cubicBezTo>
                    <a:pt x="407474" y="138545"/>
                    <a:pt x="410179" y="123898"/>
                    <a:pt x="416710" y="110836"/>
                  </a:cubicBezTo>
                  <a:cubicBezTo>
                    <a:pt x="425946" y="92363"/>
                    <a:pt x="434172" y="73350"/>
                    <a:pt x="444419" y="55418"/>
                  </a:cubicBezTo>
                  <a:cubicBezTo>
                    <a:pt x="452680" y="40961"/>
                    <a:pt x="459126" y="24257"/>
                    <a:pt x="472128" y="13855"/>
                  </a:cubicBezTo>
                  <a:cubicBezTo>
                    <a:pt x="483532" y="4732"/>
                    <a:pt x="499837" y="4618"/>
                    <a:pt x="513692" y="0"/>
                  </a:cubicBezTo>
                  <a:cubicBezTo>
                    <a:pt x="532165" y="4618"/>
                    <a:pt x="554241" y="1960"/>
                    <a:pt x="569110" y="13855"/>
                  </a:cubicBezTo>
                  <a:cubicBezTo>
                    <a:pt x="580514" y="22978"/>
                    <a:pt x="583733" y="40834"/>
                    <a:pt x="582965" y="55418"/>
                  </a:cubicBezTo>
                  <a:cubicBezTo>
                    <a:pt x="579051" y="129781"/>
                    <a:pt x="566870" y="203536"/>
                    <a:pt x="555256" y="277091"/>
                  </a:cubicBezTo>
                  <a:cubicBezTo>
                    <a:pt x="552978" y="291516"/>
                    <a:pt x="547932" y="305593"/>
                    <a:pt x="541401" y="318655"/>
                  </a:cubicBezTo>
                  <a:cubicBezTo>
                    <a:pt x="533954" y="333548"/>
                    <a:pt x="522928" y="346364"/>
                    <a:pt x="513692" y="360218"/>
                  </a:cubicBezTo>
                  <a:cubicBezTo>
                    <a:pt x="505561" y="400871"/>
                    <a:pt x="501957" y="433782"/>
                    <a:pt x="485983" y="471055"/>
                  </a:cubicBezTo>
                  <a:cubicBezTo>
                    <a:pt x="477847" y="490038"/>
                    <a:pt x="466410" y="507490"/>
                    <a:pt x="458274" y="526473"/>
                  </a:cubicBezTo>
                  <a:cubicBezTo>
                    <a:pt x="423858" y="606776"/>
                    <a:pt x="469959" y="529725"/>
                    <a:pt x="416710" y="609600"/>
                  </a:cubicBezTo>
                  <a:cubicBezTo>
                    <a:pt x="412092" y="628073"/>
                    <a:pt x="408327" y="646780"/>
                    <a:pt x="402856" y="665018"/>
                  </a:cubicBezTo>
                  <a:cubicBezTo>
                    <a:pt x="402849" y="665041"/>
                    <a:pt x="368223" y="768916"/>
                    <a:pt x="361292" y="789709"/>
                  </a:cubicBezTo>
                  <a:cubicBezTo>
                    <a:pt x="354758" y="809311"/>
                    <a:pt x="333583" y="869291"/>
                    <a:pt x="333583" y="886691"/>
                  </a:cubicBezTo>
                  <a:cubicBezTo>
                    <a:pt x="333583" y="901295"/>
                    <a:pt x="341684" y="858550"/>
                    <a:pt x="347437" y="845127"/>
                  </a:cubicBezTo>
                  <a:cubicBezTo>
                    <a:pt x="355573" y="826144"/>
                    <a:pt x="367011" y="808692"/>
                    <a:pt x="375147" y="789709"/>
                  </a:cubicBezTo>
                  <a:cubicBezTo>
                    <a:pt x="380900" y="776286"/>
                    <a:pt x="381909" y="760911"/>
                    <a:pt x="389001" y="748145"/>
                  </a:cubicBezTo>
                  <a:cubicBezTo>
                    <a:pt x="405174" y="719034"/>
                    <a:pt x="427285" y="693574"/>
                    <a:pt x="444419" y="665018"/>
                  </a:cubicBezTo>
                  <a:cubicBezTo>
                    <a:pt x="458274" y="641927"/>
                    <a:pt x="472905" y="619285"/>
                    <a:pt x="485983" y="595745"/>
                  </a:cubicBezTo>
                  <a:cubicBezTo>
                    <a:pt x="508569" y="555091"/>
                    <a:pt x="512370" y="533601"/>
                    <a:pt x="541401" y="498764"/>
                  </a:cubicBezTo>
                  <a:cubicBezTo>
                    <a:pt x="553944" y="483712"/>
                    <a:pt x="571577" y="473144"/>
                    <a:pt x="582965" y="457200"/>
                  </a:cubicBezTo>
                  <a:cubicBezTo>
                    <a:pt x="594969" y="440394"/>
                    <a:pt x="596070" y="416386"/>
                    <a:pt x="610674" y="401782"/>
                  </a:cubicBezTo>
                  <a:cubicBezTo>
                    <a:pt x="621000" y="391455"/>
                    <a:pt x="639175" y="394458"/>
                    <a:pt x="652237" y="387927"/>
                  </a:cubicBezTo>
                  <a:cubicBezTo>
                    <a:pt x="667130" y="380480"/>
                    <a:pt x="679946" y="369454"/>
                    <a:pt x="693801" y="360218"/>
                  </a:cubicBezTo>
                  <a:cubicBezTo>
                    <a:pt x="712274" y="369454"/>
                    <a:pt x="744575" y="367803"/>
                    <a:pt x="749219" y="387927"/>
                  </a:cubicBezTo>
                  <a:cubicBezTo>
                    <a:pt x="780968" y="525503"/>
                    <a:pt x="762429" y="522284"/>
                    <a:pt x="693801" y="568036"/>
                  </a:cubicBezTo>
                  <a:cubicBezTo>
                    <a:pt x="631832" y="660991"/>
                    <a:pt x="704832" y="569919"/>
                    <a:pt x="624528" y="623455"/>
                  </a:cubicBezTo>
                  <a:cubicBezTo>
                    <a:pt x="559273" y="666958"/>
                    <a:pt x="609396" y="662507"/>
                    <a:pt x="541401" y="692727"/>
                  </a:cubicBezTo>
                  <a:cubicBezTo>
                    <a:pt x="514711" y="704589"/>
                    <a:pt x="458274" y="720436"/>
                    <a:pt x="458274" y="720436"/>
                  </a:cubicBezTo>
                  <a:cubicBezTo>
                    <a:pt x="444419" y="734291"/>
                    <a:pt x="427578" y="745697"/>
                    <a:pt x="416710" y="762000"/>
                  </a:cubicBezTo>
                  <a:cubicBezTo>
                    <a:pt x="397015" y="791543"/>
                    <a:pt x="402856" y="826332"/>
                    <a:pt x="402856" y="858982"/>
                  </a:cubicBez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grpSp>
      <p:pic>
        <p:nvPicPr>
          <p:cNvPr id="42" name="Picture 2" descr="E:\Cell-modle\baldMan0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flipH="1">
            <a:off x="4807868" y="4360985"/>
            <a:ext cx="664463" cy="833726"/>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Box 49"/>
          <p:cNvSpPr txBox="1"/>
          <p:nvPr/>
        </p:nvSpPr>
        <p:spPr>
          <a:xfrm>
            <a:off x="5666507" y="1836103"/>
            <a:ext cx="73429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CO2</a:t>
            </a:r>
            <a:endParaRPr lang="en-US"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1" name="TextBox 50"/>
          <p:cNvSpPr txBox="1"/>
          <p:nvPr/>
        </p:nvSpPr>
        <p:spPr>
          <a:xfrm>
            <a:off x="5514107" y="1683703"/>
            <a:ext cx="73429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CO2</a:t>
            </a:r>
            <a:endParaRPr lang="en-US"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2" name="TextBox 51"/>
          <p:cNvSpPr txBox="1"/>
          <p:nvPr/>
        </p:nvSpPr>
        <p:spPr>
          <a:xfrm>
            <a:off x="5666507" y="1836103"/>
            <a:ext cx="73429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CO2</a:t>
            </a:r>
            <a:endParaRPr lang="en-US"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3" name="TextBox 52"/>
          <p:cNvSpPr txBox="1"/>
          <p:nvPr/>
        </p:nvSpPr>
        <p:spPr>
          <a:xfrm>
            <a:off x="5818907" y="2452736"/>
            <a:ext cx="73429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CO2</a:t>
            </a:r>
            <a:endParaRPr lang="en-US"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4" name="TextBox 53"/>
          <p:cNvSpPr txBox="1"/>
          <p:nvPr/>
        </p:nvSpPr>
        <p:spPr>
          <a:xfrm>
            <a:off x="5818907" y="1988503"/>
            <a:ext cx="73429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CO2</a:t>
            </a:r>
            <a:endParaRPr lang="en-US"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5" name="TextBox 54"/>
          <p:cNvSpPr txBox="1"/>
          <p:nvPr/>
        </p:nvSpPr>
        <p:spPr>
          <a:xfrm>
            <a:off x="5971307" y="2140903"/>
            <a:ext cx="73429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CO2</a:t>
            </a:r>
            <a:endParaRPr lang="en-US"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6" name="Rounded Rectangle 55"/>
          <p:cNvSpPr/>
          <p:nvPr/>
        </p:nvSpPr>
        <p:spPr>
          <a:xfrm>
            <a:off x="2841674" y="168812"/>
            <a:ext cx="6738424" cy="6611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চিত্রে</a:t>
            </a:r>
            <a:r>
              <a:rPr lang="en-US" sz="3600" dirty="0" smtClean="0"/>
              <a:t> </a:t>
            </a:r>
            <a:r>
              <a:rPr lang="en-US" sz="3600" dirty="0" smtClean="0"/>
              <a:t>কি</a:t>
            </a:r>
            <a:r>
              <a:rPr lang="en-US" sz="3600" dirty="0" smtClean="0"/>
              <a:t> </a:t>
            </a:r>
            <a:r>
              <a:rPr lang="en-US" sz="3600" dirty="0" smtClean="0"/>
              <a:t>দেখতে</a:t>
            </a:r>
            <a:r>
              <a:rPr lang="en-US" sz="3600" dirty="0" smtClean="0"/>
              <a:t> </a:t>
            </a:r>
            <a:r>
              <a:rPr lang="en-US" sz="3600" dirty="0" smtClean="0"/>
              <a:t>পাচ্ছ</a:t>
            </a:r>
            <a:r>
              <a:rPr lang="en-US" sz="3600" dirty="0" smtClean="0"/>
              <a:t>? </a:t>
            </a:r>
            <a:r>
              <a:rPr lang="en-US" sz="3600" dirty="0" smtClean="0"/>
              <a:t>উত্তর</a:t>
            </a:r>
            <a:r>
              <a:rPr lang="en-US" sz="3600" dirty="0" smtClean="0"/>
              <a:t> </a:t>
            </a:r>
            <a:r>
              <a:rPr lang="en-US" sz="3600" dirty="0" smtClean="0"/>
              <a:t>দাও</a:t>
            </a: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14"/>
                                        </p:tgtEl>
                                        <p:attrNameLst>
                                          <p:attrName>style.color</p:attrName>
                                        </p:attrNameLst>
                                      </p:cBhvr>
                                      <p:by>
                                        <p:hsl h="0" s="12549" l="25098"/>
                                      </p:by>
                                    </p:animClr>
                                    <p:animClr clrSpc="hsl" dir="cw">
                                      <p:cBhvr>
                                        <p:cTn id="12" dur="500" fill="hold"/>
                                        <p:tgtEl>
                                          <p:spTgt spid="14"/>
                                        </p:tgtEl>
                                        <p:attrNameLst>
                                          <p:attrName>fillcolor</p:attrName>
                                        </p:attrNameLst>
                                      </p:cBhvr>
                                      <p:by>
                                        <p:hsl h="0" s="12549" l="25098"/>
                                      </p:by>
                                    </p:animClr>
                                    <p:animClr clrSpc="hsl" dir="cw">
                                      <p:cBhvr>
                                        <p:cTn id="13" dur="500" fill="hold"/>
                                        <p:tgtEl>
                                          <p:spTgt spid="14"/>
                                        </p:tgtEl>
                                        <p:attrNameLst>
                                          <p:attrName>stroke.color</p:attrName>
                                        </p:attrNameLst>
                                      </p:cBhvr>
                                      <p:by>
                                        <p:hsl h="0" s="12549" l="25098"/>
                                      </p:by>
                                    </p:animClr>
                                    <p:set>
                                      <p:cBhvr>
                                        <p:cTn id="14" dur="500" fill="hold"/>
                                        <p:tgtEl>
                                          <p:spTgt spid="14"/>
                                        </p:tgtEl>
                                        <p:attrNameLst>
                                          <p:attrName>fill.type</p:attrName>
                                        </p:attrNameLst>
                                      </p:cBhvr>
                                      <p:to>
                                        <p:strVal val="solid"/>
                                      </p:to>
                                    </p:set>
                                  </p:childTnLst>
                                </p:cTn>
                              </p:par>
                              <p:par>
                                <p:cTn id="15" presetID="64" presetClass="path" presetSubtype="0" repeatCount="indefinite" accel="50000" decel="50000" fill="hold" grpId="0" nodeType="withEffect">
                                  <p:stCondLst>
                                    <p:cond delay="0"/>
                                  </p:stCondLst>
                                  <p:childTnLst>
                                    <p:animMotion origin="layout" path="M 0.05427 -0.00532 L -0.27828 0.16536 " pathEditMode="relative" rAng="0" ptsTypes="AA">
                                      <p:cBhvr>
                                        <p:cTn id="16" dur="2000" fill="hold"/>
                                        <p:tgtEl>
                                          <p:spTgt spid="50"/>
                                        </p:tgtEl>
                                        <p:attrNameLst>
                                          <p:attrName>ppt_x</p:attrName>
                                          <p:attrName>ppt_y</p:attrName>
                                        </p:attrNameLst>
                                      </p:cBhvr>
                                      <p:rCtr x="-166" y="85"/>
                                    </p:animMotion>
                                  </p:childTnLst>
                                </p:cTn>
                              </p:par>
                              <p:par>
                                <p:cTn id="17" presetID="64" presetClass="path" presetSubtype="0" repeatCount="indefinite" accel="50000" decel="50000" fill="hold" grpId="0" nodeType="withEffect">
                                  <p:stCondLst>
                                    <p:cond delay="0"/>
                                  </p:stCondLst>
                                  <p:childTnLst>
                                    <p:animMotion origin="layout" path="M -0.04399 -0.12026 L -0.38214 0.25555 " pathEditMode="relative" rAng="0" ptsTypes="AA">
                                      <p:cBhvr>
                                        <p:cTn id="18" dur="2000" fill="hold"/>
                                        <p:tgtEl>
                                          <p:spTgt spid="51"/>
                                        </p:tgtEl>
                                        <p:attrNameLst>
                                          <p:attrName>ppt_x</p:attrName>
                                          <p:attrName>ppt_y</p:attrName>
                                        </p:attrNameLst>
                                      </p:cBhvr>
                                      <p:rCtr x="-169" y="188"/>
                                    </p:animMotion>
                                  </p:childTnLst>
                                </p:cTn>
                              </p:par>
                              <p:par>
                                <p:cTn id="19" presetID="64" presetClass="path" presetSubtype="0" repeatCount="indefinite" accel="50000" decel="50000" fill="hold" grpId="0" nodeType="withEffect">
                                  <p:stCondLst>
                                    <p:cond delay="0"/>
                                  </p:stCondLst>
                                  <p:childTnLst>
                                    <p:animMotion origin="layout" path="M 0.01731 -0.14038 L -0.38214 0.25555 " pathEditMode="relative" rAng="0" ptsTypes="AA">
                                      <p:cBhvr>
                                        <p:cTn id="20" dur="2000" fill="hold"/>
                                        <p:tgtEl>
                                          <p:spTgt spid="52"/>
                                        </p:tgtEl>
                                        <p:attrNameLst>
                                          <p:attrName>ppt_x</p:attrName>
                                          <p:attrName>ppt_y</p:attrName>
                                        </p:attrNameLst>
                                      </p:cBhvr>
                                      <p:rCtr x="-200" y="198"/>
                                    </p:animMotion>
                                  </p:childTnLst>
                                </p:cTn>
                              </p:par>
                              <p:par>
                                <p:cTn id="21" presetID="64" presetClass="path" presetSubtype="0" repeatCount="indefinite" accel="50000" decel="50000" fill="hold" grpId="0" nodeType="withEffect">
                                  <p:stCondLst>
                                    <p:cond delay="0"/>
                                  </p:stCondLst>
                                  <p:childTnLst>
                                    <p:animMotion origin="layout" path="M 0.09684 -0.03678 L -0.30496 0.13783 " pathEditMode="relative" rAng="0" ptsTypes="AA">
                                      <p:cBhvr>
                                        <p:cTn id="22" dur="2000" fill="hold"/>
                                        <p:tgtEl>
                                          <p:spTgt spid="53"/>
                                        </p:tgtEl>
                                        <p:attrNameLst>
                                          <p:attrName>ppt_x</p:attrName>
                                          <p:attrName>ppt_y</p:attrName>
                                        </p:attrNameLst>
                                      </p:cBhvr>
                                      <p:rCtr x="-201" y="87"/>
                                    </p:animMotion>
                                  </p:childTnLst>
                                </p:cTn>
                              </p:par>
                              <p:par>
                                <p:cTn id="23" presetID="64" presetClass="path" presetSubtype="0" repeatCount="indefinite" accel="50000" decel="50000" fill="hold" grpId="0" nodeType="withEffect">
                                  <p:stCondLst>
                                    <p:cond delay="0"/>
                                  </p:stCondLst>
                                  <p:childTnLst>
                                    <p:animMotion origin="layout" path="M -0.40479 0.34297 L -0.38214 0.25556 " pathEditMode="relative" rAng="0" ptsTypes="AA">
                                      <p:cBhvr>
                                        <p:cTn id="24" dur="2000" fill="hold"/>
                                        <p:tgtEl>
                                          <p:spTgt spid="54"/>
                                        </p:tgtEl>
                                        <p:attrNameLst>
                                          <p:attrName>ppt_x</p:attrName>
                                          <p:attrName>ppt_y</p:attrName>
                                        </p:attrNameLst>
                                      </p:cBhvr>
                                      <p:rCtr x="11" y="-44"/>
                                    </p:animMotion>
                                  </p:childTnLst>
                                </p:cTn>
                              </p:par>
                              <p:par>
                                <p:cTn id="25" presetID="64" presetClass="path" presetSubtype="0" repeatCount="indefinite" accel="50000" decel="50000" fill="hold" grpId="0" nodeType="withEffect">
                                  <p:stCondLst>
                                    <p:cond delay="0"/>
                                  </p:stCondLst>
                                  <p:childTnLst>
                                    <p:animMotion origin="layout" path="M 0.03163 -0.1716 L -0.41728 0.32077 " pathEditMode="relative" rAng="0" ptsTypes="AA">
                                      <p:cBhvr>
                                        <p:cTn id="26" dur="2000" fill="hold"/>
                                        <p:tgtEl>
                                          <p:spTgt spid="55"/>
                                        </p:tgtEl>
                                        <p:attrNameLst>
                                          <p:attrName>ppt_x</p:attrName>
                                          <p:attrName>ppt_y</p:attrName>
                                        </p:attrNameLst>
                                      </p:cBhvr>
                                      <p:rCtr x="-225" y="246"/>
                                    </p:animMotion>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0" fill="hold"/>
                                        <p:tgtEl>
                                          <p:spTgt spid="56"/>
                                        </p:tgtEl>
                                        <p:attrNameLst>
                                          <p:attrName>ppt_x</p:attrName>
                                        </p:attrNameLst>
                                      </p:cBhvr>
                                      <p:tavLst>
                                        <p:tav tm="0">
                                          <p:val>
                                            <p:strVal val="#ppt_x"/>
                                          </p:val>
                                        </p:tav>
                                        <p:tav tm="100000">
                                          <p:val>
                                            <p:strVal val="#ppt_x"/>
                                          </p:val>
                                        </p:tav>
                                      </p:tavLst>
                                    </p:anim>
                                    <p:anim calcmode="lin" valueType="num">
                                      <p:cBhvr additive="base">
                                        <p:cTn id="32" dur="5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0" grpId="0"/>
      <p:bldP spid="51" grpId="0"/>
      <p:bldP spid="52" grpId="0"/>
      <p:bldP spid="53" grpId="0"/>
      <p:bldP spid="54" grpId="0"/>
      <p:bldP spid="55" grpId="0"/>
      <p:bldP spid="5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4338</TotalTime>
  <Words>672</Words>
  <Application>Microsoft Office PowerPoint</Application>
  <PresentationFormat>Custom</PresentationFormat>
  <Paragraphs>204</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Slide 1</vt:lpstr>
      <vt:lpstr>শিক্ষক পরিচিতি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Juel Rana</cp:lastModifiedBy>
  <cp:revision>632</cp:revision>
  <dcterms:created xsi:type="dcterms:W3CDTF">2019-10-09T08:40:31Z</dcterms:created>
  <dcterms:modified xsi:type="dcterms:W3CDTF">2020-10-02T16:09:15Z</dcterms:modified>
</cp:coreProperties>
</file>