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6"/>
  </p:notesMasterIdLst>
  <p:sldIdLst>
    <p:sldId id="322" r:id="rId2"/>
    <p:sldId id="357" r:id="rId3"/>
    <p:sldId id="292" r:id="rId4"/>
    <p:sldId id="344" r:id="rId5"/>
    <p:sldId id="320" r:id="rId6"/>
    <p:sldId id="297" r:id="rId7"/>
    <p:sldId id="345" r:id="rId8"/>
    <p:sldId id="346" r:id="rId9"/>
    <p:sldId id="347" r:id="rId10"/>
    <p:sldId id="348" r:id="rId11"/>
    <p:sldId id="327" r:id="rId12"/>
    <p:sldId id="349" r:id="rId13"/>
    <p:sldId id="350" r:id="rId14"/>
    <p:sldId id="351" r:id="rId15"/>
    <p:sldId id="352" r:id="rId16"/>
    <p:sldId id="353" r:id="rId17"/>
    <p:sldId id="354" r:id="rId18"/>
    <p:sldId id="356" r:id="rId19"/>
    <p:sldId id="279" r:id="rId20"/>
    <p:sldId id="331" r:id="rId21"/>
    <p:sldId id="334" r:id="rId22"/>
    <p:sldId id="335" r:id="rId23"/>
    <p:sldId id="337" r:id="rId24"/>
    <p:sldId id="33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FF33CC"/>
    <a:srgbClr val="00FF00"/>
    <a:srgbClr val="006600"/>
    <a:srgbClr val="339933"/>
    <a:srgbClr val="FF3300"/>
    <a:srgbClr val="000066"/>
    <a:srgbClr val="FF9900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963" autoAdjust="0"/>
    <p:restoredTop sz="96303" autoAdjust="0"/>
  </p:normalViewPr>
  <p:slideViewPr>
    <p:cSldViewPr>
      <p:cViewPr>
        <p:scale>
          <a:sx n="48" d="100"/>
          <a:sy n="48" d="100"/>
        </p:scale>
        <p:origin x="-1782" y="-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CE248-A2A7-4CDC-B2B6-8FC167EE82B5}" type="datetimeFigureOut">
              <a:rPr lang="en-US" smtClean="0"/>
              <a:pPr/>
              <a:t>6/1/2017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A4B027-0013-4EC4-BB37-EB5E27E42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616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070B6-0558-4483-9E62-7F45A8B46A2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08C75-D162-41C4-AF5D-E03AEED2AB1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633C0-51D5-4B2E-BBC5-0E4E0575849C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93C7A-7017-4728-A2E1-B2E281C4B76A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93C7A-7017-4728-A2E1-B2E281C4B76A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93C7A-7017-4728-A2E1-B2E281C4B76A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93C7A-7017-4728-A2E1-B2E281C4B76A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93C7A-7017-4728-A2E1-B2E281C4B76A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93C7A-7017-4728-A2E1-B2E281C4B76A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4C74-BE92-4B3E-A8AE-51A0196F307F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5786D-B418-4E29-AB5A-05C3EEFF2612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9A43-1F5E-4986-9FE8-1C0B8458BDC0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49C8-3487-47BB-A8EE-9E08F4BAD5B3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D6B5A-B109-4FC5-B23F-9DB8D7F8C9E6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A9E9-E9B2-4752-84F1-6A6B2D766C87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2CF02-3DA9-416D-8FF6-0AE78D2EF96C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AB69-E7A2-413E-847E-B20CE678014E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0EF18-79AC-4B60-90D6-3B584C9D762B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451212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CB0C-6C81-4B67-9D92-A82069BE5513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B293C7A-7017-4728-A2E1-B2E281C4B76A}" type="datetime1">
              <a:rPr lang="en-US" smtClean="0"/>
              <a:pPr/>
              <a:t>6/1/2017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5C60ED-72BB-4038-B029-50AD52939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theme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6" name="Flowchart: Alternate Process 5"/>
          <p:cNvSpPr/>
          <p:nvPr/>
        </p:nvSpPr>
        <p:spPr>
          <a:xfrm>
            <a:off x="0" y="6705600"/>
            <a:ext cx="9144000" cy="152400"/>
          </a:xfrm>
          <a:prstGeom prst="flowChartAlternateProcess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7200" y="304800"/>
            <a:ext cx="8229600" cy="2286000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>
                <a:gd name="adj" fmla="val 39428"/>
              </a:avLst>
            </a:prstTxWarp>
            <a:spAutoFit/>
          </a:bodyPr>
          <a:lstStyle/>
          <a:p>
            <a:pPr algn="ctr"/>
            <a:r>
              <a:rPr lang="en-US" sz="2800" spc="-3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Dear  students</a:t>
            </a:r>
            <a:endParaRPr lang="en-US" sz="2800" spc="-300" dirty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sunflower_sisters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5334000"/>
            <a:ext cx="1428750" cy="1524000"/>
          </a:xfrm>
          <a:prstGeom prst="rect">
            <a:avLst/>
          </a:prstGeom>
        </p:spPr>
      </p:pic>
      <p:pic>
        <p:nvPicPr>
          <p:cNvPr id="18" name="Picture 17" descr="sunflower_sisters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5181600"/>
            <a:ext cx="1428750" cy="1524000"/>
          </a:xfrm>
          <a:prstGeom prst="rect">
            <a:avLst/>
          </a:prstGeom>
        </p:spPr>
      </p:pic>
      <p:pic>
        <p:nvPicPr>
          <p:cNvPr id="19" name="Picture 18" descr="red-butterfly-source_hw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4343400"/>
            <a:ext cx="638175" cy="2362200"/>
          </a:xfrm>
          <a:prstGeom prst="rect">
            <a:avLst/>
          </a:prstGeom>
        </p:spPr>
      </p:pic>
      <p:sp>
        <p:nvSpPr>
          <p:cNvPr id="20" name="Donut 19"/>
          <p:cNvSpPr/>
          <p:nvPr/>
        </p:nvSpPr>
        <p:spPr>
          <a:xfrm>
            <a:off x="2286000" y="1828800"/>
            <a:ext cx="4419600" cy="4267200"/>
          </a:xfrm>
          <a:prstGeom prst="donut">
            <a:avLst>
              <a:gd name="adj" fmla="val 18938"/>
            </a:avLst>
          </a:prstGeom>
          <a:gradFill flip="none" rotWithShape="1">
            <a:gsLst>
              <a:gs pos="0">
                <a:schemeClr val="accent6">
                  <a:tint val="62000"/>
                  <a:satMod val="180000"/>
                </a:schemeClr>
              </a:gs>
              <a:gs pos="65000">
                <a:schemeClr val="accent6">
                  <a:tint val="32000"/>
                  <a:satMod val="250000"/>
                </a:schemeClr>
              </a:gs>
              <a:gs pos="100000">
                <a:schemeClr val="accent6">
                  <a:tint val="23000"/>
                  <a:satMod val="30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01600" cmpd="dbl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r>
              <a:rPr lang="en-US" sz="6600" b="1" spc="3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Welcome</a:t>
            </a:r>
            <a:r>
              <a:rPr lang="en-US" sz="6600" b="1" spc="3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to E.F.T. Class</a:t>
            </a:r>
            <a:endParaRPr lang="en-US" sz="6600" b="1" spc="3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1000" y="304800"/>
            <a:ext cx="8229600" cy="2286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prstTxWarp prst="textDeflateBottom">
              <a:avLst>
                <a:gd name="adj" fmla="val 39428"/>
              </a:avLst>
            </a:prstTxWarp>
            <a:spAutoFit/>
          </a:bodyPr>
          <a:lstStyle/>
          <a:p>
            <a:pPr algn="ctr"/>
            <a:r>
              <a:rPr lang="en-US" sz="2800" spc="-3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Dear  students</a:t>
            </a:r>
            <a:endParaRPr lang="en-US" sz="2800" spc="-3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0" y="3276600"/>
            <a:ext cx="3962400" cy="33528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3" idx="1"/>
          </p:cNvCxnSpPr>
          <p:nvPr/>
        </p:nvCxnSpPr>
        <p:spPr>
          <a:xfrm rot="10800000" flipH="1" flipV="1">
            <a:off x="0" y="3429000"/>
            <a:ext cx="3733800" cy="32004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4" descr="A-90281 cop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33800" y="2895600"/>
            <a:ext cx="1676400" cy="2094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15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thickness of the arches is 6 feet and have slightly     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and round wall. The west wall in the interior has 11            . These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mihrabs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are decorated with stone work and                .  The floor of the mosque is made of bricks. Besides being used as a prayer hall , Khan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used the mosque as his court also. Today , it is one of the greatest tourist attractions and one of the best architectural beauties of Bangladesh.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501" b="60916"/>
          <a:stretch>
            <a:fillRect/>
          </a:stretch>
        </p:blipFill>
        <p:spPr>
          <a:xfrm>
            <a:off x="7162800" y="4343400"/>
            <a:ext cx="1653813" cy="2057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86200" y="1828800"/>
            <a:ext cx="1905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terracotta</a:t>
            </a:r>
            <a:endParaRPr lang="en-US" sz="2400" dirty="0">
              <a:solidFill>
                <a:srgbClr val="FF33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4419600"/>
            <a:ext cx="3124199" cy="2057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19400" y="1295400"/>
            <a:ext cx="1371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mihrabs</a:t>
            </a:r>
            <a:endParaRPr lang="en-US" sz="2400" dirty="0">
              <a:solidFill>
                <a:srgbClr val="FF33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89" r="10473" b="4505"/>
          <a:stretch>
            <a:fillRect/>
          </a:stretch>
        </p:blipFill>
        <p:spPr>
          <a:xfrm>
            <a:off x="3810000" y="4343400"/>
            <a:ext cx="3167495" cy="213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990600"/>
            <a:ext cx="2209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narrowing hollows </a:t>
            </a:r>
            <a:endParaRPr lang="en-US" sz="2400" spc="-15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Or 7"/>
          <p:cNvSpPr/>
          <p:nvPr/>
        </p:nvSpPr>
        <p:spPr>
          <a:xfrm>
            <a:off x="152400" y="0"/>
            <a:ext cx="609600" cy="609600"/>
          </a:xfrm>
          <a:prstGeom prst="flowChartOr">
            <a:avLst/>
          </a:prstGeom>
          <a:gradFill>
            <a:gsLst>
              <a:gs pos="68000">
                <a:srgbClr val="00B0F0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en-US"/>
          </a:p>
        </p:txBody>
      </p:sp>
      <p:pic>
        <p:nvPicPr>
          <p:cNvPr id="24" name="Picture 23" descr="vocabular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457201"/>
            <a:ext cx="8001001" cy="5916614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25" name="Rounded Rectangle 24"/>
          <p:cNvSpPr/>
          <p:nvPr/>
        </p:nvSpPr>
        <p:spPr>
          <a:xfrm>
            <a:off x="3657600" y="640361"/>
            <a:ext cx="4889501" cy="731239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>
              <a:defRPr/>
            </a:pP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Let’s Search difficult words 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lum bright="-20000" contrast="-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36" r="3896" b="42142"/>
          <a:stretch/>
        </p:blipFill>
        <p:spPr>
          <a:xfrm>
            <a:off x="228599" y="2616848"/>
            <a:ext cx="8764595" cy="20399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7851" y="887997"/>
            <a:ext cx="3124200" cy="107721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77 low height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ooms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851" y="839228"/>
            <a:ext cx="5412286" cy="10772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Four corners have 4 smaller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ooms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5181600"/>
            <a:ext cx="3981451" cy="10772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 Arched doorways on east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514600" y="4343401"/>
            <a:ext cx="1257300" cy="7619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438400" y="4267200"/>
            <a:ext cx="2590800" cy="8438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514600" y="4419600"/>
            <a:ext cx="4343400" cy="6940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V="1">
            <a:off x="1866900" y="4457700"/>
            <a:ext cx="6858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905000" y="1981200"/>
            <a:ext cx="49530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V="1">
            <a:off x="6477000" y="2362200"/>
            <a:ext cx="1371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590800" y="1828800"/>
            <a:ext cx="5791200" cy="129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6" idx="2"/>
          </p:cNvCxnSpPr>
          <p:nvPr/>
        </p:nvCxnSpPr>
        <p:spPr>
          <a:xfrm rot="5400000">
            <a:off x="1787420" y="1424426"/>
            <a:ext cx="750554" cy="17345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304800"/>
            <a:ext cx="8381999" cy="5105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304800" y="5867400"/>
            <a:ext cx="8229600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7 Arched doorways each on north and south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16200000" flipH="1">
            <a:off x="3276600" y="4572000"/>
            <a:ext cx="1371600" cy="1219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3810000" y="5029200"/>
            <a:ext cx="152400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267200" y="4800600"/>
            <a:ext cx="1447800" cy="685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610100" y="4381500"/>
            <a:ext cx="1524000" cy="1447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 flipV="1">
            <a:off x="4648200" y="4419600"/>
            <a:ext cx="1981200" cy="1447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 flipV="1">
            <a:off x="4648200" y="4343400"/>
            <a:ext cx="2819400" cy="1524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 flipV="1">
            <a:off x="4648200" y="4343400"/>
            <a:ext cx="2514600" cy="1524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8E4D9"/>
              </a:clrFrom>
              <a:clrTo>
                <a:srgbClr val="E8E4D9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95608" y="599994"/>
            <a:ext cx="2645779" cy="1902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66800" y="609600"/>
            <a:ext cx="128112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Hollow</a:t>
            </a:r>
            <a:endParaRPr lang="en-US" sz="28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9200" y="457200"/>
            <a:ext cx="380999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Empty space inside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0" y="838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Hollow</a:t>
            </a:r>
            <a:endParaRPr lang="en-US" b="1" spc="-15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133600"/>
            <a:ext cx="8229600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There is a hollow in the  basket.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lum bright="-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3" t="17708" r="14906" b="5555"/>
          <a:stretch/>
        </p:blipFill>
        <p:spPr>
          <a:xfrm>
            <a:off x="4800600" y="3124200"/>
            <a:ext cx="19812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609600" y="4419600"/>
            <a:ext cx="3962400" cy="9541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building is made with some 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slender columns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3429000"/>
            <a:ext cx="39624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Slender Column</a:t>
            </a:r>
            <a:endParaRPr lang="en-US" sz="28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86600" y="3962400"/>
            <a:ext cx="18288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Thin pillar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5" grpId="1"/>
      <p:bldP spid="6" grpId="0" animBg="1"/>
      <p:bldP spid="10" grpId="0" build="p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0" y="783892"/>
            <a:ext cx="2667000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Inside the mosque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3200" y="457200"/>
            <a:ext cx="29718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09600" y="783892"/>
            <a:ext cx="20574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Interior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2286000"/>
            <a:ext cx="80772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Interior  side of the mosque is very nice.  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5" t="18769" r="4167" b="39565"/>
          <a:stretch/>
        </p:blipFill>
        <p:spPr>
          <a:xfrm>
            <a:off x="2209800" y="3200400"/>
            <a:ext cx="4876800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81000" y="4038600"/>
            <a:ext cx="18288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Exterior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2800" y="3657600"/>
            <a:ext cx="1600200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Outer side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5562600"/>
            <a:ext cx="80772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Exterior  side of the mosque is also very nice.  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9400" y="304800"/>
            <a:ext cx="2438400" cy="1981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462254" y="2362200"/>
            <a:ext cx="8453146" cy="9541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interior western wall of the mosque is beautifully decorated with terracotta  foliage and flowers 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838200"/>
            <a:ext cx="2133600" cy="609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terracotta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09946" y="685800"/>
            <a:ext cx="3129254" cy="838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Earth/mud  made decoration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3200" y="3581400"/>
            <a:ext cx="2521052" cy="1828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533400" y="3886200"/>
            <a:ext cx="1872628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Mangrove</a:t>
            </a:r>
            <a:endParaRPr lang="en-US" sz="32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5562600"/>
            <a:ext cx="8305800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Sundarban is a mangrove forest.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91454" y="3429000"/>
            <a:ext cx="3429000" cy="13849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tree that grows in wet mud at the edge of river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990600"/>
            <a:ext cx="1641795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Outskirts</a:t>
            </a:r>
            <a:endParaRPr lang="en-U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209800"/>
            <a:ext cx="8534400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Buriganga</a:t>
            </a:r>
            <a:r>
              <a:rPr 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is at the outskirts of Dhaka city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685800"/>
            <a:ext cx="2806768" cy="9541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outer parts of a city.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lum bright="-10000" contras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593"/>
          <a:stretch/>
        </p:blipFill>
        <p:spPr>
          <a:xfrm>
            <a:off x="2438400" y="228600"/>
            <a:ext cx="3308296" cy="19534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04800" y="4191000"/>
            <a:ext cx="1600200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Aisle</a:t>
            </a:r>
            <a:endParaRPr lang="en-U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5486400"/>
            <a:ext cx="8458200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There are 9  aisles in Star mosque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7000" y="4038600"/>
            <a:ext cx="2286000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corridor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lum brigh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30" b="21804"/>
          <a:stretch>
            <a:fillRect/>
          </a:stretch>
        </p:blipFill>
        <p:spPr>
          <a:xfrm>
            <a:off x="2286000" y="3352800"/>
            <a:ext cx="33782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213" b="33334"/>
          <a:stretch/>
        </p:blipFill>
        <p:spPr>
          <a:xfrm>
            <a:off x="533400" y="1219200"/>
            <a:ext cx="8229600" cy="29326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57200" y="188532"/>
            <a:ext cx="8381999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Now look at the picture. Ask and answer the following questions with your partner.</a:t>
            </a:r>
            <a:endParaRPr lang="en-US" sz="28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038600"/>
            <a:ext cx="83058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 How many dooms in the mosque?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495800"/>
            <a:ext cx="83058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 . Where is it situated?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5029200"/>
            <a:ext cx="83058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 . Who founded it?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5562600"/>
            <a:ext cx="83058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 . How many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mihrabs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here?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6172200"/>
            <a:ext cx="83058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 . When it was founded?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2179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/>
          <p:cNvSpPr/>
          <p:nvPr/>
        </p:nvSpPr>
        <p:spPr>
          <a:xfrm>
            <a:off x="0" y="228600"/>
            <a:ext cx="3286116" cy="1628764"/>
          </a:xfrm>
          <a:prstGeom prst="cloud">
            <a:avLst/>
          </a:prstGeom>
          <a:solidFill>
            <a:srgbClr val="7030A0"/>
          </a:solidFill>
          <a:ln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Pair   works-2  </a:t>
            </a:r>
            <a:endParaRPr lang="en-US" sz="3200" spc="-1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76600" y="304800"/>
            <a:ext cx="5410200" cy="838200"/>
          </a:xfrm>
          <a:prstGeom prst="roundRect">
            <a:avLst>
              <a:gd name="adj" fmla="val 35306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B05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Complete the chart  related Shat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Gambuj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Mosque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33400" y="1905001"/>
          <a:ext cx="8305800" cy="43586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343400"/>
                <a:gridCol w="3962400"/>
              </a:tblGrid>
              <a:tr h="380999">
                <a:tc>
                  <a:txBody>
                    <a:bodyPr/>
                    <a:lstStyle/>
                    <a:p>
                      <a:pPr algn="ctr"/>
                      <a:r>
                        <a:rPr lang="en-US" sz="2800" spc="-1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Shat </a:t>
                      </a:r>
                      <a:r>
                        <a:rPr lang="en-US" sz="2800" spc="-15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Gambuj</a:t>
                      </a:r>
                      <a:r>
                        <a:rPr lang="en-US" sz="2800" spc="-1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Mosque</a:t>
                      </a:r>
                      <a:endParaRPr lang="en-US" sz="2800" spc="-15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4445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en-US" sz="3600" b="1" dirty="0" smtClean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Founded by</a:t>
                      </a:r>
                      <a:endParaRPr lang="en-US" sz="3600" b="1" dirty="0">
                        <a:solidFill>
                          <a:srgbClr val="FF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4445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en-US" sz="3600" b="1" dirty="0" smtClean="0">
                          <a:solidFill>
                            <a:srgbClr val="339933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When</a:t>
                      </a:r>
                      <a:endParaRPr lang="en-US" sz="3600" b="1" dirty="0">
                        <a:solidFill>
                          <a:srgbClr val="339933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4445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en-US" sz="3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Number</a:t>
                      </a:r>
                      <a:r>
                        <a:rPr lang="en-US" sz="36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dooms</a:t>
                      </a:r>
                      <a:endParaRPr lang="en-US" sz="3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4445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en-US" sz="3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Arches</a:t>
                      </a:r>
                      <a:endParaRPr lang="en-US" sz="36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4445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en-US" sz="3600" b="1" spc="-15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Thickness of the arches</a:t>
                      </a:r>
                      <a:endParaRPr lang="en-US" sz="3600" b="1" spc="-150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4445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en-US" sz="3600" b="1" spc="-150" dirty="0" err="1" smtClean="0">
                          <a:solidFill>
                            <a:srgbClr val="FF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Mihrabs</a:t>
                      </a:r>
                      <a:endParaRPr lang="en-US" sz="3600" b="1" spc="-150" dirty="0">
                        <a:solidFill>
                          <a:srgbClr val="FF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 descr="C:\Users\amin\Desktop\images\school-logo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3000" y="2438400"/>
            <a:ext cx="38862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Ulugh Khan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Jahan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3000" y="3048000"/>
            <a:ext cx="38862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2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century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53000" y="3733800"/>
            <a:ext cx="38862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77+4=81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3000" y="4343400"/>
            <a:ext cx="38862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53000" y="5029200"/>
            <a:ext cx="38862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6feet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53000" y="5638800"/>
            <a:ext cx="38862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cap="none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Presented </a:t>
            </a:r>
            <a:br>
              <a:rPr lang="en-US" sz="6000" cap="none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6000" cap="none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by</a:t>
            </a:r>
            <a:r>
              <a:rPr lang="en-US" cap="none" dirty="0" smtClean="0"/>
              <a:t/>
            </a:r>
            <a:br>
              <a:rPr lang="en-US" cap="none" dirty="0" smtClean="0"/>
            </a:b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7200" cap="none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Md.Solaiman</a:t>
            </a:r>
            <a: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.</a:t>
            </a:r>
            <a:b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cap="none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Assist.teacher</a:t>
            </a:r>
            <a:r>
              <a:rPr lang="en-US" sz="32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3200" cap="none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english</a:t>
            </a:r>
            <a:r>
              <a:rPr lang="en-US" sz="32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cap="none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Kapasia</a:t>
            </a:r>
            <a: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cap="none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Horimonjury</a:t>
            </a:r>
            <a: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Pilot Girls’ High School.</a:t>
            </a:r>
            <a:b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cap="none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Kapasia</a:t>
            </a:r>
            <a: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en-US" sz="2400" cap="none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Gazipur</a:t>
            </a:r>
            <a:r>
              <a:rPr lang="en-US" sz="2400" cap="none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18" t="4894" r="3279"/>
          <a:stretch>
            <a:fillRect/>
          </a:stretch>
        </p:blipFill>
        <p:spPr>
          <a:xfrm>
            <a:off x="152400" y="0"/>
            <a:ext cx="2071574" cy="14378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2"/>
          <p:cNvSpPr/>
          <p:nvPr/>
        </p:nvSpPr>
        <p:spPr>
          <a:xfrm>
            <a:off x="2286000" y="228600"/>
            <a:ext cx="6324600" cy="1524000"/>
          </a:xfrm>
          <a:prstGeom prst="roundRect">
            <a:avLst>
              <a:gd name="adj" fmla="val 20735"/>
            </a:avLst>
          </a:prstGeom>
          <a:solidFill>
            <a:schemeClr val="bg1">
              <a:lumMod val="75000"/>
            </a:schemeClr>
          </a:solidFill>
          <a:ln w="952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Look at the picture of the Star Mosque in Dhaka. Write a description on the Star Mosque with the help of the given clues.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Users\amin\Desktop\images\school-logo.gif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7356143" y="6248400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304800"/>
            <a:ext cx="167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spc="-1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   works </a:t>
            </a:r>
            <a:endParaRPr lang="en-US" sz="2800" spc="-1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7544" y="1981200"/>
            <a:ext cx="5043055" cy="3962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ounded Rectangle 10"/>
          <p:cNvSpPr/>
          <p:nvPr/>
        </p:nvSpPr>
        <p:spPr>
          <a:xfrm>
            <a:off x="304800" y="19812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Location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Dhaka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24384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Established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- 18</a:t>
            </a:r>
            <a:r>
              <a:rPr lang="en-US" sz="2400" spc="-15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century</a:t>
            </a:r>
            <a:endParaRPr lang="en-US" sz="2400" spc="-15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4800" y="29718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Style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Mughal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04800" y="35052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spc="-1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Abul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Khairat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Road</a:t>
            </a:r>
            <a:endParaRPr lang="en-US" sz="2400" spc="-15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4800" y="39624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Interio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r-mosaic floor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4800" y="44196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By-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Mirza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Golam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5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Pir</a:t>
            </a:r>
            <a:endParaRPr lang="en-US" sz="2400" spc="-15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4800" y="49530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Materials</a:t>
            </a:r>
            <a:endParaRPr lang="en-US" sz="2400" spc="-1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4800" y="5486400"/>
            <a:ext cx="32004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China ware and white cement</a:t>
            </a:r>
            <a:endParaRPr lang="en-US" sz="2000" spc="-15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4800" y="6019800"/>
            <a:ext cx="8305800" cy="457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Decoration</a:t>
            </a:r>
            <a:r>
              <a:rPr lang="en-US" sz="2400" spc="-15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deferent size of stars on dome and outside wa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ll</a:t>
            </a:r>
            <a:endParaRPr lang="en-US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500042"/>
            <a:ext cx="8229600" cy="71438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Grammar discussion and further open works 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10000" y="1371600"/>
            <a:ext cx="5105400" cy="2895600"/>
          </a:xfrm>
          <a:prstGeom prst="roundRect">
            <a:avLst>
              <a:gd name="adj" fmla="val 23563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Shat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Gamb</a:t>
            </a:r>
            <a:r>
              <a:rPr lang="en-US" sz="3200" dirty="0" err="1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halifatabad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undarbans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Jahan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</a:t>
            </a:r>
          </a:p>
          <a:p>
            <a:pPr algn="ctr"/>
            <a:r>
              <a:rPr lang="en-US" sz="3200" spc="-15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2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orld </a:t>
            </a:r>
            <a:r>
              <a:rPr lang="en-US" sz="3200" spc="-15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eritage </a:t>
            </a:r>
            <a:r>
              <a:rPr lang="en-US" sz="3200" spc="-15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ite </a:t>
            </a:r>
          </a:p>
          <a:p>
            <a:pPr algn="ctr"/>
            <a:r>
              <a:rPr lang="en-US" sz="3200" dirty="0" err="1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agerhat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5943600"/>
            <a:ext cx="8534400" cy="5381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pc="-15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Now pick out another   words  from the text .</a:t>
            </a:r>
            <a:endParaRPr lang="en-US" sz="280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" y="2667000"/>
            <a:ext cx="3276600" cy="1219200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Proper NOUN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 Combined words Capital letter noun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1000" y="4724400"/>
            <a:ext cx="8534400" cy="838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3333FF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2290A"/>
                </a:solidFill>
                <a:latin typeface="Times New Roman" pitchFamily="18" charset="0"/>
                <a:cs typeface="Times New Roman" pitchFamily="18" charset="0"/>
              </a:rPr>
              <a:t>Note:- Capital letter is used   Before proper noun</a:t>
            </a:r>
            <a:endParaRPr lang="en-US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C:\Users\amin\Desktop\images\school-logo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57200" y="1600200"/>
            <a:ext cx="3276600" cy="1066800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 of Capitals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14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19400" y="762000"/>
            <a:ext cx="4953000" cy="609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Answer the following questions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981200"/>
            <a:ext cx="7467600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Who was Khan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Jahan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Ali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04800" y="1905000"/>
            <a:ext cx="914400" cy="685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2819400"/>
            <a:ext cx="7467600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Who built the Shat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Gambuj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Mosque?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2743200"/>
            <a:ext cx="914400" cy="685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3657600"/>
            <a:ext cx="7467600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When did  the mosque establish 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04800" y="3581400"/>
            <a:ext cx="914400" cy="685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43000" y="4419600"/>
            <a:ext cx="7467600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How many door ways it has?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04800" y="4343400"/>
            <a:ext cx="914400" cy="685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5181600"/>
            <a:ext cx="7467600" cy="6096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 it is for?</a:t>
            </a:r>
            <a:endParaRPr lang="en-US" sz="3200" spc="-1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04800" y="5105400"/>
            <a:ext cx="914400" cy="685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6800" y="6858000"/>
            <a:ext cx="74676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Khan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Jahan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Ali was a saint.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66800" y="7696200"/>
            <a:ext cx="74676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Ulugh Khan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Jahan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Ali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6800" y="8534400"/>
            <a:ext cx="74676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15</a:t>
            </a:r>
            <a:r>
              <a:rPr lang="en-US" sz="32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century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66800" y="9372600"/>
            <a:ext cx="74676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pc="-1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There are 25 doors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6800" y="10058400"/>
            <a:ext cx="74676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rgbClr val="0F04E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is World Heritag</a:t>
            </a:r>
            <a:r>
              <a:rPr lang="en-US" sz="3200" spc="-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en-US" sz="3200" spc="-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Donut 20"/>
          <p:cNvSpPr/>
          <p:nvPr/>
        </p:nvSpPr>
        <p:spPr>
          <a:xfrm>
            <a:off x="304800" y="0"/>
            <a:ext cx="1905000" cy="1828800"/>
          </a:xfrm>
          <a:prstGeom prst="donut">
            <a:avLst>
              <a:gd name="adj" fmla="val 339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3200" spc="-15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Feedback of the students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 descr="C:\Users\amin\Desktop\images\school-logo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00834 -0.71111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3.33333E-6 -0.71111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-3.33333E-6 -0.71111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045E-16 L 0.00834 -0.72222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0834 -0.72222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2726" y="2714625"/>
            <a:ext cx="7994074" cy="312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0" tIns="45711" rIns="91420" bIns="45711" rtlCol="0" anchor="ctr"/>
          <a:lstStyle/>
          <a:p>
            <a:pPr algn="ctr"/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endParaRPr lang="en-US" sz="33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609600" y="838200"/>
            <a:ext cx="8077200" cy="1828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99998" y="6477001"/>
            <a:ext cx="844005" cy="353702"/>
          </a:xfr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fld id="{B6F15528-21DE-4FAA-801E-634DDDAF4B2B}" type="slidenum">
              <a:rPr lang="en-US" smtClean="0">
                <a:solidFill>
                  <a:srgbClr val="0000FF"/>
                </a:solidFill>
              </a:rPr>
              <a:pPr/>
              <a:t>23</a:t>
            </a:fld>
            <a:endParaRPr lang="en-US">
              <a:solidFill>
                <a:srgbClr val="0000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2726" y="2643187"/>
            <a:ext cx="7917873" cy="25241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216" tIns="42108" rIns="84216" bIns="42108" rtlCol="0" anchor="ctr"/>
          <a:lstStyle/>
          <a:p>
            <a:pPr algn="ctr"/>
            <a:r>
              <a:rPr lang="en-US" sz="2400" spc="3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Kapasia</a:t>
            </a:r>
            <a:r>
              <a:rPr lang="en-US" sz="2400" spc="3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3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Horimonjury</a:t>
            </a:r>
            <a:r>
              <a:rPr lang="en-US" sz="2400" spc="3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Pilot Girls’  High School.</a:t>
            </a:r>
            <a:endParaRPr lang="en-US" sz="2400" spc="3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343400" y="3200400"/>
            <a:ext cx="4038600" cy="25146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 you want to visit the Shat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Gambuj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Mosque? Why? </a:t>
            </a:r>
          </a:p>
        </p:txBody>
      </p:sp>
      <p:pic>
        <p:nvPicPr>
          <p:cNvPr id="11" name="Picture 10" descr="C:\Users\amin\Desktop\images\school-logo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5334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213" b="33334"/>
          <a:stretch/>
        </p:blipFill>
        <p:spPr>
          <a:xfrm>
            <a:off x="838200" y="3124200"/>
            <a:ext cx="3429000" cy="267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20" grpId="0" animBg="1"/>
      <p:bldP spid="2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IMG-20121214-WA0011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20680" r="1452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 rot="20055905">
            <a:off x="2956224" y="1531780"/>
            <a:ext cx="5088281" cy="2143538"/>
          </a:xfrm>
          <a:prstGeom prst="rect">
            <a:avLst/>
          </a:prstGeom>
          <a:noFill/>
        </p:spPr>
        <p:txBody>
          <a:bodyPr wrap="square" lIns="91420" tIns="45711" rIns="91420" bIns="45711" rtlCol="0">
            <a:prstTxWarp prst="textCurveUp">
              <a:avLst>
                <a:gd name="adj" fmla="val 56338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spc="30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spc="-15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Thanks </a:t>
            </a:r>
            <a:r>
              <a:rPr lang="en-US" b="1" spc="-150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again.Bye</a:t>
            </a:r>
            <a:endParaRPr lang="en-US" sz="200" b="1" spc="-15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14800" y="3962400"/>
            <a:ext cx="4495800" cy="1524000"/>
          </a:xfrm>
          <a:prstGeom prst="rect">
            <a:avLst/>
          </a:prstGeom>
        </p:spPr>
        <p:txBody>
          <a:bodyPr lIns="91420" tIns="45711" rIns="91420" bIns="45711">
            <a:normAutofit fontScale="45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10300" b="1" dirty="0" smtClean="0">
                <a:ln w="11430"/>
                <a:latin typeface="NikoshBAN" pitchFamily="2" charset="0"/>
                <a:cs typeface="NikoshBAN" pitchFamily="2" charset="0"/>
              </a:rPr>
              <a:t> See you again 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10300" b="1" dirty="0" smtClean="0">
                <a:ln w="11430"/>
                <a:latin typeface="NikoshBAN" pitchFamily="2" charset="0"/>
                <a:cs typeface="NikoshBAN" pitchFamily="2" charset="0"/>
              </a:rPr>
              <a:t>next class </a:t>
            </a:r>
            <a:endParaRPr lang="en-US" sz="103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648200"/>
            <a:ext cx="26416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amin\Desktop\images\school-logo.gif"/>
          <p:cNvPicPr/>
          <p:nvPr/>
        </p:nvPicPr>
        <p:blipFill>
          <a:blip r:embed="rId4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457200" y="1219200"/>
            <a:ext cx="41910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5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We see the mosque in </a:t>
            </a:r>
            <a:r>
              <a:rPr lang="en-US" sz="2400" spc="-15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Bagherhat</a:t>
            </a:r>
            <a:r>
              <a:rPr lang="en-US" sz="2400" spc="-15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spc="-15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7200" y="762000"/>
            <a:ext cx="41910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This    is a mosque.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228600"/>
            <a:ext cx="7467600" cy="5232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Look  at the picture and answer the questions.  </a:t>
            </a:r>
            <a:endParaRPr lang="en-US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 descr="C:\Users\amin\Desktop\images\school-logo.gif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" y="762000"/>
            <a:ext cx="41910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What   is this building?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7200" y="1219200"/>
            <a:ext cx="41910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Where do we see this building?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48200" y="762000"/>
            <a:ext cx="41910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We call it </a:t>
            </a:r>
            <a:r>
              <a:rPr lang="en-US" sz="24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Shatgambuj</a:t>
            </a:r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Masjid</a:t>
            </a:r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8200" y="1219200"/>
            <a:ext cx="41910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It is our Heritage.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 cstate="print">
            <a:lum bright="-20000" contras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159"/>
          <a:stretch/>
        </p:blipFill>
        <p:spPr>
          <a:xfrm>
            <a:off x="381000" y="1828800"/>
            <a:ext cx="8458200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" name="Rectangle 29"/>
          <p:cNvSpPr/>
          <p:nvPr/>
        </p:nvSpPr>
        <p:spPr>
          <a:xfrm>
            <a:off x="381001" y="5816145"/>
            <a:ext cx="8458200" cy="5847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905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Shat Gambuj Mosque is a world heritage.</a:t>
            </a:r>
            <a:endParaRPr lang="en-US" sz="3200" cap="none" spc="0" dirty="0">
              <a:ln w="1905"/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48200" y="762000"/>
            <a:ext cx="41910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What do we call it?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8200" y="1219200"/>
            <a:ext cx="41910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What it is for?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0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 bwMode="auto">
          <a:xfrm>
            <a:off x="2362200" y="609600"/>
            <a:ext cx="3643309" cy="1357300"/>
          </a:xfrm>
          <a:prstGeom prst="cloud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lIns="91433" tIns="45717" rIns="91433" bIns="45717"/>
          <a:lstStyle/>
          <a:p>
            <a:pPr algn="ctr">
              <a:defRPr/>
            </a:pP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Our today’s lesson is</a:t>
            </a:r>
          </a:p>
        </p:txBody>
      </p:sp>
      <p:pic>
        <p:nvPicPr>
          <p:cNvPr id="7" name="Picture 6" descr="C:\Users\amin\Desktop\images\school-logo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1" y="6172202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819400"/>
            <a:ext cx="4572000" cy="515926"/>
          </a:xfrm>
          <a:prstGeom prst="rect">
            <a:avLst/>
          </a:prstGeom>
        </p:spPr>
        <p:txBody>
          <a:bodyPr lIns="84216" tIns="42108" rIns="84216" bIns="42108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Shat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Gambuj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Mosque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38400" y="3505200"/>
            <a:ext cx="4572000" cy="577481"/>
          </a:xfrm>
          <a:prstGeom prst="rect">
            <a:avLst/>
          </a:prstGeom>
        </p:spPr>
        <p:txBody>
          <a:bodyPr lIns="84216" tIns="42108" rIns="84216" bIns="42108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Unit # 8 Lesson # 1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38400" y="4114800"/>
            <a:ext cx="4572000" cy="577481"/>
          </a:xfrm>
          <a:prstGeom prst="rect">
            <a:avLst/>
          </a:prstGeom>
        </p:spPr>
        <p:txBody>
          <a:bodyPr lIns="84216" tIns="42108" rIns="84216" bIns="42108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Page # 101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5"/>
          <p:cNvSpPr txBox="1">
            <a:spLocks noChangeArrowheads="1"/>
          </p:cNvSpPr>
          <p:nvPr/>
        </p:nvSpPr>
        <p:spPr bwMode="gray">
          <a:xfrm>
            <a:off x="1447800" y="228600"/>
            <a:ext cx="5500688" cy="6000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lIns="0" rIns="0" anchor="ctr"/>
          <a:lstStyle/>
          <a:p>
            <a:pPr algn="ctr"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 outcomes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ktangel 30"/>
          <p:cNvSpPr>
            <a:spLocks noChangeArrowheads="1"/>
          </p:cNvSpPr>
          <p:nvPr/>
        </p:nvSpPr>
        <p:spPr bwMode="auto">
          <a:xfrm>
            <a:off x="1143000" y="2286000"/>
            <a:ext cx="6934200" cy="483542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Describe the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ShatGambuj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Mosque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ktangel 31"/>
          <p:cNvSpPr>
            <a:spLocks noChangeArrowheads="1"/>
          </p:cNvSpPr>
          <p:nvPr/>
        </p:nvSpPr>
        <p:spPr bwMode="auto">
          <a:xfrm>
            <a:off x="1143000" y="3810000"/>
            <a:ext cx="6920053" cy="48354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Complete the chart given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ktangel 33"/>
          <p:cNvSpPr>
            <a:spLocks noChangeArrowheads="1"/>
          </p:cNvSpPr>
          <p:nvPr/>
        </p:nvSpPr>
        <p:spPr bwMode="auto">
          <a:xfrm>
            <a:off x="1143000" y="4648200"/>
            <a:ext cx="6935254" cy="481374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Write about a mosque using clue.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ktangel 34"/>
          <p:cNvSpPr>
            <a:spLocks noChangeArrowheads="1"/>
          </p:cNvSpPr>
          <p:nvPr/>
        </p:nvSpPr>
        <p:spPr bwMode="auto">
          <a:xfrm>
            <a:off x="1143000" y="3124200"/>
            <a:ext cx="6935254" cy="481374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Tell meaning of the new words.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ktangel 35"/>
          <p:cNvSpPr>
            <a:spLocks noChangeArrowheads="1"/>
          </p:cNvSpPr>
          <p:nvPr/>
        </p:nvSpPr>
        <p:spPr bwMode="auto">
          <a:xfrm>
            <a:off x="1141946" y="5410200"/>
            <a:ext cx="6935254" cy="481374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tx1"/>
              </a:gs>
            </a:gsLst>
            <a:lin ang="16200000"/>
          </a:gradFill>
          <a:ln w="9525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da-DK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-97" charset="-128"/>
                <a:cs typeface="Times New Roman" pitchFamily="18" charset="0"/>
              </a:rPr>
              <a:t>Understand the text.</a:t>
            </a:r>
            <a:endParaRPr lang="da-DK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ＭＳ Ｐゴシック" pitchFamily="-97" charset="-128"/>
              <a:cs typeface="Times New Roman" pitchFamily="18" charset="0"/>
            </a:endParaRPr>
          </a:p>
        </p:txBody>
      </p:sp>
      <p:grpSp>
        <p:nvGrpSpPr>
          <p:cNvPr id="3" name="Gruppe 77"/>
          <p:cNvGrpSpPr>
            <a:grpSpLocks/>
          </p:cNvGrpSpPr>
          <p:nvPr/>
        </p:nvGrpSpPr>
        <p:grpSpPr bwMode="auto">
          <a:xfrm>
            <a:off x="720437" y="5401527"/>
            <a:ext cx="377965" cy="468364"/>
            <a:chOff x="876300" y="4208463"/>
            <a:chExt cx="344488" cy="342900"/>
          </a:xfrm>
        </p:grpSpPr>
        <p:sp>
          <p:nvSpPr>
            <p:cNvPr id="21" name="Rektangel 20"/>
            <p:cNvSpPr>
              <a:spLocks noChangeArrowheads="1"/>
            </p:cNvSpPr>
            <p:nvPr/>
          </p:nvSpPr>
          <p:spPr bwMode="auto">
            <a:xfrm>
              <a:off x="876300" y="4208463"/>
              <a:ext cx="344488" cy="342900"/>
            </a:xfrm>
            <a:prstGeom prst="rect">
              <a:avLst/>
            </a:prstGeom>
            <a:gradFill rotWithShape="1">
              <a:gsLst>
                <a:gs pos="0">
                  <a:srgbClr val="002060"/>
                </a:gs>
                <a:gs pos="100000">
                  <a:srgbClr val="1F88C8"/>
                </a:gs>
              </a:gsLst>
              <a:lin ang="16200000"/>
            </a:gradFill>
            <a:ln w="9525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 defTabSz="9144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1400" b="1" kern="0" noProof="1">
                <a:solidFill>
                  <a:schemeClr val="bg1"/>
                </a:solidFill>
                <a:latin typeface="Times New Roman" pitchFamily="18" charset="0"/>
                <a:ea typeface="ＭＳ Ｐゴシック" pitchFamily="-97" charset="-128"/>
                <a:cs typeface="Times New Roman" pitchFamily="18" charset="0"/>
              </a:endParaRPr>
            </a:p>
          </p:txBody>
        </p:sp>
        <p:sp>
          <p:nvSpPr>
            <p:cNvPr id="77" name="Tekstboks 76"/>
            <p:cNvSpPr txBox="1">
              <a:spLocks noChangeArrowheads="1"/>
            </p:cNvSpPr>
            <p:nvPr/>
          </p:nvSpPr>
          <p:spPr bwMode="auto">
            <a:xfrm>
              <a:off x="890588" y="4238624"/>
              <a:ext cx="322262" cy="292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algn="tl" rotWithShape="0">
                <a:srgbClr val="000000">
                  <a:alpha val="74998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da-DK" sz="2000" b="1" dirty="0">
                  <a:solidFill>
                    <a:schemeClr val="bg1"/>
                  </a:solidFill>
                  <a:latin typeface="Times New Roman" pitchFamily="18" charset="0"/>
                  <a:ea typeface="ＭＳ Ｐゴシック" pitchFamily="-97" charset="-128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4" name="Gruppe 79"/>
          <p:cNvGrpSpPr>
            <a:grpSpLocks/>
          </p:cNvGrpSpPr>
          <p:nvPr/>
        </p:nvGrpSpPr>
        <p:grpSpPr bwMode="auto">
          <a:xfrm>
            <a:off x="721491" y="4654704"/>
            <a:ext cx="377965" cy="474870"/>
            <a:chOff x="876300" y="3790950"/>
            <a:chExt cx="344488" cy="347663"/>
          </a:xfrm>
        </p:grpSpPr>
        <p:sp>
          <p:nvSpPr>
            <p:cNvPr id="14" name="Rektangel 13"/>
            <p:cNvSpPr>
              <a:spLocks noChangeArrowheads="1"/>
            </p:cNvSpPr>
            <p:nvPr/>
          </p:nvSpPr>
          <p:spPr bwMode="auto">
            <a:xfrm>
              <a:off x="876300" y="3790950"/>
              <a:ext cx="344488" cy="347663"/>
            </a:xfrm>
            <a:prstGeom prst="rect">
              <a:avLst/>
            </a:prstGeom>
            <a:gradFill rotWithShape="1">
              <a:gsLst>
                <a:gs pos="0">
                  <a:srgbClr val="002060"/>
                </a:gs>
                <a:gs pos="100000">
                  <a:srgbClr val="1F88C8"/>
                </a:gs>
              </a:gsLst>
              <a:lin ang="16200000"/>
            </a:gradFill>
            <a:ln w="9525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 defTabSz="9144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1400" b="1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79" name="Tekstboks 78"/>
            <p:cNvSpPr txBox="1">
              <a:spLocks noChangeArrowheads="1"/>
            </p:cNvSpPr>
            <p:nvPr/>
          </p:nvSpPr>
          <p:spPr bwMode="auto">
            <a:xfrm>
              <a:off x="890588" y="3822700"/>
              <a:ext cx="322262" cy="27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>
                <a:defRPr/>
              </a:pPr>
              <a:r>
                <a:rPr lang="da-DK" sz="2000" b="1" noProof="1">
                  <a:solidFill>
                    <a:srgbClr val="FFFFFF"/>
                  </a:solidFill>
                  <a:latin typeface="Arial" pitchFamily="34" charset="0"/>
                  <a:ea typeface="ＭＳ Ｐゴシック" pitchFamily="-97" charset="-128"/>
                </a:rPr>
                <a:t>4</a:t>
              </a:r>
            </a:p>
          </p:txBody>
        </p:sp>
      </p:grpSp>
      <p:grpSp>
        <p:nvGrpSpPr>
          <p:cNvPr id="5" name="Gruppe 81"/>
          <p:cNvGrpSpPr>
            <a:grpSpLocks/>
          </p:cNvGrpSpPr>
          <p:nvPr/>
        </p:nvGrpSpPr>
        <p:grpSpPr bwMode="auto">
          <a:xfrm>
            <a:off x="706290" y="3844497"/>
            <a:ext cx="377965" cy="470532"/>
            <a:chOff x="876300" y="3363913"/>
            <a:chExt cx="344488" cy="344487"/>
          </a:xfrm>
        </p:grpSpPr>
        <p:sp>
          <p:nvSpPr>
            <p:cNvPr id="12" name="Rektangel 11"/>
            <p:cNvSpPr>
              <a:spLocks noChangeArrowheads="1"/>
            </p:cNvSpPr>
            <p:nvPr/>
          </p:nvSpPr>
          <p:spPr bwMode="auto">
            <a:xfrm>
              <a:off x="876300" y="3363913"/>
              <a:ext cx="344488" cy="344487"/>
            </a:xfrm>
            <a:prstGeom prst="rect">
              <a:avLst/>
            </a:prstGeom>
            <a:gradFill rotWithShape="1">
              <a:gsLst>
                <a:gs pos="0">
                  <a:srgbClr val="002060"/>
                </a:gs>
                <a:gs pos="100000">
                  <a:srgbClr val="1F88C8"/>
                </a:gs>
              </a:gsLst>
              <a:lin ang="16200000"/>
            </a:gradFill>
            <a:ln w="9525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 defTabSz="9144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1400" b="1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81" name="Tekstboks 80"/>
            <p:cNvSpPr txBox="1">
              <a:spLocks noChangeArrowheads="1"/>
            </p:cNvSpPr>
            <p:nvPr/>
          </p:nvSpPr>
          <p:spPr bwMode="auto">
            <a:xfrm>
              <a:off x="890588" y="3400425"/>
              <a:ext cx="3222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>
                <a:defRPr/>
              </a:pPr>
              <a:r>
                <a:rPr lang="da-DK" sz="2000" b="1" noProof="1">
                  <a:solidFill>
                    <a:srgbClr val="FFFFFF"/>
                  </a:solidFill>
                  <a:latin typeface="Arial" pitchFamily="34" charset="0"/>
                  <a:ea typeface="ＭＳ Ｐゴシック" pitchFamily="-97" charset="-128"/>
                </a:rPr>
                <a:t>3</a:t>
              </a:r>
            </a:p>
          </p:txBody>
        </p:sp>
      </p:grpSp>
      <p:grpSp>
        <p:nvGrpSpPr>
          <p:cNvPr id="6" name="Gruppe 83"/>
          <p:cNvGrpSpPr>
            <a:grpSpLocks/>
          </p:cNvGrpSpPr>
          <p:nvPr/>
        </p:nvGrpSpPr>
        <p:grpSpPr bwMode="auto">
          <a:xfrm>
            <a:off x="721491" y="3135041"/>
            <a:ext cx="377965" cy="470533"/>
            <a:chOff x="876300" y="2936875"/>
            <a:chExt cx="344488" cy="344488"/>
          </a:xfrm>
        </p:grpSpPr>
        <p:sp>
          <p:nvSpPr>
            <p:cNvPr id="10" name="Rektangel 9"/>
            <p:cNvSpPr>
              <a:spLocks noChangeArrowheads="1"/>
            </p:cNvSpPr>
            <p:nvPr/>
          </p:nvSpPr>
          <p:spPr bwMode="auto">
            <a:xfrm>
              <a:off x="876300" y="2936875"/>
              <a:ext cx="344488" cy="344488"/>
            </a:xfrm>
            <a:prstGeom prst="rect">
              <a:avLst/>
            </a:prstGeom>
            <a:gradFill rotWithShape="1">
              <a:gsLst>
                <a:gs pos="0">
                  <a:srgbClr val="002060"/>
                </a:gs>
                <a:gs pos="100000">
                  <a:srgbClr val="1F88C8"/>
                </a:gs>
              </a:gsLst>
              <a:lin ang="16200000"/>
            </a:gradFill>
            <a:ln w="9525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 defTabSz="9144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1400" b="1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83" name="Tekstboks 82"/>
            <p:cNvSpPr txBox="1">
              <a:spLocks noChangeArrowheads="1"/>
            </p:cNvSpPr>
            <p:nvPr/>
          </p:nvSpPr>
          <p:spPr bwMode="auto">
            <a:xfrm>
              <a:off x="890588" y="2986088"/>
              <a:ext cx="3222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>
                <a:defRPr/>
              </a:pPr>
              <a:r>
                <a:rPr lang="da-DK" sz="2000" b="1" noProof="1">
                  <a:solidFill>
                    <a:srgbClr val="FFFFFF"/>
                  </a:solidFill>
                  <a:latin typeface="Arial" pitchFamily="34" charset="0"/>
                  <a:ea typeface="ＭＳ Ｐゴシック" pitchFamily="-97" charset="-128"/>
                </a:rPr>
                <a:t>2</a:t>
              </a:r>
            </a:p>
          </p:txBody>
        </p:sp>
      </p:grpSp>
      <p:grpSp>
        <p:nvGrpSpPr>
          <p:cNvPr id="7" name="Gruppe 85"/>
          <p:cNvGrpSpPr>
            <a:grpSpLocks/>
          </p:cNvGrpSpPr>
          <p:nvPr/>
        </p:nvGrpSpPr>
        <p:grpSpPr bwMode="auto">
          <a:xfrm>
            <a:off x="720437" y="2252254"/>
            <a:ext cx="377965" cy="468364"/>
            <a:chOff x="876300" y="2511425"/>
            <a:chExt cx="344488" cy="342900"/>
          </a:xfrm>
        </p:grpSpPr>
        <p:sp>
          <p:nvSpPr>
            <p:cNvPr id="8" name="Rektangel 7"/>
            <p:cNvSpPr>
              <a:spLocks noChangeArrowheads="1"/>
            </p:cNvSpPr>
            <p:nvPr/>
          </p:nvSpPr>
          <p:spPr bwMode="auto">
            <a:xfrm>
              <a:off x="876300" y="2511425"/>
              <a:ext cx="344488" cy="342900"/>
            </a:xfrm>
            <a:prstGeom prst="rect">
              <a:avLst/>
            </a:prstGeom>
            <a:gradFill rotWithShape="1">
              <a:gsLst>
                <a:gs pos="0">
                  <a:srgbClr val="002060"/>
                </a:gs>
                <a:gs pos="100000">
                  <a:srgbClr val="1F88C8"/>
                </a:gs>
              </a:gsLst>
              <a:lin ang="16200000"/>
            </a:gradFill>
            <a:ln w="9525">
              <a:solidFill>
                <a:schemeClr val="accent3">
                  <a:lumMod val="50000"/>
                </a:schemeClr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 defTabSz="9144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sz="2400" b="1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85" name="Tekstboks 84"/>
            <p:cNvSpPr txBox="1">
              <a:spLocks noChangeArrowheads="1"/>
            </p:cNvSpPr>
            <p:nvPr/>
          </p:nvSpPr>
          <p:spPr bwMode="auto">
            <a:xfrm>
              <a:off x="890588" y="2547937"/>
              <a:ext cx="322262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>
                <a:defRPr/>
              </a:pPr>
              <a:r>
                <a:rPr lang="da-DK" sz="2000" b="1" noProof="1">
                  <a:solidFill>
                    <a:srgbClr val="FFFFFF"/>
                  </a:solidFill>
                  <a:latin typeface="Arial" pitchFamily="34" charset="0"/>
                  <a:ea typeface="ＭＳ Ｐゴシック" pitchFamily="-97" charset="-128"/>
                </a:rPr>
                <a:t>1</a:t>
              </a:r>
            </a:p>
          </p:txBody>
        </p:sp>
      </p:grpSp>
      <p:sp>
        <p:nvSpPr>
          <p:cNvPr id="39" name="Date Placeholder 1"/>
          <p:cNvSpPr txBox="1">
            <a:spLocks/>
          </p:cNvSpPr>
          <p:nvPr/>
        </p:nvSpPr>
        <p:spPr>
          <a:xfrm>
            <a:off x="190500" y="6327775"/>
            <a:ext cx="2247900" cy="365125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Dated:-</a:t>
            </a:r>
            <a:fld id="{72742D1A-408D-48A3-A311-73B33802EA06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ＭＳ Ｐゴシック" charset="-128"/>
                <a:cs typeface="Times New Roman" pitchFamily="18" charset="0"/>
              </a:rPr>
              <a:pPr marL="0" marR="0" lvl="0" indent="0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6/1/2017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ＭＳ Ｐゴシック" charset="-128"/>
              <a:cs typeface="Times New Roman" pitchFamily="18" charset="0"/>
            </a:endParaRPr>
          </a:p>
        </p:txBody>
      </p:sp>
      <p:sp>
        <p:nvSpPr>
          <p:cNvPr id="38" name="Rectangle 5"/>
          <p:cNvSpPr txBox="1">
            <a:spLocks noChangeArrowheads="1"/>
          </p:cNvSpPr>
          <p:nvPr/>
        </p:nvSpPr>
        <p:spPr bwMode="gray">
          <a:xfrm>
            <a:off x="838200" y="1219200"/>
            <a:ext cx="7239000" cy="60007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lIns="0" rIns="0" anchor="ctr"/>
          <a:lstStyle/>
          <a:p>
            <a:pPr algn="ctr"/>
            <a:r>
              <a:rPr lang="en-US" sz="2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By the end of the lesson , the learners will be able to</a:t>
            </a:r>
            <a:endParaRPr lang="en-US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5" descr="C:\Users\amin\Desktop\images\school-logo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Date Placeholder 2"/>
          <p:cNvSpPr txBox="1">
            <a:spLocks/>
          </p:cNvSpPr>
          <p:nvPr/>
        </p:nvSpPr>
        <p:spPr>
          <a:xfrm>
            <a:off x="6553200" y="6172201"/>
            <a:ext cx="1787857" cy="3809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9BB29-B236-427F-ADCA-6724F3A7AC14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A907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6/1/2017</a:t>
            </a:fld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A907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EFT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A907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4" grpId="0" animBg="1"/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381001"/>
            <a:ext cx="3505200" cy="523220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Read the text silently</a:t>
            </a:r>
            <a:endParaRPr lang="en-US" dirty="0"/>
          </a:p>
        </p:txBody>
      </p:sp>
      <p:pic>
        <p:nvPicPr>
          <p:cNvPr id="14" name="Picture 13" descr="C:\Users\amin\Desktop\images\school-logo.gif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172201"/>
            <a:ext cx="1787857" cy="380999"/>
          </a:xfrm>
        </p:spPr>
        <p:txBody>
          <a:bodyPr>
            <a:normAutofit/>
          </a:bodyPr>
          <a:lstStyle/>
          <a:p>
            <a:fld id="{EEC9BB29-B236-427F-ADCA-6724F3A7AC14}" type="datetime1">
              <a:rPr lang="en-US" sz="160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pPr/>
              <a:t>6/1/2017</a:t>
            </a:fld>
            <a:r>
              <a:rPr lang="en-US" sz="1600" dirty="0" smtClean="0">
                <a:solidFill>
                  <a:srgbClr val="A9076F"/>
                </a:solidFill>
                <a:latin typeface="Times New Roman" pitchFamily="18" charset="0"/>
                <a:cs typeface="Times New Roman" pitchFamily="18" charset="0"/>
              </a:rPr>
              <a:t>. EFT</a:t>
            </a:r>
            <a:endParaRPr lang="en-US" sz="1600" dirty="0">
              <a:solidFill>
                <a:srgbClr val="A907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1066800"/>
            <a:ext cx="845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Heritage is what we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inherit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from the past , live with them in the present and then pass on to our children or future generation. Our unique source of life and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inspiration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is our cultural and natural heritage. When we speak of “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World Heritage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 ,it indicates places and sites that we go from the past and pass on to the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future generation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the entire world. 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49958"/>
            <a:ext cx="6858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Shat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Gambuj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Mosque in                is such a heritage . It became a UNESCO World Heritage Site in 1985.  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Originally the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historic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Mosque City was known as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Khalifatabad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‘.  It is situated at the outskirts of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Bagerhat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town—not very far from the dense             of the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Sundarbans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Khalifatabad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was a Muslim colony. It was founded by the Turkish general , a saint warrior Ulugh Khan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the 15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century. The infrastructure of the city reveals significant technical skills in many mosque as well as early Islamic monuments.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76800" y="304800"/>
            <a:ext cx="1447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Bagerhat</a:t>
            </a:r>
            <a:endParaRPr lang="en-US" sz="2400" dirty="0">
              <a:solidFill>
                <a:srgbClr val="FF33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5200" y="609599"/>
            <a:ext cx="1568787" cy="1981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67" r="37500" b="32011"/>
          <a:stretch>
            <a:fillRect/>
          </a:stretch>
        </p:blipFill>
        <p:spPr>
          <a:xfrm>
            <a:off x="7239000" y="3429000"/>
            <a:ext cx="16764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981200" y="2743200"/>
            <a:ext cx="1981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pc="-15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mangrove forest </a:t>
            </a:r>
            <a:endParaRPr lang="en-US" sz="2400" spc="-15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3820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Baked bricks were used for the construction of the buildings. The planning of the city was distinctly dominated by Islamic architecture  and the decorations were a combination of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Moghal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and Turkish architecture.  </a:t>
            </a:r>
          </a:p>
          <a:p>
            <a:pPr algn="just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Khan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Jahan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built a network of roads, bridges, public buildings and reservoirs to make the city habitable. There were about 360  mosques in the city . Among them the most remarkable is the multi domed Shat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Gambuj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 Mosque.  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382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 mosque is unique in the sense that it has 60 pillars the support the roof, with 77 low height domes. The  4 towers at 4 corners have smaller          on the roof as well. The vast prayer hall has 11 arched doorways on the east and  7 each on the north and south for light and ventilation. It has 7            running along the length  of the mosque and 11 deep curves between the slender stone           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.These column support the curving arches created by the dooms.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000" t="19512" r="28000" b="9944"/>
          <a:stretch>
            <a:fillRect/>
          </a:stretch>
        </p:blipFill>
        <p:spPr>
          <a:xfrm>
            <a:off x="533400" y="4343400"/>
            <a:ext cx="2188724" cy="228600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Rectangle 3"/>
          <p:cNvSpPr/>
          <p:nvPr/>
        </p:nvSpPr>
        <p:spPr>
          <a:xfrm>
            <a:off x="3505200" y="2667000"/>
            <a:ext cx="1143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aisles</a:t>
            </a:r>
            <a:endParaRPr lang="en-US" sz="2400" dirty="0">
              <a:solidFill>
                <a:srgbClr val="FF33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66" t="14035" r="18865" b="27820"/>
          <a:stretch>
            <a:fillRect/>
          </a:stretch>
        </p:blipFill>
        <p:spPr>
          <a:xfrm>
            <a:off x="3048000" y="4343400"/>
            <a:ext cx="3429000" cy="2209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10200" y="1371600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domes</a:t>
            </a:r>
            <a:endParaRPr lang="en-US" sz="2400" dirty="0">
              <a:solidFill>
                <a:srgbClr val="FF33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715000" y="4800600"/>
            <a:ext cx="22860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876800" y="4953000"/>
            <a:ext cx="22860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191000" y="4953000"/>
            <a:ext cx="22860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76600" y="4953000"/>
            <a:ext cx="22860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17" t="14445" r="20035" b="5555"/>
          <a:stretch/>
        </p:blipFill>
        <p:spPr>
          <a:xfrm>
            <a:off x="6934200" y="3962400"/>
            <a:ext cx="1752600" cy="27432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81000" y="3505200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column</a:t>
            </a:r>
            <a:endParaRPr lang="en-US" sz="24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theme/theme1.xml><?xml version="1.0" encoding="utf-8"?>
<a:theme xmlns:a="http://schemas.openxmlformats.org/drawingml/2006/main" name="Theme8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</TotalTime>
  <Words>1050</Words>
  <Application>Microsoft Office PowerPoint</Application>
  <PresentationFormat>On-screen Show (4:3)</PresentationFormat>
  <Paragraphs>162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Theme8</vt:lpstr>
      <vt:lpstr>Slide 1</vt:lpstr>
      <vt:lpstr>Presented  by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TSS</dc:creator>
  <cp:lastModifiedBy>RISHA.COM</cp:lastModifiedBy>
  <cp:revision>329</cp:revision>
  <dcterms:created xsi:type="dcterms:W3CDTF">2014-01-27T15:29:29Z</dcterms:created>
  <dcterms:modified xsi:type="dcterms:W3CDTF">2017-06-01T16:50:09Z</dcterms:modified>
</cp:coreProperties>
</file>