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43" r:id="rId1"/>
  </p:sldMasterIdLst>
  <p:sldIdLst>
    <p:sldId id="277" r:id="rId2"/>
    <p:sldId id="316" r:id="rId3"/>
    <p:sldId id="314" r:id="rId4"/>
    <p:sldId id="329" r:id="rId5"/>
    <p:sldId id="315" r:id="rId6"/>
    <p:sldId id="317" r:id="rId7"/>
    <p:sldId id="326" r:id="rId8"/>
    <p:sldId id="318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284" r:id="rId17"/>
    <p:sldId id="327" r:id="rId18"/>
    <p:sldId id="27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11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933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019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07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2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53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2130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546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949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23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49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5988C4-17B7-48C8-8BEA-7A59633ADAFD}" type="datetimeFigureOut">
              <a:rPr lang="en-US" smtClean="0"/>
              <a:t>02-Oct-20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46A8A-8AED-453B-8CB0-71D6EF6CDA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789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4" r:id="rId1"/>
    <p:sldLayoutId id="2147484245" r:id="rId2"/>
    <p:sldLayoutId id="2147484246" r:id="rId3"/>
    <p:sldLayoutId id="2147484247" r:id="rId4"/>
    <p:sldLayoutId id="2147484248" r:id="rId5"/>
    <p:sldLayoutId id="2147484249" r:id="rId6"/>
    <p:sldLayoutId id="2147484250" r:id="rId7"/>
    <p:sldLayoutId id="2147484251" r:id="rId8"/>
    <p:sldLayoutId id="2147484252" r:id="rId9"/>
    <p:sldLayoutId id="2147484253" r:id="rId10"/>
    <p:sldLayoutId id="214748425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4450"/>
            <a:ext cx="90233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84807" y="3573864"/>
            <a:ext cx="3000266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মিলন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091" y="207034"/>
            <a:ext cx="7492055" cy="974700"/>
          </a:xfrm>
        </p:spPr>
        <p:txBody>
          <a:bodyPr>
            <a:normAutofit/>
          </a:bodyPr>
          <a:lstStyle/>
          <a:p>
            <a:pPr algn="ctr"/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উপস্থাপনায়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84806" y="4900196"/>
            <a:ext cx="8167488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সেরনিয়াবাত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রূপাতলী</a:t>
            </a:r>
            <a:r>
              <a:rPr lang="en-US" sz="49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95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endParaRPr lang="en-US" sz="495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745" y="1178065"/>
            <a:ext cx="1742270" cy="1964478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485072" y="1104181"/>
            <a:ext cx="5417388" cy="322627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৯ম-১০ম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49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২য় </a:t>
            </a:r>
            <a:r>
              <a:rPr lang="en-US" sz="4950" dirty="0" err="1"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r>
              <a:rPr lang="en-US" sz="495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</a:p>
          <a:p>
            <a:pPr algn="ctr"/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৪র্থ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৭ম </a:t>
            </a:r>
            <a:r>
              <a:rPr lang="en-US" sz="36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পরিচ্ছেদ</a:t>
            </a:r>
            <a:endParaRPr lang="en-US" sz="36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বিভক্তি-পর্ব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70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" y="52577"/>
            <a:ext cx="90233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234905" y="468560"/>
            <a:ext cx="2855344" cy="750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শপথ নিলেন বরিশালের মেয়র সাদি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885650" y="3713944"/>
            <a:ext cx="3473270" cy="750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আমারে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=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+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541749" y="3994031"/>
            <a:ext cx="1065420" cy="257932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5745192" y="3747747"/>
            <a:ext cx="2208363" cy="750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The importance of Morning Prayers - Beyond expectations - Careguru English  | DailyHu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503152"/>
            <a:ext cx="27336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ounded Rectangle 15"/>
          <p:cNvSpPr/>
          <p:nvPr/>
        </p:nvSpPr>
        <p:spPr>
          <a:xfrm>
            <a:off x="3478605" y="1609221"/>
            <a:ext cx="4474950" cy="1454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করিবে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ত্রাণ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নহে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মোর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40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।’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85650" y="5150977"/>
            <a:ext cx="7102415" cy="750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সাত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77612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3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8" y="52577"/>
            <a:ext cx="9023350" cy="67675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321111" y="160338"/>
            <a:ext cx="2441276" cy="750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শপথ নিলেন বরিশালের মেয়র সাদি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26817"/>
              </p:ext>
            </p:extLst>
          </p:nvPr>
        </p:nvGraphicFramePr>
        <p:xfrm>
          <a:off x="627029" y="1120635"/>
          <a:ext cx="8169838" cy="50133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0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11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08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43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4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বিভক্তির</a:t>
                      </a:r>
                      <a:r>
                        <a:rPr lang="en-US" sz="4400" b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4400" b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endParaRPr lang="en-US" sz="4400" b="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বিভক্তির</a:t>
                      </a:r>
                      <a:r>
                        <a:rPr lang="en-US" sz="3200" baseline="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রূপ</a:t>
                      </a:r>
                      <a:endParaRPr lang="en-US" sz="3200" dirty="0">
                        <a:solidFill>
                          <a:srgbClr val="C0000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3200" dirty="0">
                        <a:solidFill>
                          <a:srgbClr val="C0000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321"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2800" b="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 </a:t>
                      </a: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একবচন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3200" dirty="0" err="1">
                          <a:solidFill>
                            <a:schemeClr val="tx1"/>
                          </a:solidFill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বহুবচন</a:t>
                      </a:r>
                      <a:endParaRPr lang="en-US" sz="3200" dirty="0">
                        <a:solidFill>
                          <a:schemeClr val="tx1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32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প্রথমা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বা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শূন্য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বিভক্তি</a:t>
                      </a:r>
                      <a:endParaRPr lang="en-US" sz="2800" b="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০, অ</a:t>
                      </a:r>
                      <a:endParaRPr lang="en-US" sz="24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 রা, এরা,</a:t>
                      </a:r>
                      <a:r>
                        <a:rPr lang="en-US" sz="1800" baseline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গুলো, গণ</a:t>
                      </a: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47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দ্বিতীয়া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বিভক্তি</a:t>
                      </a:r>
                      <a:endParaRPr lang="en-US" sz="2800" b="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রে</a:t>
                      </a: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4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দিগে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দিগকে,দিগেরে</a:t>
                      </a: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76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তৃতীয়া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বিভক্তি</a:t>
                      </a:r>
                      <a:endParaRPr lang="en-US" sz="2800" b="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দ্বারা</a:t>
                      </a: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দিয়া</a:t>
                      </a: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দিয়ে</a:t>
                      </a: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),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কর্তৃক</a:t>
                      </a: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endParaRPr lang="en-US" sz="24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দিগের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দিয়ে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দিগকে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দ্বারা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,</a:t>
                      </a:r>
                      <a:r>
                        <a:rPr lang="en-US" sz="1800" baseline="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দের</a:t>
                      </a:r>
                      <a:r>
                        <a:rPr lang="en-US" sz="1800" baseline="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দ্বারা</a:t>
                      </a: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01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চতুর্থী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বিভক্তি</a:t>
                      </a:r>
                      <a:endParaRPr lang="en-US" sz="2800" b="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কে</a:t>
                      </a: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রে</a:t>
                      </a:r>
                      <a:endParaRPr lang="en-US" sz="24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দ্বিতীয়ার</a:t>
                      </a:r>
                      <a:r>
                        <a:rPr lang="en-US" sz="1800" baseline="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</a:t>
                      </a:r>
                      <a:r>
                        <a:rPr lang="en-US" sz="1800" baseline="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মত</a:t>
                      </a: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017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পঞ্চমী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বিভক্তি</a:t>
                      </a:r>
                      <a:endParaRPr lang="en-US" sz="2800" b="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চেয়ে</a:t>
                      </a:r>
                      <a:endParaRPr lang="en-US" sz="24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দের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হতে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দের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থেকে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দের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চেয়ে</a:t>
                      </a: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977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ষষ্ঠী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বিভক্তি</a:t>
                      </a:r>
                      <a:endParaRPr lang="en-US" sz="2800" b="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র,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এর</a:t>
                      </a:r>
                      <a:endParaRPr lang="en-US" sz="24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 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দের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গুলোর</a:t>
                      </a: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03849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সপ্তমী</a:t>
                      </a:r>
                      <a:r>
                        <a:rPr lang="en-US" sz="2800" b="0" dirty="0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800" b="0" dirty="0" err="1">
                          <a:solidFill>
                            <a:srgbClr val="7030A0"/>
                          </a:solidFill>
                          <a:effectLst/>
                          <a:latin typeface="NikoshBAN" pitchFamily="2" charset="0"/>
                          <a:cs typeface="NikoshBAN" pitchFamily="2" charset="0"/>
                        </a:rPr>
                        <a:t>বিভক্তি</a:t>
                      </a:r>
                      <a:endParaRPr lang="en-US" sz="2800" b="0" dirty="0">
                        <a:solidFill>
                          <a:srgbClr val="7030A0"/>
                        </a:solidFill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NikoshBAN" pitchFamily="2" charset="0"/>
                          <a:cs typeface="NikoshBAN" pitchFamily="2" charset="0"/>
                        </a:rPr>
                        <a:t>  এ, য়, </a:t>
                      </a:r>
                      <a:r>
                        <a:rPr lang="en-US" sz="2400" dirty="0" err="1">
                          <a:effectLst/>
                          <a:latin typeface="NikoshBAN" pitchFamily="2" charset="0"/>
                          <a:cs typeface="NikoshBAN" pitchFamily="2" charset="0"/>
                        </a:rPr>
                        <a:t>তে</a:t>
                      </a:r>
                      <a:endParaRPr lang="en-US" sz="24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  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দিগেতে</a:t>
                      </a:r>
                      <a:r>
                        <a:rPr lang="en-US" sz="1800" dirty="0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NikoshBAN" pitchFamily="2" charset="0"/>
                          <a:ea typeface="Calibri"/>
                          <a:cs typeface="NikoshBAN" pitchFamily="2" charset="0"/>
                        </a:rPr>
                        <a:t>গুলোতে</a:t>
                      </a:r>
                      <a:endParaRPr lang="en-US" sz="1800" dirty="0">
                        <a:effectLst/>
                        <a:latin typeface="NikoshBAN" pitchFamily="2" charset="0"/>
                        <a:ea typeface="Calibri"/>
                        <a:cs typeface="NikoshBAN" pitchFamily="2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29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" y="52577"/>
            <a:ext cx="90233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234905" y="313285"/>
            <a:ext cx="2156604" cy="750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48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শপথ নিলেন বরিশালের মেয়র সাদি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50498" y="2976112"/>
            <a:ext cx="7919050" cy="12422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সেটিই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804981" y="1315922"/>
            <a:ext cx="7864567" cy="14547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বাক্যস্থিত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বিশেষ্য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সর্বনাম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715994" y="4448770"/>
            <a:ext cx="3302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800" dirty="0" err="1"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5" name="Rectangle 4"/>
          <p:cNvSpPr/>
          <p:nvPr/>
        </p:nvSpPr>
        <p:spPr>
          <a:xfrm>
            <a:off x="750498" y="5200883"/>
            <a:ext cx="296747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847843" y="6001102"/>
            <a:ext cx="23407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খোকা</a:t>
            </a:r>
            <a:r>
              <a:rPr lang="en-US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987" y="4306096"/>
            <a:ext cx="2542037" cy="2426213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3281452" y="6262685"/>
            <a:ext cx="3649572" cy="1288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931024" y="5939547"/>
            <a:ext cx="18870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6" grpId="0" animBg="1"/>
      <p:bldP spid="4" grpId="0"/>
      <p:bldP spid="5" grpId="0"/>
      <p:bldP spid="6" grpId="0"/>
      <p:bldP spid="1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2" y="52577"/>
            <a:ext cx="90233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শপথ নিলেন বরিশালের মেয়র সাদি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3374" y="256568"/>
            <a:ext cx="8294800" cy="1386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বৈচিত্র্য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958" y="2315488"/>
            <a:ext cx="40980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ছেলেরা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ফুটবল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খেলছে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460375" y="5765732"/>
            <a:ext cx="570380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বাঘে-মহিষে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ঘাটে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খায়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375" y="3893783"/>
            <a:ext cx="60692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ছাত্রদের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ব্যাকরণ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পড়াচ্ছেন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Bent-Up Arrow 12"/>
          <p:cNvSpPr/>
          <p:nvPr/>
        </p:nvSpPr>
        <p:spPr>
          <a:xfrm flipH="1" flipV="1">
            <a:off x="1129325" y="1935926"/>
            <a:ext cx="2182953" cy="47445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 flipH="1" flipV="1">
            <a:off x="1118085" y="3494040"/>
            <a:ext cx="2182953" cy="3859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 flipH="1" flipV="1">
            <a:off x="1118087" y="5355985"/>
            <a:ext cx="2182953" cy="47445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Bent-Up Arrow 20"/>
          <p:cNvSpPr/>
          <p:nvPr/>
        </p:nvSpPr>
        <p:spPr>
          <a:xfrm flipH="1">
            <a:off x="2307329" y="4545544"/>
            <a:ext cx="3713908" cy="43621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735839" y="1715953"/>
            <a:ext cx="189660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64303" y="3224588"/>
            <a:ext cx="272534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প্রযোজক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97291" y="5132311"/>
            <a:ext cx="28862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ব্যতিহারিক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89646" y="4576964"/>
            <a:ext cx="249040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প্রযোজ্য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135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7" grpId="0"/>
      <p:bldP spid="8" grpId="0"/>
      <p:bldP spid="13" grpId="0" animBg="1"/>
      <p:bldP spid="19" grpId="0" animBg="1"/>
      <p:bldP spid="20" grpId="0" animBg="1"/>
      <p:bldP spid="21" grpId="0" animBg="1"/>
      <p:bldP spid="22" grpId="0"/>
      <p:bldP spid="24" grpId="0"/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16" y="52577"/>
            <a:ext cx="90233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শপথ নিলেন বরিশালের মেয়র সাদি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83374" y="191916"/>
            <a:ext cx="8294800" cy="138671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প্রকাশভঙ্গি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বাচ্য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28958" y="2315488"/>
            <a:ext cx="513348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পুলিশ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চোর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ধৃত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957" y="5394650"/>
            <a:ext cx="3813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কলমটা</a:t>
            </a:r>
            <a:r>
              <a:rPr lang="en-US" sz="4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লেখে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ভালো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Rectangle 7"/>
          <p:cNvSpPr/>
          <p:nvPr/>
        </p:nvSpPr>
        <p:spPr>
          <a:xfrm>
            <a:off x="569305" y="3901442"/>
            <a:ext cx="39853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3" name="Bent-Up Arrow 12"/>
          <p:cNvSpPr/>
          <p:nvPr/>
        </p:nvSpPr>
        <p:spPr>
          <a:xfrm flipH="1" flipV="1">
            <a:off x="1129325" y="1935926"/>
            <a:ext cx="2182953" cy="47445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Bent-Up Arrow 18"/>
          <p:cNvSpPr/>
          <p:nvPr/>
        </p:nvSpPr>
        <p:spPr>
          <a:xfrm flipH="1" flipV="1">
            <a:off x="1118085" y="3494040"/>
            <a:ext cx="2182953" cy="385956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Bent-Up Arrow 19"/>
          <p:cNvSpPr/>
          <p:nvPr/>
        </p:nvSpPr>
        <p:spPr>
          <a:xfrm flipH="1" flipV="1">
            <a:off x="1118084" y="4986473"/>
            <a:ext cx="2182953" cy="47445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382173" y="1621067"/>
            <a:ext cx="299276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কর্মবাচ্যের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64303" y="3224588"/>
            <a:ext cx="294160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ভাববাচ্যের</a:t>
            </a:r>
            <a:r>
              <a:rPr lang="en-US" sz="44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endParaRPr lang="en-US" sz="44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02409" y="4778368"/>
            <a:ext cx="33607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কর্ম-কর্তৃবাচ্যের</a:t>
            </a:r>
            <a:r>
              <a:rPr lang="en-US" sz="4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কর্তা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3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7" grpId="0"/>
      <p:bldP spid="8" grpId="0"/>
      <p:bldP spid="13" grpId="0" animBg="1"/>
      <p:bldP spid="19" grpId="0" animBg="1"/>
      <p:bldP spid="20" grpId="0" animBg="1"/>
      <p:bldP spid="22" grpId="0"/>
      <p:bldP spid="24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2" y="-31345"/>
            <a:ext cx="90233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utoShape 2" descr="শপথ নিলেন বরিশালের মেয়র সাদি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4400"/>
          </a:p>
        </p:txBody>
      </p:sp>
      <p:sp>
        <p:nvSpPr>
          <p:cNvPr id="11" name="Rounded Rectangle 10"/>
          <p:cNvSpPr/>
          <p:nvPr/>
        </p:nvSpPr>
        <p:spPr>
          <a:xfrm>
            <a:off x="1716519" y="407577"/>
            <a:ext cx="6406251" cy="70523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কর্তৃকারকে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2906" y="1283460"/>
            <a:ext cx="4190571" cy="6851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প্রথমা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অ)</a:t>
            </a:r>
            <a:endParaRPr lang="en-US" sz="2800" dirty="0">
              <a:solidFill>
                <a:srgbClr val="FF000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8059" y="1769291"/>
            <a:ext cx="33313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দ্বিতীয়া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8130" y="2618862"/>
            <a:ext cx="2377868" cy="741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তৃতীয়া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50000"/>
              </a:lnSpc>
              <a:spcAft>
                <a:spcPts val="800"/>
              </a:spcAft>
            </a:pP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FF0000"/>
              </a:solidFill>
              <a:latin typeface="NikoshBAN" pitchFamily="2" charset="0"/>
              <a:ea typeface="Calibri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2906" y="3397858"/>
            <a:ext cx="27077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ষষ্ঠী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(র,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7968" y="3926268"/>
            <a:ext cx="33890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সপ্তমী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(এ, য়,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Notched Right Arrow 17"/>
          <p:cNvSpPr/>
          <p:nvPr/>
        </p:nvSpPr>
        <p:spPr>
          <a:xfrm>
            <a:off x="4959112" y="1548235"/>
            <a:ext cx="1216325" cy="2872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241254" y="1446192"/>
            <a:ext cx="24455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হামিদ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27" name="Rectangle 26"/>
          <p:cNvSpPr/>
          <p:nvPr/>
        </p:nvSpPr>
        <p:spPr>
          <a:xfrm>
            <a:off x="5819233" y="1973439"/>
            <a:ext cx="30174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বশির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29" name="Rectangle 28"/>
          <p:cNvSpPr/>
          <p:nvPr/>
        </p:nvSpPr>
        <p:spPr>
          <a:xfrm>
            <a:off x="3396084" y="2447531"/>
            <a:ext cx="5195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ফেরদৌসী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শাহনামা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30" name="Rectangle 29"/>
          <p:cNvSpPr/>
          <p:nvPr/>
        </p:nvSpPr>
        <p:spPr>
          <a:xfrm>
            <a:off x="5693303" y="3462622"/>
            <a:ext cx="2813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আমা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31" name="Rectangle 30"/>
          <p:cNvSpPr/>
          <p:nvPr/>
        </p:nvSpPr>
        <p:spPr>
          <a:xfrm>
            <a:off x="5941359" y="4611825"/>
            <a:ext cx="26346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ঘোড়া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গাড়ি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32" name="Rectangle 31"/>
          <p:cNvSpPr/>
          <p:nvPr/>
        </p:nvSpPr>
        <p:spPr>
          <a:xfrm>
            <a:off x="4601871" y="4046973"/>
            <a:ext cx="4106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গাঁ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আপনি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মোড়ল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3125998" y="5196600"/>
            <a:ext cx="55209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32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খেয়েছে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খাজনা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/>
          </a:p>
        </p:txBody>
      </p:sp>
      <p:sp>
        <p:nvSpPr>
          <p:cNvPr id="3" name="Notched Right Arrow 17">
            <a:extLst>
              <a:ext uri="{FF2B5EF4-FFF2-40B4-BE49-F238E27FC236}">
                <a16:creationId xmlns:a16="http://schemas.microsoft.com/office/drawing/2014/main" id="{76B828FE-EFD4-43DB-B050-F9ECE43CE4A5}"/>
              </a:ext>
            </a:extLst>
          </p:cNvPr>
          <p:cNvSpPr/>
          <p:nvPr/>
        </p:nvSpPr>
        <p:spPr>
          <a:xfrm>
            <a:off x="4160030" y="2064419"/>
            <a:ext cx="1216325" cy="2872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otched Right Arrow 17">
            <a:extLst>
              <a:ext uri="{FF2B5EF4-FFF2-40B4-BE49-F238E27FC236}">
                <a16:creationId xmlns:a16="http://schemas.microsoft.com/office/drawing/2014/main" id="{4F07EE11-513A-4784-AA06-8DD203BCCBB8}"/>
              </a:ext>
            </a:extLst>
          </p:cNvPr>
          <p:cNvSpPr/>
          <p:nvPr/>
        </p:nvSpPr>
        <p:spPr>
          <a:xfrm>
            <a:off x="2927363" y="2565365"/>
            <a:ext cx="523336" cy="31228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Notched Right Arrow 17">
            <a:extLst>
              <a:ext uri="{FF2B5EF4-FFF2-40B4-BE49-F238E27FC236}">
                <a16:creationId xmlns:a16="http://schemas.microsoft.com/office/drawing/2014/main" id="{4F07EE11-513A-4784-AA06-8DD203BCCBB8}"/>
              </a:ext>
            </a:extLst>
          </p:cNvPr>
          <p:cNvSpPr/>
          <p:nvPr/>
        </p:nvSpPr>
        <p:spPr>
          <a:xfrm>
            <a:off x="3759033" y="4755300"/>
            <a:ext cx="2182326" cy="256043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Notched Right Arrow 17">
            <a:extLst>
              <a:ext uri="{FF2B5EF4-FFF2-40B4-BE49-F238E27FC236}">
                <a16:creationId xmlns:a16="http://schemas.microsoft.com/office/drawing/2014/main" id="{4F07EE11-513A-4784-AA06-8DD203BCCBB8}"/>
              </a:ext>
            </a:extLst>
          </p:cNvPr>
          <p:cNvSpPr/>
          <p:nvPr/>
        </p:nvSpPr>
        <p:spPr>
          <a:xfrm>
            <a:off x="3806760" y="4241902"/>
            <a:ext cx="879537" cy="23133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Notched Right Arrow 17">
            <a:extLst>
              <a:ext uri="{FF2B5EF4-FFF2-40B4-BE49-F238E27FC236}">
                <a16:creationId xmlns:a16="http://schemas.microsoft.com/office/drawing/2014/main" id="{4F07EE11-513A-4784-AA06-8DD203BCCBB8}"/>
              </a:ext>
            </a:extLst>
          </p:cNvPr>
          <p:cNvSpPr/>
          <p:nvPr/>
        </p:nvSpPr>
        <p:spPr>
          <a:xfrm>
            <a:off x="1909618" y="5352192"/>
            <a:ext cx="1216325" cy="2872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Notched Right Arrow 17">
            <a:extLst>
              <a:ext uri="{FF2B5EF4-FFF2-40B4-BE49-F238E27FC236}">
                <a16:creationId xmlns:a16="http://schemas.microsoft.com/office/drawing/2014/main" id="{4F07EE11-513A-4784-AA06-8DD203BCCBB8}"/>
              </a:ext>
            </a:extLst>
          </p:cNvPr>
          <p:cNvSpPr/>
          <p:nvPr/>
        </p:nvSpPr>
        <p:spPr>
          <a:xfrm>
            <a:off x="3806760" y="3601186"/>
            <a:ext cx="1886543" cy="287276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/>
      <p:bldP spid="6" grpId="0"/>
      <p:bldP spid="9" grpId="0"/>
      <p:bldP spid="15" grpId="0"/>
      <p:bldP spid="16" grpId="0"/>
      <p:bldP spid="18" grpId="0" animBg="1"/>
      <p:bldP spid="21" grpId="0"/>
      <p:bldP spid="27" grpId="0"/>
      <p:bldP spid="29" grpId="0"/>
      <p:bldP spid="30" grpId="0"/>
      <p:bldP spid="31" grpId="0"/>
      <p:bldP spid="32" grpId="0"/>
      <p:bldP spid="33" grpId="0"/>
      <p:bldP spid="3" grpId="0" animBg="1"/>
      <p:bldP spid="4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32482" y="389235"/>
            <a:ext cx="3691802" cy="8979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78140" y="2105799"/>
            <a:ext cx="8137552" cy="214180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শব্দটি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উদাহরণের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8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32482" y="389235"/>
            <a:ext cx="3691802" cy="89795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7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09461" y="2355965"/>
            <a:ext cx="7057830" cy="144828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বিভক্তির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37000">
              <a:schemeClr val="accent1">
                <a:tint val="66000"/>
                <a:satMod val="160000"/>
              </a:schemeClr>
            </a:gs>
            <a:gs pos="71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6" y="1207529"/>
            <a:ext cx="7498191" cy="4028702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7190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7638" y="89314"/>
            <a:ext cx="8971471" cy="671135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96815" y="802255"/>
            <a:ext cx="8315865" cy="438221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ফল</a:t>
            </a:r>
            <a:endParaRPr lang="en-US" sz="44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ক্রিয়াপদের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নামপদের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সম্বন্ধের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কারকের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বচনভেদে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বিভক্তির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শিখতে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কারক-বিভক্তি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কর্তৃকারক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4450"/>
            <a:ext cx="90233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fish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7804" y="207034"/>
            <a:ext cx="8415349" cy="4226943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7803" y="4813539"/>
            <a:ext cx="8415349" cy="1570007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মাছের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নদীর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নামপদের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0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ঠিক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তেমন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ই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986547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6061">
                <p:cTn id="14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7638" y="89314"/>
            <a:ext cx="8971471" cy="671135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scontent.fdac69-1.fna.fbcdn.net/v/t1.15752-9/88147293_188780132425492_358741631639224320_n.jpg?_nc_cat=105&amp;_nc_sid=b96e70&amp;_nc_eui2=AeEOJ1y6crml4pxBouNcQ9WQ9uEuu4lNASH24S67iU0BIZVXIfN5F87eA4R2kZynMcFts3cqr5Yi-9mxBQgY87ub&amp;_nc_ohc=ylcHBaA9Zy4AX_iHx74&amp;_nc_ht=scontent.fdac69-1.fna&amp;oh=86c4875a2b5eef88c3c990bc7b9e606f&amp;oe=5F93643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2" t="18070" r="367" b="9775"/>
          <a:stretch/>
        </p:blipFill>
        <p:spPr bwMode="auto">
          <a:xfrm>
            <a:off x="2078957" y="237405"/>
            <a:ext cx="4494364" cy="4392576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06237" y="4734941"/>
            <a:ext cx="8514271" cy="1820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১0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স্কুলব্যাগ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6177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4450"/>
            <a:ext cx="90233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730367" y="3286664"/>
            <a:ext cx="8034071" cy="159013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স্বরের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সূত্রানুসারে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স্থলে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ইৎ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বিলুপ্ত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0366" y="5334327"/>
            <a:ext cx="8034071" cy="646331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আক্ষরিক</a:t>
            </a:r>
            <a:r>
              <a:rPr lang="en-US" sz="3600" dirty="0"/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সম্পন্ন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30369" y="215661"/>
            <a:ext cx="8034070" cy="171665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বাক্যস্থিত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নামপদের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)-ই </a:t>
            </a:r>
            <a:r>
              <a:rPr lang="en-US" sz="48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3243" y="2286000"/>
            <a:ext cx="3631721" cy="569345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cs typeface="Calibri"/>
              </a:rPr>
              <a:t>√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কৃ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+ </a:t>
            </a:r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61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830" y="72991"/>
            <a:ext cx="8971471" cy="671135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1918" y="189781"/>
            <a:ext cx="8245841" cy="1820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১0 </a:t>
            </a:r>
            <a:r>
              <a:rPr lang="en-US" sz="36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36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6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6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স্কুলব্যাগ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301918" y="2254701"/>
            <a:ext cx="27590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3" name="Rectangle 2"/>
          <p:cNvSpPr/>
          <p:nvPr/>
        </p:nvSpPr>
        <p:spPr>
          <a:xfrm>
            <a:off x="301918" y="2974941"/>
            <a:ext cx="30444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স্কুলব্যাগ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278326" y="3689025"/>
            <a:ext cx="239039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40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244940" y="5303857"/>
            <a:ext cx="27077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295296" y="4516428"/>
            <a:ext cx="38363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301688" y="6010875"/>
            <a:ext cx="30348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১0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4259910" y="4512614"/>
            <a:ext cx="45304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0" name="Right Arrow 9"/>
          <p:cNvSpPr/>
          <p:nvPr/>
        </p:nvSpPr>
        <p:spPr>
          <a:xfrm>
            <a:off x="3442658" y="2535725"/>
            <a:ext cx="803627" cy="14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730168" y="3689025"/>
            <a:ext cx="39982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5" name="Rectangle 14"/>
          <p:cNvSpPr/>
          <p:nvPr/>
        </p:nvSpPr>
        <p:spPr>
          <a:xfrm>
            <a:off x="4866725" y="2962587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4879341" y="2327620"/>
            <a:ext cx="37627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7" name="Rectangle 16"/>
          <p:cNvSpPr/>
          <p:nvPr/>
        </p:nvSpPr>
        <p:spPr>
          <a:xfrm>
            <a:off x="4311793" y="5302989"/>
            <a:ext cx="4491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8" name="Rectangle 17"/>
          <p:cNvSpPr/>
          <p:nvPr/>
        </p:nvSpPr>
        <p:spPr>
          <a:xfrm>
            <a:off x="4176645" y="6010007"/>
            <a:ext cx="46506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/>
          </a:p>
        </p:txBody>
      </p:sp>
      <p:sp>
        <p:nvSpPr>
          <p:cNvPr id="19" name="Right Arrow 18"/>
          <p:cNvSpPr/>
          <p:nvPr/>
        </p:nvSpPr>
        <p:spPr>
          <a:xfrm>
            <a:off x="3423316" y="3255965"/>
            <a:ext cx="803627" cy="14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>
            <a:off x="3426155" y="3915470"/>
            <a:ext cx="803627" cy="14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>
            <a:off x="3357917" y="5584013"/>
            <a:ext cx="803627" cy="14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3342796" y="6291031"/>
            <a:ext cx="803627" cy="14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>
            <a:off x="3930696" y="4797452"/>
            <a:ext cx="401814" cy="1458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18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4" grpId="0"/>
      <p:bldP spid="5" grpId="0"/>
      <p:bldP spid="6" grpId="0"/>
      <p:bldP spid="7" grpId="0"/>
      <p:bldP spid="11" grpId="0"/>
      <p:bldP spid="10" grpId="0" animBg="1"/>
      <p:bldP spid="13" grpId="0"/>
      <p:bldP spid="15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8830" y="51756"/>
            <a:ext cx="8971471" cy="6711351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01918" y="189781"/>
            <a:ext cx="8245841" cy="1820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ক্রিয়ার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সম্বন্ধের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বিবেচনায়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ছয়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6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3239" y="2349587"/>
            <a:ext cx="30588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54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733239" y="3673717"/>
            <a:ext cx="289053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5400" dirty="0" err="1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কর্মকারক</a:t>
            </a:r>
            <a:endParaRPr lang="en-US" sz="5400" dirty="0"/>
          </a:p>
        </p:txBody>
      </p:sp>
      <p:sp>
        <p:nvSpPr>
          <p:cNvPr id="4" name="Rectangle 3"/>
          <p:cNvSpPr/>
          <p:nvPr/>
        </p:nvSpPr>
        <p:spPr>
          <a:xfrm>
            <a:off x="816158" y="5056378"/>
            <a:ext cx="337303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5400" dirty="0" err="1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করণকারক</a:t>
            </a:r>
            <a:r>
              <a:rPr lang="en-US" sz="5400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5" name="Rectangle 4"/>
          <p:cNvSpPr/>
          <p:nvPr/>
        </p:nvSpPr>
        <p:spPr>
          <a:xfrm>
            <a:off x="4189197" y="3569918"/>
            <a:ext cx="39950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৫.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অপাদান</a:t>
            </a:r>
            <a:r>
              <a:rPr lang="en-US" sz="5400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4189197" y="2348119"/>
            <a:ext cx="41745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সম্প্রদান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4196552" y="5056378"/>
            <a:ext cx="44101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৬.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অধিকরণ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5400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12348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44450"/>
            <a:ext cx="90233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328815" y="2898475"/>
            <a:ext cx="8245841" cy="350232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5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১0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মার্চ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২০২০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তহবিল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</a:t>
            </a:r>
            <a:r>
              <a:rPr lang="en-US" sz="5400" dirty="0" err="1">
                <a:solidFill>
                  <a:schemeClr val="accent2"/>
                </a:solidFill>
                <a:latin typeface="SutonnyMJ" pitchFamily="2" charset="0"/>
                <a:cs typeface="SutonnyMJ" pitchFamily="2" charset="0"/>
              </a:rPr>
              <a:t>‡Z</a:t>
            </a:r>
            <a:r>
              <a:rPr lang="en-US" sz="5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অসহায়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5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স্কুলব্যাগ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বিতরণ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2" name="Rectangle 1"/>
          <p:cNvSpPr/>
          <p:nvPr/>
        </p:nvSpPr>
        <p:spPr>
          <a:xfrm>
            <a:off x="4895490" y="4037163"/>
            <a:ext cx="1013603" cy="4744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8885" y="4088919"/>
            <a:ext cx="187418" cy="5779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098052" y="4865301"/>
            <a:ext cx="931147" cy="3881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5442" y="189781"/>
            <a:ext cx="8169214" cy="182017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আরেকটি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স্থাপনের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সঙ্গে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বর্ণসমষ্টি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বর্ণসমষ্টি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405442" y="2191109"/>
            <a:ext cx="8169214" cy="6268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স্পষ্ট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94063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2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2" y="51067"/>
            <a:ext cx="9023350" cy="676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76986" y="932807"/>
            <a:ext cx="3453142" cy="87011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955210" y="554824"/>
            <a:ext cx="2855344" cy="750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955210" y="1305323"/>
            <a:ext cx="2855344" cy="750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শপথ নিলেন বরিশালের মেয়র সাদি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4867566" y="2676771"/>
            <a:ext cx="4031441" cy="254220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নিশ্চয়ই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‘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অসমাপ্ত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আত্মজীবনী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en-US" sz="4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বইটি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29" name="Picture 5" descr="অসমাপ্ত আত্মজীবনী' ২০১৮ সালে সর্বশেষ কোন ভাষায় প্রকাশিত | 736456 | কালের  কণ্ঠ | kalerkanth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13" y="2423870"/>
            <a:ext cx="4408105" cy="291644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320913" y="5710545"/>
            <a:ext cx="2596492" cy="750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</a:t>
            </a:r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পড়্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010618" y="5710544"/>
            <a:ext cx="3303918" cy="750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</a:t>
            </a:r>
            <a:r>
              <a:rPr lang="en-US" sz="3600" dirty="0">
                <a:solidFill>
                  <a:schemeClr val="tx1"/>
                </a:solidFill>
                <a:latin typeface="Calibri"/>
                <a:cs typeface="Calibri"/>
              </a:rPr>
              <a:t>√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থাক্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+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বে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323167" y="5969476"/>
            <a:ext cx="383875" cy="185325"/>
          </a:xfrm>
          <a:prstGeom prst="right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6702711" y="5710545"/>
            <a:ext cx="2208363" cy="75049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বিভক্তি</a:t>
            </a:r>
            <a:endParaRPr lang="en-US" sz="36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7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2" grpId="0" animBg="1"/>
      <p:bldP spid="14" grpId="0" animBg="1"/>
      <p:bldP spid="10" grpId="0" animBg="1"/>
      <p:bldP spid="11" grpId="0" animBg="1"/>
      <p:bldP spid="3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690</Words>
  <Application>Microsoft Office PowerPoint</Application>
  <PresentationFormat>On-screen Show (4:3)</PresentationFormat>
  <Paragraphs>120</Paragraphs>
  <Slides>18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SutonnyMJ</vt:lpstr>
      <vt:lpstr>Office Theme</vt:lpstr>
      <vt:lpstr>আজকের পাঠ উপস্থাপনায়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175</cp:revision>
  <dcterms:created xsi:type="dcterms:W3CDTF">2020-07-08T11:59:48Z</dcterms:created>
  <dcterms:modified xsi:type="dcterms:W3CDTF">2020-10-02T03:28:39Z</dcterms:modified>
</cp:coreProperties>
</file>