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2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9DE3-F26E-4328-B374-0A69F00D8EB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2B1F-6AFB-44CC-A17C-9E6FB6CC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908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9DE3-F26E-4328-B374-0A69F00D8EB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2B1F-6AFB-44CC-A17C-9E6FB6CC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450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9DE3-F26E-4328-B374-0A69F00D8EB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2B1F-6AFB-44CC-A17C-9E6FB6CC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21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9DE3-F26E-4328-B374-0A69F00D8EB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2B1F-6AFB-44CC-A17C-9E6FB6CC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194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9DE3-F26E-4328-B374-0A69F00D8EB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2B1F-6AFB-44CC-A17C-9E6FB6CC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246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9DE3-F26E-4328-B374-0A69F00D8EB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2B1F-6AFB-44CC-A17C-9E6FB6CC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6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9DE3-F26E-4328-B374-0A69F00D8EB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2B1F-6AFB-44CC-A17C-9E6FB6CC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821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9DE3-F26E-4328-B374-0A69F00D8EB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2B1F-6AFB-44CC-A17C-9E6FB6CC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286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9DE3-F26E-4328-B374-0A69F00D8EB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2B1F-6AFB-44CC-A17C-9E6FB6CC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040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9DE3-F26E-4328-B374-0A69F00D8EB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2B1F-6AFB-44CC-A17C-9E6FB6CC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203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9DE3-F26E-4328-B374-0A69F00D8EB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2B1F-6AFB-44CC-A17C-9E6FB6CC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283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E9DE3-F26E-4328-B374-0A69F00D8EB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22B1F-6AFB-44CC-A17C-9E6FB6CC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764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5522" y="150122"/>
            <a:ext cx="2934269" cy="1446550"/>
          </a:xfrm>
          <a:prstGeom prst="rect">
            <a:avLst/>
          </a:prstGeom>
          <a:noFill/>
          <a:ln w="666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4000" b="1" dirty="0" smtClean="0"/>
              <a:t> 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3" y="1800225"/>
            <a:ext cx="10222172" cy="4824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7" y="2582131"/>
            <a:ext cx="3019425" cy="2266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32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28" y="5909492"/>
            <a:ext cx="3127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/>
              <a:t>চিত্রঃ একটি ঘড়ি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5" y="0"/>
            <a:ext cx="5412049" cy="54120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7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034" y="846155"/>
            <a:ext cx="79977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u="sng" dirty="0" smtClean="0"/>
              <a:t>জোড়ায় কাজঃ (সময়ঃ ৫ মিনিট) </a:t>
            </a:r>
            <a:endParaRPr lang="en-US" sz="6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18364" y="2156346"/>
            <a:ext cx="11723427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5400" b="1" u="sng" dirty="0" smtClean="0"/>
              <a:t>সমস্যাঃ</a:t>
            </a:r>
            <a:r>
              <a:rPr lang="bn-BD" sz="4400" dirty="0" smtClean="0"/>
              <a:t> </a:t>
            </a:r>
            <a:r>
              <a:rPr lang="bn-BD" sz="5400" dirty="0" smtClean="0"/>
              <a:t>একটি ঘড়ি ৬২৫ টাকায় বিক্রয় করলে ১০% ক্ষতি হয়। কত টাকায় বিক্রয় করলে ১০% লাভ হবে? 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71719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37734" y="136468"/>
                <a:ext cx="8916223" cy="6058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800" b="1" u="sng" dirty="0" smtClean="0"/>
                  <a:t>সমাধানঃ</a:t>
                </a:r>
                <a:r>
                  <a:rPr lang="bn-BD" sz="4000" dirty="0" smtClean="0"/>
                  <a:t/>
                </a:r>
              </a:p>
              <a:p>
                <a:r>
                  <a:rPr lang="bn-BD" sz="4000" dirty="0" smtClean="0"/>
                  <a:t>        মনে করি, ঘড়িটির ক্রয়মূল্য = ১০০ টাকা </a:t>
                </a:r>
              </a:p>
              <a:p>
                <a:r>
                  <a:rPr lang="bn-BD" sz="4000" dirty="0" smtClean="0"/>
                  <a:t>          ১০% ক্ষতিতে বিক্রয়মূল্য = (১০০-১০) টাকা </a:t>
                </a:r>
              </a:p>
              <a:p>
                <a:r>
                  <a:rPr lang="bn-BD" sz="4000" dirty="0"/>
                  <a:t/>
                </a:r>
                <a:r>
                  <a:rPr lang="bn-BD" sz="4000" dirty="0" smtClean="0"/>
                  <a:t>                                      = ৯০ টাকা</a:t>
                </a:r>
              </a:p>
              <a:p>
                <a:r>
                  <a:rPr lang="bn-BD" sz="4000" dirty="0" smtClean="0"/>
                  <a:t>  বিক্রয়মূল্য ৯০ টাকা হলে ক্রয়মূল্য   ১০০  টাকা</a:t>
                </a:r>
              </a:p>
              <a:p>
                <a:r>
                  <a:rPr lang="bn-BD" sz="4000" dirty="0"/>
                  <a:t/>
                </a:r>
                <a:r>
                  <a:rPr lang="bn-BD" sz="4000" dirty="0" smtClean="0"/>
                  <a:t>     ,,        ১   ,,     ,,      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১০০</m:t>
                        </m:r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৯০</m:t>
                        </m:r>
                      </m:den>
                    </m:f>
                    <m:r>
                      <a:rPr lang="bn-BD" sz="40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</a:rPr>
                      <m:t>টাকা</m:t>
                    </m:r>
                  </m:oMath>
                </a14:m>
                <a:r>
                  <a:rPr lang="bn-BD" sz="4000" dirty="0" smtClean="0"/>
                  <a:t/>
                </a:r>
              </a:p>
              <a:p>
                <a:r>
                  <a:rPr lang="bn-BD" sz="4000" dirty="0"/>
                  <a:t/>
                </a:r>
                <a:r>
                  <a:rPr lang="bn-BD" sz="4000" dirty="0" smtClean="0"/>
                  <a:t/>
                </a:r>
                <a:r>
                  <a:rPr lang="en-US" sz="4000" dirty="0" smtClean="0">
                    <a:sym typeface="Symbol" panose="05050102010706020507" pitchFamily="18" charset="2"/>
                  </a:rPr>
                  <a:t></a:t>
                </a:r>
                <a:r>
                  <a:rPr lang="bn-BD" sz="4000" dirty="0" smtClean="0">
                    <a:sym typeface="Symbol" panose="05050102010706020507" pitchFamily="18" charset="2"/>
                  </a:rPr>
                  <a:t>  ,‌,      ৬২৫  ,</a:t>
                </a:r>
                <a:r>
                  <a:rPr lang="bn-BD" sz="4000" dirty="0" smtClean="0"/>
                  <a:t>,    ,,      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১০০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৬২৫০</m:t>
                        </m:r>
                      </m:num>
                      <m:den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৯০</m:t>
                        </m:r>
                      </m:den>
                    </m:f>
                    <m:r>
                      <a:rPr lang="bn-BD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4000" dirty="0" smtClean="0"/>
                  <a:t> টাকা </a:t>
                </a:r>
              </a:p>
              <a:p>
                <a:r>
                  <a:rPr lang="bn-BD" sz="4000" dirty="0"/>
                  <a:t/>
                </a:r>
                <a:r>
                  <a:rPr lang="bn-BD" sz="4000" dirty="0" smtClean="0"/>
                  <a:t>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৬৮৭৫০০</m:t>
                        </m:r>
                      </m:num>
                      <m:den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  <m:r>
                      <a:rPr lang="bn-BD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</a:rPr>
                      <m:t>টাকা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734" y="136468"/>
                <a:ext cx="8916223" cy="6058903"/>
              </a:xfrm>
              <a:prstGeom prst="rect">
                <a:avLst/>
              </a:prstGeom>
              <a:blipFill rotWithShape="0">
                <a:blip r:embed="rId2"/>
                <a:stretch>
                  <a:fillRect l="-3146" t="-2314" r="-1505" b="-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75744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32769" y="272955"/>
                <a:ext cx="10358652" cy="6609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/>
                  <a:t>আবার, ১০% লাভে বিক্রয় মূল্য = (১০০+১০) টাকা</a:t>
                </a:r>
              </a:p>
              <a:p>
                <a:r>
                  <a:rPr lang="bn-BD" sz="4000" dirty="0"/>
                  <a:t/>
                </a:r>
                <a:r>
                  <a:rPr lang="bn-BD" sz="4000" dirty="0" smtClean="0"/>
                  <a:t>                                   = ১১০ টাকা</a:t>
                </a:r>
              </a:p>
              <a:p>
                <a:r>
                  <a:rPr lang="bn-BD" sz="4000" dirty="0" smtClean="0"/>
                  <a:t>ক্রয়মূল্য ১০০ টাকা হলে বিক্রয়মূল্য ১১০ টাকা</a:t>
                </a:r>
              </a:p>
              <a:p>
                <a:r>
                  <a:rPr lang="bn-BD" sz="4000" dirty="0"/>
                  <a:t/>
                </a:r>
                <a:r>
                  <a:rPr lang="bn-BD" sz="4000" dirty="0" smtClean="0"/>
                  <a:t>    ,,    ১      ,,      ,,       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০</m:t>
                        </m:r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১০</m:t>
                        </m:r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০</m:t>
                        </m:r>
                      </m:den>
                    </m:f>
                    <m:r>
                      <a:rPr lang="bn-BD" sz="4000" b="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</a:rPr>
                      <m:t>টাকা</m:t>
                    </m:r>
                  </m:oMath>
                </a14:m>
                <a:endParaRPr lang="bn-BD" sz="4000" b="0" i="1" dirty="0" smtClean="0">
                  <a:latin typeface="Cambria Math" panose="02040503050406030204" pitchFamily="18" charset="0"/>
                </a:endParaRPr>
              </a:p>
              <a:p>
                <a:pPr marL="571500" indent="-571500">
                  <a:buFont typeface="Symbol" panose="05050102010706020507" pitchFamily="18" charset="2"/>
                  <a:buChar char="\"/>
                </a:pPr>
                <a:r>
                  <a:rPr lang="bn-BD" sz="4000" i="1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  ,,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৬২৫০</m:t>
                        </m:r>
                      </m:num>
                      <m:den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  <m:r>
                      <a:rPr lang="bn-BD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</a:rPr>
                      <m:t>    ,</m:t>
                    </m:r>
                  </m:oMath>
                </a14:m>
                <a:r>
                  <a:rPr lang="bn-BD" sz="4000" b="0" i="1" dirty="0" smtClean="0">
                    <a:latin typeface="Cambria Math" panose="02040503050406030204" pitchFamily="18" charset="0"/>
                  </a:rPr>
                  <a:t>,      ,,       ,</a:t>
                </a:r>
                <a14:m>
                  <m:oMath xmlns:m="http://schemas.openxmlformats.org/officeDocument/2006/math">
                    <m:r>
                      <a:rPr lang="bn-BD" sz="4000" b="0" i="1" smtClean="0">
                        <a:latin typeface="Cambria Math" panose="02040503050406030204" pitchFamily="18" charset="0"/>
                      </a:rPr>
                      <m:t>,    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০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৬২৫০</m:t>
                        </m:r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৯০০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BD" sz="4000" dirty="0" smtClean="0"/>
                  <a:t> টাকা </a:t>
                </a:r>
              </a:p>
              <a:p>
                <a:r>
                  <a:rPr lang="bn-BD" sz="4000" dirty="0"/>
                  <a:t/>
                </a:r>
                <a:r>
                  <a:rPr lang="bn-BD" sz="4000" dirty="0" smtClean="0"/>
                  <a:t>                                       = </a:t>
                </a:r>
                <a:r>
                  <a:rPr lang="bn-BD" sz="40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৬৮৭৫</m:t>
                        </m:r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০০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৯০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bn-BD" sz="4000" dirty="0" smtClean="0"/>
                  <a:t> টাকা </a:t>
                </a:r>
              </a:p>
              <a:p>
                <a:r>
                  <a:rPr lang="bn-BD" sz="4000" dirty="0"/>
                  <a:t/>
                </a:r>
                <a:r>
                  <a:rPr lang="bn-BD" sz="4000" dirty="0" smtClean="0"/>
                  <a:t>                                       = </a:t>
                </a:r>
                <a:r>
                  <a:rPr lang="bn-BD" sz="40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৬৮৭৫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  <m:r>
                      <a:rPr lang="bn-BD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4000" dirty="0" smtClean="0"/>
                  <a:t>  টাকা </a:t>
                </a:r>
              </a:p>
              <a:p>
                <a:r>
                  <a:rPr lang="bn-BD" sz="4000" dirty="0"/>
                  <a:t/>
                </a:r>
                <a:r>
                  <a:rPr lang="bn-BD" sz="4000" dirty="0" smtClean="0"/>
                  <a:t>                                   = ৭৬৩</a:t>
                </a:r>
                <a:r>
                  <a:rPr lang="bn-BD" sz="4400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4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bn-BD" sz="4400" i="1">
                            <a:latin typeface="Cambria Math" panose="02040503050406030204" pitchFamily="18" charset="0"/>
                          </a:rPr>
                          <m:t>৯০</m:t>
                        </m:r>
                      </m:den>
                    </m:f>
                    <m:r>
                      <a:rPr lang="bn-BD" sz="4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4400" b="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bn-BD" sz="4400" b="0" i="1" smtClean="0">
                        <a:latin typeface="Cambria Math" panose="02040503050406030204" pitchFamily="18" charset="0"/>
                      </a:rPr>
                      <m:t>টাকা</m:t>
                    </m:r>
                    <m:r>
                      <a:rPr lang="bn-BD" sz="4400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bn-BD" sz="4400" b="0" i="1" smtClean="0">
                        <a:latin typeface="Cambria Math" panose="02040503050406030204" pitchFamily="18" charset="0"/>
                      </a:rPr>
                      <m:t>উত্তর</m:t>
                    </m:r>
                    <m:r>
                      <a:rPr lang="bn-BD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4400" dirty="0" smtClean="0"/>
                  <a:t/>
                </a:r>
                <a:r>
                  <a:rPr lang="bn-BD" sz="4000" dirty="0" smtClean="0"/>
                  <a:t/>
                </a:r>
                <a:endParaRPr lang="en-US" sz="4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69" y="272955"/>
                <a:ext cx="10358652" cy="6609823"/>
              </a:xfrm>
              <a:prstGeom prst="rect">
                <a:avLst/>
              </a:prstGeom>
              <a:blipFill rotWithShape="0">
                <a:blip r:embed="rId2"/>
                <a:stretch>
                  <a:fillRect l="-2119" t="-1568" r="-10889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785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300252"/>
            <a:ext cx="3875962" cy="4421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152" y="4790359"/>
            <a:ext cx="282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চিত্রঃ সন্দেশ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3340" y="-1080006"/>
            <a:ext cx="4271748" cy="70322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5707" y="1419367"/>
            <a:ext cx="4926842" cy="18424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23128" y="1473951"/>
            <a:ext cx="4599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/>
              <a:t>মূল্য সংযোজন কর ৫% </a:t>
            </a:r>
            <a:endParaRPr lang="en-US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64165" y="4612577"/>
            <a:ext cx="430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চিত্রঃ সন্দেশের প্যাকেট 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02013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8703" y="764274"/>
            <a:ext cx="7702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u="sng" dirty="0" smtClean="0"/>
              <a:t>দলীয় কাজ- (সময়ঃ ১০ মিনিট)</a:t>
            </a:r>
            <a:r>
              <a:rPr lang="bn-BD" sz="6000" u="sng" dirty="0" smtClean="0"/>
              <a:t> </a:t>
            </a:r>
            <a:endParaRPr lang="en-US" sz="6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54841" y="2292819"/>
            <a:ext cx="115596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4800" b="1" u="sng" dirty="0" smtClean="0"/>
              <a:t>সমস্যাঃ</a:t>
            </a:r>
            <a:r>
              <a:rPr lang="bn-BD" sz="4000" dirty="0" smtClean="0"/>
              <a:t> </a:t>
            </a:r>
            <a:r>
              <a:rPr lang="bn-BD" sz="4800" dirty="0" smtClean="0"/>
              <a:t>নাবিল মিষ্টির দোকান থেকে ২৫০ টাকা দরে ২ কেজি সন্দেশ ক্রয় করল। ভ্যাটের হার ৪ টাকা হলে, সন্দেশ ক্রয় বাবদ সে দোকানদারকে কত টাকা দেবে ?   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61005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191069"/>
                <a:ext cx="12023678" cy="6243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dirty="0" smtClean="0"/>
                  <a:t>সমাধানঃ ১ কেজি সন্দেশের দাম ২৫০ টাকা</a:t>
                </a:r>
              </a:p>
              <a:p>
                <a:pPr algn="ctr"/>
                <a:r>
                  <a:rPr lang="bn-BD" sz="4000" dirty="0"/>
                  <a:t/>
                </a:r>
                <a:r>
                  <a:rPr lang="bn-BD" sz="4000" dirty="0" smtClean="0"/>
                  <a:t/>
                </a:r>
                <a:r>
                  <a:rPr lang="en-US" sz="4000" dirty="0" smtClean="0">
                    <a:sym typeface="Symbol" panose="05050102010706020507" pitchFamily="18" charset="2"/>
                  </a:rPr>
                  <a:t></a:t>
                </a:r>
                <a:r>
                  <a:rPr lang="bn-BD" sz="4000" dirty="0" smtClean="0">
                    <a:sym typeface="Symbol" panose="05050102010706020507" pitchFamily="18" charset="2"/>
                  </a:rPr>
                  <a:t> ২   ,,       ,,      ,,   (২৫০ </a:t>
                </a:r>
                <a:r>
                  <a:rPr lang="en-US" sz="4000" dirty="0" smtClean="0">
                    <a:sym typeface="Symbol" panose="05050102010706020507" pitchFamily="18" charset="2"/>
                  </a:rPr>
                  <a:t>×</a:t>
                </a:r>
                <a:r>
                  <a:rPr lang="bn-BD" sz="4000" dirty="0" smtClean="0">
                    <a:sym typeface="Symbol" panose="05050102010706020507" pitchFamily="18" charset="2"/>
                  </a:rPr>
                  <a:t> ২) টাকা</a:t>
                </a:r>
              </a:p>
              <a:p>
                <a:pPr algn="ctr"/>
                <a:r>
                  <a:rPr lang="bn-BD" sz="4000" dirty="0">
                    <a:sym typeface="Symbol" panose="05050102010706020507" pitchFamily="18" charset="2"/>
                  </a:rPr>
                  <a:t/>
                </a:r>
                <a:r>
                  <a:rPr lang="bn-BD" sz="4000" dirty="0" smtClean="0">
                    <a:sym typeface="Symbol" panose="05050102010706020507" pitchFamily="18" charset="2"/>
                  </a:rPr>
                  <a:t>                                    = ৫০০ টাকা</a:t>
                </a:r>
              </a:p>
              <a:p>
                <a:pPr algn="ctr"/>
                <a:r>
                  <a:rPr lang="bn-BD" sz="4000" dirty="0">
                    <a:sym typeface="Symbol" panose="05050102010706020507" pitchFamily="18" charset="2"/>
                  </a:rPr>
                  <a:t/>
                </a:r>
                <a:r>
                  <a:rPr lang="bn-BD" sz="4000" dirty="0" smtClean="0">
                    <a:sym typeface="Symbol" panose="05050102010706020507" pitchFamily="18" charset="2"/>
                  </a:rPr>
                  <a:t>    ১০০ টাকায় ভ্যাট দিতে হয় ৪ টাকা</a:t>
                </a:r>
              </a:p>
              <a:p>
                <a:pPr algn="ctr"/>
                <a:r>
                  <a:rPr lang="bn-BD" sz="4000" dirty="0">
                    <a:sym typeface="Symbol" panose="05050102010706020507" pitchFamily="18" charset="2"/>
                  </a:rPr>
                  <a:t/>
                </a:r>
                <a:r>
                  <a:rPr lang="bn-BD" sz="4000" dirty="0" smtClean="0">
                    <a:sym typeface="Symbol" panose="05050102010706020507" pitchFamily="18" charset="2"/>
                  </a:rPr>
                  <a:t>       ১     ,,      ,,     ,,   ,,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১০</m:t>
                        </m:r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০</m:t>
                        </m:r>
                      </m:den>
                    </m:f>
                    <m:r>
                      <a:rPr lang="bn-BD" sz="4000" b="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</a:rPr>
                      <m:t>টাকা</m:t>
                    </m:r>
                  </m:oMath>
                </a14:m>
                <a:endParaRPr lang="bn-BD" sz="4000" b="0" i="1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bn-BD" sz="4000" i="1" dirty="0">
                    <a:latin typeface="Cambria Math" panose="02040503050406030204" pitchFamily="18" charset="0"/>
                  </a:rPr>
                  <a:t/>
                </a:r>
                <a:r>
                  <a:rPr lang="bn-BD" sz="4000" i="1" dirty="0" smtClean="0">
                    <a:latin typeface="Cambria Math" panose="02040503050406030204" pitchFamily="18" charset="0"/>
                  </a:rPr>
                  <a:t/>
                </a:r>
                <a:r>
                  <a:rPr lang="en-US" sz="4000" i="1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</a:t>
                </a:r>
                <a:r>
                  <a:rPr lang="bn-BD" sz="4000" i="1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  ৫০০   ,</a:t>
                </a:r>
                <a:r>
                  <a:rPr lang="bn-BD" sz="4000" i="1" dirty="0">
                    <a:latin typeface="Cambria Math" panose="02040503050406030204" pitchFamily="18" charset="0"/>
                    <a:sym typeface="Symbol" panose="05050102010706020507" pitchFamily="18" charset="2"/>
                  </a:rPr>
                  <a:t>,</a:t>
                </a:r>
                <a:r>
                  <a:rPr lang="bn-BD" sz="4000" i="1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     ,</a:t>
                </a:r>
                <a14:m>
                  <m:oMath xmlns:m="http://schemas.openxmlformats.org/officeDocument/2006/math">
                    <m:r>
                      <a:rPr lang="bn-BD" sz="4000" b="0" i="1" smtClean="0">
                        <a:latin typeface="Cambria Math" panose="02040503050406030204" pitchFamily="18" charset="0"/>
                      </a:rPr>
                      <m:t>,        </m:t>
                    </m:r>
                    <m:r>
                      <a:rPr lang="bn-BD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4000" dirty="0" smtClean="0"/>
                  <a:t> ,,    ,,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৫০০</m:t>
                        </m:r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  <m:r>
                      <a:rPr lang="bn-BD" sz="4000" b="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</a:rPr>
                      <m:t>টাকা</m:t>
                    </m:r>
                  </m:oMath>
                </a14:m>
                <a:endParaRPr lang="bn-BD" sz="4000" b="0" i="1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bn-BD" sz="4000" dirty="0" smtClean="0"/>
                  <a:t>                                      = ২০ টাকা</a:t>
                </a:r>
                <a:endParaRPr lang="en-US" sz="4000" dirty="0"/>
              </a:p>
              <a:p>
                <a:pPr algn="ctr"/>
                <a:r>
                  <a:rPr lang="en-US" sz="4000" dirty="0" smtClean="0">
                    <a:sym typeface="Symbol" panose="05050102010706020507" pitchFamily="18" charset="2"/>
                  </a:rPr>
                  <a:t></a:t>
                </a:r>
                <a:r>
                  <a:rPr lang="bn-BD" sz="4000" dirty="0" smtClean="0">
                    <a:sym typeface="Symbol" panose="05050102010706020507" pitchFamily="18" charset="2"/>
                  </a:rPr>
                  <a:t> নাবিল সন্দেশ ক্রয় বাবদ দোকানিকে দেবে </a:t>
                </a:r>
              </a:p>
              <a:p>
                <a:pPr algn="ctr"/>
                <a:r>
                  <a:rPr lang="bn-BD" sz="4000" dirty="0" smtClean="0">
                    <a:sym typeface="Symbol" panose="05050102010706020507" pitchFamily="18" charset="2"/>
                  </a:rPr>
                  <a:t>         (৫০০ + ২০) টাকা = ৫২০ টাকা (উত্তর) </a:t>
                </a:r>
                <a14:m>
                  <m:oMath xmlns:m="http://schemas.openxmlformats.org/officeDocument/2006/math">
                    <m:r>
                      <a:rPr lang="bn-BD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1069"/>
                <a:ext cx="12023678" cy="6243632"/>
              </a:xfrm>
              <a:prstGeom prst="rect">
                <a:avLst/>
              </a:prstGeom>
              <a:blipFill rotWithShape="0">
                <a:blip r:embed="rId2"/>
                <a:stretch>
                  <a:fillRect t="-1659" b="-3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14048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5847" y="272953"/>
            <a:ext cx="3187091" cy="1015663"/>
          </a:xfrm>
          <a:prstGeom prst="rect">
            <a:avLst/>
          </a:prstGeom>
          <a:noFill/>
          <a:ln w="984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6000" b="1" dirty="0" smtClean="0"/>
              <a:t>মূল্যায়নঃ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04702" y="1351114"/>
            <a:ext cx="1183262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5400" b="1" u="sng" dirty="0" smtClean="0"/>
              <a:t>সমস্যাঃ</a:t>
            </a:r>
            <a:r>
              <a:rPr lang="bn-BD" sz="4400" dirty="0" smtClean="0"/>
              <a:t>  </a:t>
            </a:r>
            <a:r>
              <a:rPr lang="bn-BD" sz="4800" dirty="0" smtClean="0"/>
              <a:t>প্রতি হালি কলা ২৫ টাকা দরে ক্রয় করে প্রতি হালি ২৭ টাকা দরে বিক্রয় করলে তার ৫০ টাকা লাভ হয়। সে কত হালি কলা ক্রয় করেছিল ? 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28048" y="4735762"/>
            <a:ext cx="10554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dirty="0" smtClean="0"/>
              <a:t> </a:t>
            </a:r>
            <a:r>
              <a:rPr lang="bn-BD" sz="4800" dirty="0" smtClean="0"/>
              <a:t>ক</a:t>
            </a:r>
            <a:r>
              <a:rPr lang="en-US" sz="4800" dirty="0" smtClean="0">
                <a:sym typeface="Symbol" panose="05050102010706020507" pitchFamily="18" charset="2"/>
              </a:rPr>
              <a:t></a:t>
            </a:r>
            <a:r>
              <a:rPr lang="bn-BD" sz="4800" dirty="0" smtClean="0"/>
              <a:t> ২৫ হালি                           খ</a:t>
            </a:r>
            <a:r>
              <a:rPr lang="en-US" sz="4800" dirty="0">
                <a:sym typeface="Symbol" panose="05050102010706020507" pitchFamily="18" charset="2"/>
              </a:rPr>
              <a:t></a:t>
            </a:r>
            <a:r>
              <a:rPr lang="bn-BD" sz="4800" dirty="0" smtClean="0"/>
              <a:t>  ২০ হালি</a:t>
            </a:r>
          </a:p>
          <a:p>
            <a:pPr>
              <a:lnSpc>
                <a:spcPct val="150000"/>
              </a:lnSpc>
            </a:pPr>
            <a:r>
              <a:rPr lang="bn-BD" sz="4800" dirty="0" smtClean="0"/>
              <a:t> গ</a:t>
            </a:r>
            <a:r>
              <a:rPr lang="en-US" sz="4800" dirty="0">
                <a:sym typeface="Symbol" panose="05050102010706020507" pitchFamily="18" charset="2"/>
              </a:rPr>
              <a:t></a:t>
            </a:r>
            <a:r>
              <a:rPr lang="bn-BD" sz="4800" dirty="0" smtClean="0"/>
              <a:t> ৫০ হালি                            ঘ</a:t>
            </a:r>
            <a:r>
              <a:rPr lang="en-US" sz="4800" dirty="0">
                <a:sym typeface="Symbol" panose="05050102010706020507" pitchFamily="18" charset="2"/>
              </a:rPr>
              <a:t></a:t>
            </a:r>
            <a:r>
              <a:rPr lang="bn-BD" sz="4800" dirty="0" smtClean="0"/>
              <a:t>  ২৭ হালি 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3168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72" y="300243"/>
            <a:ext cx="118256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b="1" u="sng" dirty="0" smtClean="0"/>
              <a:t>সমস্যাঃ</a:t>
            </a:r>
            <a:r>
              <a:rPr lang="bn-BD" sz="4000" dirty="0" smtClean="0"/>
              <a:t> </a:t>
            </a:r>
            <a:r>
              <a:rPr lang="bn-BD" sz="4800" dirty="0" smtClean="0"/>
              <a:t>প্রতি মিটার কাপড় ২০০ টাকা দরে ৫ মিটার কাপড় </a:t>
            </a:r>
          </a:p>
          <a:p>
            <a:r>
              <a:rPr lang="bn-BD" sz="4800" dirty="0"/>
              <a:t> </a:t>
            </a:r>
            <a:r>
              <a:rPr lang="bn-BD" sz="4800" dirty="0" smtClean="0"/>
              <a:t>  কিনে ২২০ টাকা দরে বিক্রয় করলে কত লাভ হবে ?</a:t>
            </a:r>
          </a:p>
          <a:p>
            <a:r>
              <a:rPr lang="bn-BD" sz="4800" dirty="0"/>
              <a:t> </a:t>
            </a:r>
            <a:r>
              <a:rPr lang="bn-BD" sz="4800" dirty="0" smtClean="0"/>
              <a:t>  ক</a:t>
            </a:r>
            <a:r>
              <a:rPr lang="en-US" sz="4800" dirty="0">
                <a:sym typeface="Symbol" panose="05050102010706020507" pitchFamily="18" charset="2"/>
              </a:rPr>
              <a:t></a:t>
            </a:r>
            <a:r>
              <a:rPr lang="bn-BD" sz="4800" dirty="0" smtClean="0"/>
              <a:t>    ৫০ টাকা                      খ</a:t>
            </a:r>
            <a:r>
              <a:rPr lang="en-US" sz="4800" dirty="0">
                <a:sym typeface="Symbol" panose="05050102010706020507" pitchFamily="18" charset="2"/>
              </a:rPr>
              <a:t></a:t>
            </a:r>
            <a:r>
              <a:rPr lang="bn-BD" sz="4800" dirty="0" smtClean="0"/>
              <a:t>  ১০০ টাকা  </a:t>
            </a:r>
          </a:p>
          <a:p>
            <a:r>
              <a:rPr lang="bn-BD" sz="4800" dirty="0" smtClean="0"/>
              <a:t>   গ</a:t>
            </a:r>
            <a:r>
              <a:rPr lang="en-US" sz="4800" dirty="0">
                <a:sym typeface="Symbol" panose="05050102010706020507" pitchFamily="18" charset="2"/>
              </a:rPr>
              <a:t></a:t>
            </a:r>
            <a:r>
              <a:rPr lang="bn-BD" sz="4800" dirty="0" smtClean="0"/>
              <a:t>   ১৫০ টাকা                      ঘ</a:t>
            </a:r>
            <a:r>
              <a:rPr lang="en-US" sz="4800" dirty="0">
                <a:sym typeface="Symbol" panose="05050102010706020507" pitchFamily="18" charset="2"/>
              </a:rPr>
              <a:t></a:t>
            </a:r>
            <a:r>
              <a:rPr lang="bn-BD" sz="4800" dirty="0" smtClean="0"/>
              <a:t>  ২০০ টাকা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36470" y="3562065"/>
            <a:ext cx="120340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b="1" u="sng" dirty="0" smtClean="0"/>
              <a:t>সমস্যাঃ</a:t>
            </a:r>
            <a:r>
              <a:rPr lang="bn-BD" sz="4000" dirty="0" smtClean="0"/>
              <a:t> </a:t>
            </a:r>
            <a:r>
              <a:rPr lang="bn-BD" sz="4800" dirty="0" smtClean="0"/>
              <a:t>একটি শাড়ীর দাম ১২০০ টাকা। ভ্যাটের হার ৫ টাকা </a:t>
            </a:r>
          </a:p>
          <a:p>
            <a:r>
              <a:rPr lang="bn-BD" sz="4800" dirty="0" smtClean="0"/>
              <a:t>   হলে, মোট কত টাকা ভ্যাট দিতে হবে ? </a:t>
            </a:r>
          </a:p>
          <a:p>
            <a:r>
              <a:rPr lang="bn-BD" sz="4800" dirty="0"/>
              <a:t> </a:t>
            </a:r>
            <a:r>
              <a:rPr lang="bn-BD" sz="4800" dirty="0" smtClean="0"/>
              <a:t>    ক</a:t>
            </a:r>
            <a:r>
              <a:rPr lang="en-US" sz="4800" dirty="0">
                <a:sym typeface="Symbol" panose="05050102010706020507" pitchFamily="18" charset="2"/>
              </a:rPr>
              <a:t></a:t>
            </a:r>
            <a:r>
              <a:rPr lang="bn-BD" sz="4800" dirty="0" smtClean="0"/>
              <a:t>   ৪০ টাকা                         খ</a:t>
            </a:r>
            <a:r>
              <a:rPr lang="en-US" sz="4800" dirty="0">
                <a:sym typeface="Symbol" panose="05050102010706020507" pitchFamily="18" charset="2"/>
              </a:rPr>
              <a:t></a:t>
            </a:r>
            <a:r>
              <a:rPr lang="bn-BD" sz="4800" dirty="0" smtClean="0"/>
              <a:t>   ৬০ টাকা  </a:t>
            </a:r>
          </a:p>
          <a:p>
            <a:r>
              <a:rPr lang="bn-BD" sz="4800" dirty="0"/>
              <a:t> </a:t>
            </a:r>
            <a:r>
              <a:rPr lang="bn-BD" sz="4800" dirty="0" smtClean="0"/>
              <a:t>    গ</a:t>
            </a:r>
            <a:r>
              <a:rPr lang="en-US" sz="4800" dirty="0">
                <a:sym typeface="Symbol" panose="05050102010706020507" pitchFamily="18" charset="2"/>
              </a:rPr>
              <a:t></a:t>
            </a:r>
            <a:r>
              <a:rPr lang="bn-BD" sz="4800" dirty="0" smtClean="0"/>
              <a:t>   ৮০ টাকা                         ঘ</a:t>
            </a:r>
            <a:r>
              <a:rPr lang="en-US" sz="4800" dirty="0">
                <a:sym typeface="Symbol" panose="05050102010706020507" pitchFamily="18" charset="2"/>
              </a:rPr>
              <a:t></a:t>
            </a:r>
            <a:r>
              <a:rPr lang="bn-BD" sz="4800" dirty="0" smtClean="0"/>
              <a:t>  ১০০ টাকা 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7002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599" y="209755"/>
            <a:ext cx="3765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u="sng" dirty="0" smtClean="0"/>
              <a:t>বাড়ীর কাজ-</a:t>
            </a:r>
            <a:r>
              <a:rPr lang="bn-BD" sz="6000" dirty="0" smtClean="0"/>
              <a:t>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33306"/>
            <a:ext cx="117507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u="sng" dirty="0" smtClean="0"/>
              <a:t>প্রশ্নঃ</a:t>
            </a:r>
            <a:r>
              <a:rPr lang="bn-BD" sz="4400" dirty="0" smtClean="0"/>
              <a:t> </a:t>
            </a:r>
            <a:r>
              <a:rPr lang="bn-BD" sz="5400" dirty="0" smtClean="0"/>
              <a:t>শামীম আফরোজ একজন চাকরিজীবি। তাঁর মাসিক</a:t>
            </a:r>
          </a:p>
          <a:p>
            <a:pPr algn="just"/>
            <a:r>
              <a:rPr lang="bn-BD" sz="5400" dirty="0"/>
              <a:t> </a:t>
            </a:r>
            <a:r>
              <a:rPr lang="bn-BD" sz="5400" dirty="0" smtClean="0"/>
              <a:t>     মূলবেতন ২২,২৫০ টাকা। বার্ষিক মোট আয়ের প্রথম</a:t>
            </a:r>
          </a:p>
          <a:p>
            <a:pPr algn="just"/>
            <a:r>
              <a:rPr lang="bn-BD" sz="5400" dirty="0"/>
              <a:t> </a:t>
            </a:r>
            <a:r>
              <a:rPr lang="bn-BD" sz="5400" dirty="0" smtClean="0"/>
              <a:t>     একলক্ষ আশি হাজারে  শুন্য টাকা।  পরবর্তী  টাকার </a:t>
            </a:r>
          </a:p>
          <a:p>
            <a:pPr algn="just"/>
            <a:r>
              <a:rPr lang="bn-BD" sz="5400" dirty="0"/>
              <a:t> </a:t>
            </a:r>
            <a:r>
              <a:rPr lang="bn-BD" sz="5400" dirty="0" smtClean="0"/>
              <a:t>     উপর   আয়করের   হার   ১০   টাকা  হলে,  শামিম </a:t>
            </a:r>
          </a:p>
          <a:p>
            <a:pPr algn="just"/>
            <a:r>
              <a:rPr lang="bn-BD" sz="5400" dirty="0"/>
              <a:t> </a:t>
            </a:r>
            <a:r>
              <a:rPr lang="bn-BD" sz="5400" dirty="0" smtClean="0"/>
              <a:t>     আফরোজ কর বাবদ কত টাকা পরিশোধ করেন ?  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15349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873" y="327546"/>
            <a:ext cx="5232523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8000" b="1" u="sng" dirty="0" smtClean="0"/>
              <a:t>শিক্ষক পরিচিতি</a:t>
            </a:r>
            <a:endParaRPr lang="en-US" sz="80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918335" y="2398276"/>
            <a:ext cx="9315449" cy="3570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বেলাল উদ্দীন </a:t>
            </a:r>
            <a:endParaRPr lang="bn-BD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শিক্ষক(গণিত) 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চরখাগরিয়া খাদিম আলী চৌধুরী উচ্চ বিদ্যালয়</a:t>
            </a:r>
          </a:p>
          <a:p>
            <a:pPr algn="ctr"/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সাতকানিয়া , চট্টগ্রাম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০১৮১৬১২৯৬৫০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Email :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bucox1980@gmail.com</a:t>
            </a:r>
            <a:endParaRPr lang="bn-BD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38912" y="1028700"/>
            <a:ext cx="2464308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883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583" y="27292"/>
            <a:ext cx="6209732" cy="2646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16600" b="1" u="sng" dirty="0" smtClean="0"/>
              <a:t>ধন্যবাদ</a:t>
            </a:r>
            <a:r>
              <a:rPr lang="bn-BD" sz="16600" b="1" dirty="0" smtClean="0"/>
              <a:t> </a:t>
            </a:r>
            <a:endParaRPr lang="en-US" sz="1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5" y="2000250"/>
            <a:ext cx="7508948" cy="4618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40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3827" y="764275"/>
            <a:ext cx="43268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u="sng" dirty="0" smtClean="0"/>
              <a:t>পাঠ পরিচিতি</a:t>
            </a:r>
            <a:endParaRPr lang="en-US" sz="8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320115" y="219729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শ্রেণিঃ ৭ম </a:t>
            </a:r>
          </a:p>
          <a:p>
            <a:pPr algn="ctr"/>
            <a:r>
              <a:rPr lang="bn-BD" sz="6000" dirty="0" smtClean="0"/>
              <a:t>বিষয়ঃ গণিত, অধ্যায়ঃ ২য়</a:t>
            </a:r>
          </a:p>
          <a:p>
            <a:pPr algn="ctr"/>
            <a:r>
              <a:rPr lang="bn-BD" sz="6000" dirty="0" smtClean="0"/>
              <a:t>সময়ঃ ৫০ মিনিট</a:t>
            </a:r>
          </a:p>
          <a:p>
            <a:pPr algn="ctr"/>
            <a:r>
              <a:rPr lang="bn-BD" sz="6000" dirty="0" smtClean="0"/>
              <a:t>তারিখঃ ১৩-১১-১৩ 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42102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3" y="153537"/>
            <a:ext cx="3716740" cy="3647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9" y="129659"/>
            <a:ext cx="5545538" cy="3719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47" y="4247526"/>
            <a:ext cx="2967630" cy="25595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56895" y="4135271"/>
            <a:ext cx="2013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/>
              <a:t>চিত্রঃ গরু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421081" y="4135271"/>
            <a:ext cx="2013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/>
              <a:t>চিত্রঃ গরু 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395785" y="5204150"/>
            <a:ext cx="3548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৩ মাস আগে কম দামে ক্রয়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942997" y="5209176"/>
            <a:ext cx="3548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৩ মাস পরে বেশী দামে বিক্রয় </a:t>
            </a:r>
            <a:endParaRPr lang="en-US" sz="4800" dirty="0"/>
          </a:p>
        </p:txBody>
      </p:sp>
      <p:sp>
        <p:nvSpPr>
          <p:cNvPr id="4" name="Right Arrow 3"/>
          <p:cNvSpPr/>
          <p:nvPr/>
        </p:nvSpPr>
        <p:spPr>
          <a:xfrm>
            <a:off x="3821374" y="1583140"/>
            <a:ext cx="2470246" cy="146031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3 </a:t>
            </a:r>
            <a:r>
              <a:rPr lang="bn-BD" sz="3600" b="1" dirty="0" smtClean="0">
                <a:solidFill>
                  <a:schemeClr val="tx1"/>
                </a:solidFill>
              </a:rPr>
              <a:t>মাস পর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03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0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4" y="423078"/>
            <a:ext cx="5751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u="sng" dirty="0" smtClean="0"/>
              <a:t>আজকের পাঠ </a:t>
            </a:r>
            <a:endParaRPr lang="en-US" sz="7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643952" y="2497540"/>
            <a:ext cx="40078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/>
              <a:t>লাভ-ক্ষতি 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24065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30" y="709684"/>
            <a:ext cx="6316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u="sng" dirty="0" smtClean="0"/>
              <a:t>এই পাঠ শেষে শিক্ষার্থীরা- </a:t>
            </a:r>
            <a:endParaRPr lang="en-US" sz="6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13528" y="2060812"/>
            <a:ext cx="7590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dirty="0" smtClean="0"/>
              <a:t> </a:t>
            </a:r>
            <a:r>
              <a:rPr lang="bn-BD" sz="5400" dirty="0" smtClean="0"/>
              <a:t>লাভ ক্ষতি কি তা বলতে পারবে।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6808" y="3182651"/>
            <a:ext cx="10456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/>
              <a:t> </a:t>
            </a:r>
            <a:r>
              <a:rPr lang="bn-BD" sz="4800" dirty="0" smtClean="0"/>
              <a:t>লাভ ক্ষতি সংক্রান্ত সমস্যার সমাধান করতে পারবে।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95418" y="4234371"/>
            <a:ext cx="10731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4000" dirty="0" smtClean="0"/>
              <a:t> </a:t>
            </a:r>
            <a:r>
              <a:rPr lang="bn-BD" sz="4800" dirty="0" smtClean="0"/>
              <a:t>কর, ভ্যাট সংক্রান্ত বাস্তব ভিত্তিক সমস্যার সমাধান </a:t>
            </a:r>
          </a:p>
          <a:p>
            <a:pPr>
              <a:lnSpc>
                <a:spcPct val="150000"/>
              </a:lnSpc>
            </a:pPr>
            <a:r>
              <a:rPr lang="bn-BD" sz="4800" dirty="0"/>
              <a:t> </a:t>
            </a:r>
            <a:r>
              <a:rPr lang="bn-BD" sz="4800" dirty="0" smtClean="0"/>
              <a:t>   করতে পারবে।   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1214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1" y="338280"/>
            <a:ext cx="4971670" cy="3728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338279"/>
            <a:ext cx="5121733" cy="3753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5152" y="4326339"/>
            <a:ext cx="2262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/>
              <a:t>চিত্রঃ ছাগল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545787" y="4326338"/>
            <a:ext cx="2262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/>
              <a:t>চিত্রঃ ছাগল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18865" y="5109144"/>
            <a:ext cx="4271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ক্রয়মূল্য ১০,০০০ টাকা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767859" y="5097615"/>
            <a:ext cx="459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বিক্রয়মূল্য ১২,০০০ টাকা  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04963" y="6049077"/>
            <a:ext cx="4585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বিক্রয়মূল্য ১০,০০০ টাকা 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917987" y="5969310"/>
            <a:ext cx="459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ক্রয়মূল্য ১২,০০০ টাকা       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14416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886" y="941696"/>
            <a:ext cx="8929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u="sng" dirty="0" smtClean="0"/>
              <a:t>একক কাজ</a:t>
            </a:r>
            <a:r>
              <a:rPr lang="en-US" sz="7200" b="1" u="sng" dirty="0" smtClean="0"/>
              <a:t> </a:t>
            </a:r>
            <a:r>
              <a:rPr lang="bn-BD" sz="7200" b="1" u="sng" dirty="0" smtClean="0"/>
              <a:t> (সময়ঃ ৩ মিনিট)</a:t>
            </a:r>
            <a:r>
              <a:rPr lang="bn-BD" sz="7200" dirty="0" smtClean="0"/>
              <a:t> 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3330048" y="3179928"/>
            <a:ext cx="5006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u="sng" dirty="0" smtClean="0"/>
              <a:t>প্রশ্নঃ</a:t>
            </a:r>
            <a:r>
              <a:rPr lang="bn-BD" sz="5400" dirty="0" smtClean="0"/>
              <a:t> </a:t>
            </a:r>
            <a:r>
              <a:rPr lang="bn-BD" sz="6000" dirty="0" smtClean="0"/>
              <a:t>লাভ-ক্ষতি কি?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22633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863" y="1405719"/>
            <a:ext cx="112031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6000" b="1" u="sng" dirty="0" smtClean="0"/>
              <a:t>উত্তরঃ</a:t>
            </a:r>
            <a:r>
              <a:rPr lang="bn-BD" sz="4800" dirty="0" smtClean="0"/>
              <a:t> </a:t>
            </a:r>
            <a:r>
              <a:rPr lang="bn-BD" sz="5400" dirty="0" smtClean="0"/>
              <a:t>ক্রয়মুল্যের চেয়ে বিক্রয় মুল্য বেশী হলে লাভ হয়এবং ক্রয় মুল্যের চেয়ে বিক্রয় মুল্য কম হলে ক্ষতি হয়। 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328368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388</Words>
  <Application>Microsoft Office PowerPoint</Application>
  <PresentationFormat>Custom</PresentationFormat>
  <Paragraphs>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 N COMPUTER</cp:lastModifiedBy>
  <cp:revision>28</cp:revision>
  <dcterms:created xsi:type="dcterms:W3CDTF">2013-11-15T03:54:39Z</dcterms:created>
  <dcterms:modified xsi:type="dcterms:W3CDTF">2014-09-23T00:12:24Z</dcterms:modified>
</cp:coreProperties>
</file>