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9" r:id="rId2"/>
    <p:sldId id="257" r:id="rId3"/>
    <p:sldId id="259" r:id="rId4"/>
    <p:sldId id="261" r:id="rId5"/>
    <p:sldId id="280" r:id="rId6"/>
    <p:sldId id="300" r:id="rId7"/>
    <p:sldId id="281" r:id="rId8"/>
    <p:sldId id="275" r:id="rId9"/>
    <p:sldId id="291" r:id="rId10"/>
    <p:sldId id="278" r:id="rId11"/>
    <p:sldId id="279" r:id="rId12"/>
    <p:sldId id="294" r:id="rId13"/>
    <p:sldId id="276" r:id="rId14"/>
    <p:sldId id="292" r:id="rId15"/>
    <p:sldId id="293" r:id="rId16"/>
    <p:sldId id="270" r:id="rId17"/>
    <p:sldId id="269" r:id="rId18"/>
    <p:sldId id="296" r:id="rId19"/>
    <p:sldId id="295" r:id="rId20"/>
    <p:sldId id="297" r:id="rId21"/>
  </p:sldIdLst>
  <p:sldSz cx="11979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86388" autoAdjust="0"/>
  </p:normalViewPr>
  <p:slideViewPr>
    <p:cSldViewPr>
      <p:cViewPr varScale="1">
        <p:scale>
          <a:sx n="41" d="100"/>
          <a:sy n="41" d="100"/>
        </p:scale>
        <p:origin x="1291" y="48"/>
      </p:cViewPr>
      <p:guideLst>
        <p:guide orient="horz" pos="2160"/>
        <p:guide pos="37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BE9DD-F7BE-4666-97C2-1FAF2DBBB48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43000"/>
            <a:ext cx="5391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38B68-6013-4054-80D9-8C4A4D05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8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38B68-6013-4054-80D9-8C4A4D058F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6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17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 \Animated Flowers\Beautiful-Flower-Bouquet-Image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79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4438" y="4038600"/>
            <a:ext cx="7010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79B232-9C31-4F5B-889C-C55C961A9507}"/>
              </a:ext>
            </a:extLst>
          </p:cNvPr>
          <p:cNvSpPr txBox="1"/>
          <p:nvPr/>
        </p:nvSpPr>
        <p:spPr>
          <a:xfrm>
            <a:off x="960437" y="-104358"/>
            <a:ext cx="10439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 ডিভিশনাল অনলাইন স্কুল এর পক্ষ থেকে সবাইকে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7EA66A-BA81-41B3-8216-1533EF7BB4CE}"/>
              </a:ext>
            </a:extLst>
          </p:cNvPr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E044A-6DDD-4A99-A21C-3BF80416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37" y="3387879"/>
            <a:ext cx="3858218" cy="200025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083664-59D3-425B-B746-A99F3CB95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37" y="1307354"/>
            <a:ext cx="3858218" cy="196796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E9BD63-0444-4AD9-9CD4-F89C38DDD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37" y="1307354"/>
            <a:ext cx="3858218" cy="200025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A2044A-AA3D-4492-B90F-7513F43E0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37" y="3441769"/>
            <a:ext cx="3858218" cy="198346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742A21-2B01-4FEF-BF4F-DDE3D0CC77A0}"/>
              </a:ext>
            </a:extLst>
          </p:cNvPr>
          <p:cNvSpPr txBox="1"/>
          <p:nvPr/>
        </p:nvSpPr>
        <p:spPr>
          <a:xfrm>
            <a:off x="2713037" y="252636"/>
            <a:ext cx="7848600" cy="92333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 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87C17E-A87D-41C2-B356-8AAB0E85E89C}"/>
              </a:ext>
            </a:extLst>
          </p:cNvPr>
          <p:cNvSpPr txBox="1"/>
          <p:nvPr/>
        </p:nvSpPr>
        <p:spPr>
          <a:xfrm>
            <a:off x="388937" y="5394161"/>
            <a:ext cx="11201400" cy="144655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মাধ্যমে কৃষির বালাই ব্যবস্থাপনার উন্নতি সাধনের মাধ্যমে কৃষির উৎপাদন বাড়ানো সম্ভব 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9AFE0D-6DE6-47E5-B912-43FCFF06FC47}"/>
              </a:ext>
            </a:extLst>
          </p:cNvPr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E8636D-1AA2-4841-9618-F1C2EC235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15" y="1526859"/>
            <a:ext cx="5116936" cy="3505199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837CBE-8385-4928-BD9D-9F4D6606858C}"/>
              </a:ext>
            </a:extLst>
          </p:cNvPr>
          <p:cNvSpPr txBox="1"/>
          <p:nvPr/>
        </p:nvSpPr>
        <p:spPr>
          <a:xfrm>
            <a:off x="2939115" y="276519"/>
            <a:ext cx="6553200" cy="830997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 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08BCE1-0D7E-425B-BD06-6400FE1D1D9A}"/>
              </a:ext>
            </a:extLst>
          </p:cNvPr>
          <p:cNvGrpSpPr/>
          <p:nvPr/>
        </p:nvGrpSpPr>
        <p:grpSpPr>
          <a:xfrm>
            <a:off x="545078" y="1516250"/>
            <a:ext cx="5218482" cy="3515808"/>
            <a:chOff x="545078" y="1516250"/>
            <a:chExt cx="5218482" cy="34290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EAB7EC6-DFC4-45C9-B433-53B28DAB838E}"/>
                </a:ext>
              </a:extLst>
            </p:cNvPr>
            <p:cNvGrpSpPr/>
            <p:nvPr/>
          </p:nvGrpSpPr>
          <p:grpSpPr>
            <a:xfrm>
              <a:off x="545078" y="1516250"/>
              <a:ext cx="5181598" cy="3429001"/>
              <a:chOff x="1112837" y="1828799"/>
              <a:chExt cx="7291388" cy="300037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10735FF-908E-4560-BFBF-568DADAEB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837" y="1828799"/>
                <a:ext cx="4248149" cy="2995209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017A46B-0FF5-4CC0-9527-A770FB195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382418" y="1807367"/>
                <a:ext cx="3000375" cy="3043239"/>
              </a:xfrm>
              <a:prstGeom prst="rect">
                <a:avLst/>
              </a:prstGeom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90055BA-5C44-44F9-BAC2-47CDCA856D09}"/>
                </a:ext>
              </a:extLst>
            </p:cNvPr>
            <p:cNvSpPr/>
            <p:nvPr/>
          </p:nvSpPr>
          <p:spPr>
            <a:xfrm>
              <a:off x="545078" y="1516250"/>
              <a:ext cx="5218482" cy="3423097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CDF7CBE-9648-4F53-9CDA-5D78344F21BE}"/>
              </a:ext>
            </a:extLst>
          </p:cNvPr>
          <p:cNvSpPr txBox="1"/>
          <p:nvPr/>
        </p:nvSpPr>
        <p:spPr>
          <a:xfrm>
            <a:off x="1531937" y="5434739"/>
            <a:ext cx="9800714" cy="830997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 আমাদের  সুস্থ থাকতে সাহায্য করবে 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94018A-05E4-4980-A650-06F214FD1B7E}"/>
              </a:ext>
            </a:extLst>
          </p:cNvPr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EFA83-6147-4C4E-9090-E01EF4D10010}"/>
              </a:ext>
            </a:extLst>
          </p:cNvPr>
          <p:cNvSpPr txBox="1"/>
          <p:nvPr/>
        </p:nvSpPr>
        <p:spPr>
          <a:xfrm>
            <a:off x="1910766" y="998970"/>
            <a:ext cx="8153400" cy="707886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বিনিময়ের গুরুত্ব সম্পর্কে পাঁচটি বাক্য লিখ।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752B5-2C7D-4136-8150-9937ABB417FA}"/>
              </a:ext>
            </a:extLst>
          </p:cNvPr>
          <p:cNvSpPr txBox="1"/>
          <p:nvPr/>
        </p:nvSpPr>
        <p:spPr>
          <a:xfrm>
            <a:off x="4372184" y="83987"/>
            <a:ext cx="3429000" cy="830997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4E4447-96A8-4CBF-9878-4AFB200DAD1C}"/>
              </a:ext>
            </a:extLst>
          </p:cNvPr>
          <p:cNvSpPr txBox="1"/>
          <p:nvPr/>
        </p:nvSpPr>
        <p:spPr>
          <a:xfrm>
            <a:off x="198437" y="1706856"/>
            <a:ext cx="11776495" cy="5632311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উত্তরঃতথ্য বিনিময়ের পাচঁটি গুরুত্ব হলোঃ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১)তথ্য আমাদের জ্ঞানভান্ডারকে আরও সমৃদ্ধ করে।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২)নতুন কিছু শিখতে ও কী কতে হবে সিদান্ত নিতে সাহায্য করে।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৩)আমাদের ব্যক্তিগত,সামাজিক ও রাষ্টীয় জীবনে তথ্য বিনিময়ের গুরুত্ব অপরিসীম।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৪)তথ্য বিনিময় আমাদের নিরাপদ রাখতে সাহায্য করে।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৫)তথ্য বিনিময় আমাদের ভালোভাবে বাচঁতে এবং বিপদ থেকে রক্ষা পেতে সাহায্য করে।</a:t>
            </a: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2F8130-9079-4842-9EA3-3502BDF0A703}"/>
              </a:ext>
            </a:extLst>
          </p:cNvPr>
          <p:cNvSpPr/>
          <p:nvPr/>
        </p:nvSpPr>
        <p:spPr>
          <a:xfrm>
            <a:off x="0" y="0"/>
            <a:ext cx="11979275" cy="701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F03B8-D306-4A02-BEB3-033ADB0B1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51" y="1516250"/>
            <a:ext cx="5120394" cy="3505198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6E6A27-66DB-4DEE-AFF3-45EF201B7A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 b="15008"/>
          <a:stretch/>
        </p:blipFill>
        <p:spPr>
          <a:xfrm>
            <a:off x="487731" y="1516250"/>
            <a:ext cx="5275827" cy="3505198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4" name="AutoShape 2" descr="Image result for জলোচ্ছাস ও দুযোর্গের ছবি">
            <a:extLst>
              <a:ext uri="{FF2B5EF4-FFF2-40B4-BE49-F238E27FC236}">
                <a16:creationId xmlns:a16="http://schemas.microsoft.com/office/drawing/2014/main" id="{5507D25D-7A77-45E7-816F-EEA53BEF2E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2437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জলোচ্ছাস ও দুযোর্গের ছবি">
            <a:extLst>
              <a:ext uri="{FF2B5EF4-FFF2-40B4-BE49-F238E27FC236}">
                <a16:creationId xmlns:a16="http://schemas.microsoft.com/office/drawing/2014/main" id="{A7F62B36-8641-466E-B59E-9D457B2279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7238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22BD9-3FB2-477A-BBB4-0ADF0635FAFD}"/>
              </a:ext>
            </a:extLst>
          </p:cNvPr>
          <p:cNvSpPr txBox="1"/>
          <p:nvPr/>
        </p:nvSpPr>
        <p:spPr>
          <a:xfrm>
            <a:off x="2713037" y="211591"/>
            <a:ext cx="6553200" cy="707886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08E1F-1582-41B3-8DDA-73617C5508D2}"/>
              </a:ext>
            </a:extLst>
          </p:cNvPr>
          <p:cNvSpPr txBox="1"/>
          <p:nvPr/>
        </p:nvSpPr>
        <p:spPr>
          <a:xfrm>
            <a:off x="2731082" y="163036"/>
            <a:ext cx="6553200" cy="769441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হলো তথ্য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বিনিময়ের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ADB239-817F-4299-B190-E875EBB3CAD2}"/>
              </a:ext>
            </a:extLst>
          </p:cNvPr>
          <p:cNvSpPr/>
          <p:nvPr/>
        </p:nvSpPr>
        <p:spPr>
          <a:xfrm>
            <a:off x="8160006" y="5357443"/>
            <a:ext cx="1670650" cy="707886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F2751-7461-430D-AFF0-6A6CED7BBB2F}"/>
              </a:ext>
            </a:extLst>
          </p:cNvPr>
          <p:cNvSpPr/>
          <p:nvPr/>
        </p:nvSpPr>
        <p:spPr>
          <a:xfrm>
            <a:off x="1940228" y="5308038"/>
            <a:ext cx="1879041" cy="707886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</a:p>
        </p:txBody>
      </p:sp>
    </p:spTree>
    <p:extLst>
      <p:ext uri="{BB962C8B-B14F-4D97-AF65-F5344CB8AC3E}">
        <p14:creationId xmlns:p14="http://schemas.microsoft.com/office/powerpoint/2010/main" val="357875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1AD1A1-F7C7-49A3-A2E3-851AD50F0923}"/>
              </a:ext>
            </a:extLst>
          </p:cNvPr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6E6A27-66DB-4DEE-AFF3-45EF201B7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 b="15008"/>
          <a:stretch/>
        </p:blipFill>
        <p:spPr>
          <a:xfrm>
            <a:off x="487731" y="1516250"/>
            <a:ext cx="5275827" cy="3505198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4" name="AutoShape 2" descr="Image result for জলোচ্ছাস ও দুযোর্গের ছবি">
            <a:extLst>
              <a:ext uri="{FF2B5EF4-FFF2-40B4-BE49-F238E27FC236}">
                <a16:creationId xmlns:a16="http://schemas.microsoft.com/office/drawing/2014/main" id="{5507D25D-7A77-45E7-816F-EEA53BEF2E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2437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জলোচ্ছাস ও দুযোর্গের ছবি">
            <a:extLst>
              <a:ext uri="{FF2B5EF4-FFF2-40B4-BE49-F238E27FC236}">
                <a16:creationId xmlns:a16="http://schemas.microsoft.com/office/drawing/2014/main" id="{A7F62B36-8641-466E-B59E-9D457B2279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7238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22BD9-3FB2-477A-BBB4-0ADF0635FAFD}"/>
              </a:ext>
            </a:extLst>
          </p:cNvPr>
          <p:cNvSpPr txBox="1"/>
          <p:nvPr/>
        </p:nvSpPr>
        <p:spPr>
          <a:xfrm>
            <a:off x="2701535" y="194198"/>
            <a:ext cx="6553200" cy="707886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08E1F-1582-41B3-8DDA-73617C5508D2}"/>
              </a:ext>
            </a:extLst>
          </p:cNvPr>
          <p:cNvSpPr txBox="1"/>
          <p:nvPr/>
        </p:nvSpPr>
        <p:spPr>
          <a:xfrm>
            <a:off x="2713037" y="163421"/>
            <a:ext cx="6553200" cy="769441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হলো তথ্য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বিনিময়ের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ADB239-817F-4299-B190-E875EBB3CAD2}"/>
              </a:ext>
            </a:extLst>
          </p:cNvPr>
          <p:cNvSpPr/>
          <p:nvPr/>
        </p:nvSpPr>
        <p:spPr>
          <a:xfrm>
            <a:off x="8072598" y="5595400"/>
            <a:ext cx="1527982" cy="707886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F2751-7461-430D-AFF0-6A6CED7BBB2F}"/>
              </a:ext>
            </a:extLst>
          </p:cNvPr>
          <p:cNvSpPr/>
          <p:nvPr/>
        </p:nvSpPr>
        <p:spPr>
          <a:xfrm>
            <a:off x="1940229" y="5595399"/>
            <a:ext cx="1207382" cy="707886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5839CE-9246-4ADE-B6BE-EF4F3600C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4" t="31086" r="29834" b="33946"/>
          <a:stretch/>
        </p:blipFill>
        <p:spPr>
          <a:xfrm rot="2630165">
            <a:off x="7034341" y="2459486"/>
            <a:ext cx="3057196" cy="1606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9FD23B-8A75-45F5-A444-1944F5DEEA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0" y="1528596"/>
            <a:ext cx="5286637" cy="34928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581813-C955-4D50-9087-4F1A4865018B}"/>
              </a:ext>
            </a:extLst>
          </p:cNvPr>
          <p:cNvSpPr/>
          <p:nvPr/>
        </p:nvSpPr>
        <p:spPr>
          <a:xfrm>
            <a:off x="6196750" y="1503903"/>
            <a:ext cx="5120394" cy="351754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34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C978BD-4632-44F7-88CD-1E4114959C25}"/>
              </a:ext>
            </a:extLst>
          </p:cNvPr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email">
            <a:extLst>
              <a:ext uri="{FF2B5EF4-FFF2-40B4-BE49-F238E27FC236}">
                <a16:creationId xmlns:a16="http://schemas.microsoft.com/office/drawing/2014/main" id="{8C6B1E5E-AAF7-4921-A0D1-527EA4697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21" y="1516250"/>
            <a:ext cx="5114305" cy="347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1C1C66-0A8B-4223-BD05-1F35356F4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" y="1548538"/>
            <a:ext cx="5312867" cy="3422542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16AE3E-D456-4AFA-B574-C7F651D79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1" y="1501320"/>
            <a:ext cx="5321003" cy="3492852"/>
          </a:xfrm>
          <a:prstGeom prst="rect">
            <a:avLst/>
          </a:prstGeom>
        </p:spPr>
      </p:pic>
      <p:sp>
        <p:nvSpPr>
          <p:cNvPr id="4" name="AutoShape 2" descr="Image result for জলোচ্ছাস ও দুযোর্গের ছবি">
            <a:extLst>
              <a:ext uri="{FF2B5EF4-FFF2-40B4-BE49-F238E27FC236}">
                <a16:creationId xmlns:a16="http://schemas.microsoft.com/office/drawing/2014/main" id="{5507D25D-7A77-45E7-816F-EEA53BEF2E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2437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জলোচ্ছাস ও দুযোর্গের ছবি">
            <a:extLst>
              <a:ext uri="{FF2B5EF4-FFF2-40B4-BE49-F238E27FC236}">
                <a16:creationId xmlns:a16="http://schemas.microsoft.com/office/drawing/2014/main" id="{A7F62B36-8641-466E-B59E-9D457B2279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7238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22BD9-3FB2-477A-BBB4-0ADF0635FAFD}"/>
              </a:ext>
            </a:extLst>
          </p:cNvPr>
          <p:cNvSpPr txBox="1"/>
          <p:nvPr/>
        </p:nvSpPr>
        <p:spPr>
          <a:xfrm>
            <a:off x="2713037" y="207136"/>
            <a:ext cx="6553200" cy="707886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08E1F-1582-41B3-8DDA-73617C5508D2}"/>
              </a:ext>
            </a:extLst>
          </p:cNvPr>
          <p:cNvSpPr txBox="1"/>
          <p:nvPr/>
        </p:nvSpPr>
        <p:spPr>
          <a:xfrm>
            <a:off x="2742647" y="165446"/>
            <a:ext cx="6553200" cy="769441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হলো তথ্য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বিনিময়ের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ADB239-817F-4299-B190-E875EBB3CAD2}"/>
              </a:ext>
            </a:extLst>
          </p:cNvPr>
          <p:cNvSpPr/>
          <p:nvPr/>
        </p:nvSpPr>
        <p:spPr>
          <a:xfrm>
            <a:off x="8072598" y="5595400"/>
            <a:ext cx="1468672" cy="707886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F2751-7461-430D-AFF0-6A6CED7BBB2F}"/>
              </a:ext>
            </a:extLst>
          </p:cNvPr>
          <p:cNvSpPr/>
          <p:nvPr/>
        </p:nvSpPr>
        <p:spPr>
          <a:xfrm>
            <a:off x="1940229" y="5595399"/>
            <a:ext cx="1409360" cy="707886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96F950-16EA-402A-9D60-3BA055A5779E}"/>
              </a:ext>
            </a:extLst>
          </p:cNvPr>
          <p:cNvSpPr/>
          <p:nvPr/>
        </p:nvSpPr>
        <p:spPr>
          <a:xfrm>
            <a:off x="6246742" y="1501320"/>
            <a:ext cx="5153095" cy="346976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1913F-BEA9-44F1-8CD4-DF107908890E}"/>
              </a:ext>
            </a:extLst>
          </p:cNvPr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AC46E-6E6D-437E-A9A7-BAB7AE343439}"/>
              </a:ext>
            </a:extLst>
          </p:cNvPr>
          <p:cNvSpPr txBox="1"/>
          <p:nvPr/>
        </p:nvSpPr>
        <p:spPr>
          <a:xfrm>
            <a:off x="3475037" y="222890"/>
            <a:ext cx="3429000" cy="92333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9A6D6C-1D9E-403D-A71B-6160E7807E81}"/>
              </a:ext>
            </a:extLst>
          </p:cNvPr>
          <p:cNvSpPr txBox="1"/>
          <p:nvPr/>
        </p:nvSpPr>
        <p:spPr>
          <a:xfrm>
            <a:off x="1303337" y="1369110"/>
            <a:ext cx="7772400" cy="769441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মাধ্যমগুলোর নাম লিখ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7EF0B-5936-4EA0-B303-2C38E3A987DF}"/>
              </a:ext>
            </a:extLst>
          </p:cNvPr>
          <p:cNvSpPr txBox="1"/>
          <p:nvPr/>
        </p:nvSpPr>
        <p:spPr>
          <a:xfrm>
            <a:off x="1874837" y="236664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১)ইন্টারনেট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২)ই-মেইল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৩)সামাজিক যোগাযোগ মাধ্যম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৪)রেডিও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৫)টেলিভিশন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৬)মোবাইল ফোন।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024244-BB1C-4D16-AC27-AFBF3CD3ECE2}"/>
              </a:ext>
            </a:extLst>
          </p:cNvPr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0682E-5600-45A3-926C-2E3109E462F2}"/>
              </a:ext>
            </a:extLst>
          </p:cNvPr>
          <p:cNvSpPr txBox="1"/>
          <p:nvPr/>
        </p:nvSpPr>
        <p:spPr>
          <a:xfrm>
            <a:off x="122237" y="306974"/>
            <a:ext cx="11857038" cy="830997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পাঠ্যবইয়ের ৬৮ নং পৃষ্ঠা খোল এবং নিরবে পাঠ কর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3F5ACE-ADF2-43F8-A05C-D51FE0CC8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7" y="1447799"/>
            <a:ext cx="4343400" cy="5271917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8977A6-30EA-44ED-AD17-D98308B85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56" y="1524000"/>
            <a:ext cx="51054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3034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87B322-2336-4015-8729-EC4AEC3AD234}"/>
              </a:ext>
            </a:extLst>
          </p:cNvPr>
          <p:cNvSpPr/>
          <p:nvPr/>
        </p:nvSpPr>
        <p:spPr>
          <a:xfrm>
            <a:off x="0" y="-150240"/>
            <a:ext cx="11979275" cy="71584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10955E-E12D-49EC-BE7D-467BC33AE5EC}"/>
              </a:ext>
            </a:extLst>
          </p:cNvPr>
          <p:cNvSpPr txBox="1"/>
          <p:nvPr/>
        </p:nvSpPr>
        <p:spPr>
          <a:xfrm>
            <a:off x="3016055" y="278934"/>
            <a:ext cx="5753100" cy="830997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উত্তরে টিক চিহ্ন দাও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DF3279-C12E-4036-9F94-352EB749942C}"/>
              </a:ext>
            </a:extLst>
          </p:cNvPr>
          <p:cNvSpPr txBox="1"/>
          <p:nvPr/>
        </p:nvSpPr>
        <p:spPr>
          <a:xfrm>
            <a:off x="1112837" y="1487814"/>
            <a:ext cx="803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সংরক্ষণের জন্য কোনটি ব্যবহার করা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591B69-E33D-4194-89D4-8E7E65D2C7A6}"/>
              </a:ext>
            </a:extLst>
          </p:cNvPr>
          <p:cNvSpPr txBox="1"/>
          <p:nvPr/>
        </p:nvSpPr>
        <p:spPr>
          <a:xfrm>
            <a:off x="1817687" y="2286738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ক) টি ভি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614F1-B8EE-4D61-AD2E-64D8EF1FA517}"/>
              </a:ext>
            </a:extLst>
          </p:cNvPr>
          <p:cNvSpPr txBox="1"/>
          <p:nvPr/>
        </p:nvSpPr>
        <p:spPr>
          <a:xfrm>
            <a:off x="4861989" y="2240411"/>
            <a:ext cx="2944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খ) রেডিও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00E23-B503-4985-B8B9-167017D86BD5}"/>
              </a:ext>
            </a:extLst>
          </p:cNvPr>
          <p:cNvSpPr txBox="1"/>
          <p:nvPr/>
        </p:nvSpPr>
        <p:spPr>
          <a:xfrm>
            <a:off x="1817687" y="3041480"/>
            <a:ext cx="278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 সংবাদপত্র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3CF546-E64F-4377-9217-589B5DC7E1C1}"/>
              </a:ext>
            </a:extLst>
          </p:cNvPr>
          <p:cNvSpPr txBox="1"/>
          <p:nvPr/>
        </p:nvSpPr>
        <p:spPr>
          <a:xfrm>
            <a:off x="4943490" y="3034407"/>
            <a:ext cx="278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 সিডি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DCE132-0553-4457-8522-ED44781DFBDC}"/>
              </a:ext>
            </a:extLst>
          </p:cNvPr>
          <p:cNvSpPr txBox="1"/>
          <p:nvPr/>
        </p:nvSpPr>
        <p:spPr>
          <a:xfrm>
            <a:off x="1121163" y="3923953"/>
            <a:ext cx="923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 তথ্য বিনিময়ের জন্য কোন যন্তটি ব্যবহার করা হয়?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308DE4-C794-4A52-9F16-237F17F5029F}"/>
              </a:ext>
            </a:extLst>
          </p:cNvPr>
          <p:cNvSpPr txBox="1"/>
          <p:nvPr/>
        </p:nvSpPr>
        <p:spPr>
          <a:xfrm>
            <a:off x="1931987" y="4810644"/>
            <a:ext cx="156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ক)বাস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6EAC27-44CB-4577-9E7C-CB6B66F6648D}"/>
              </a:ext>
            </a:extLst>
          </p:cNvPr>
          <p:cNvSpPr txBox="1"/>
          <p:nvPr/>
        </p:nvSpPr>
        <p:spPr>
          <a:xfrm>
            <a:off x="4912235" y="4810644"/>
            <a:ext cx="2944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খ) রিক্সা 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8C14D-ACDF-4024-B5CE-C2B0025AE7B2}"/>
              </a:ext>
            </a:extLst>
          </p:cNvPr>
          <p:cNvSpPr txBox="1"/>
          <p:nvPr/>
        </p:nvSpPr>
        <p:spPr>
          <a:xfrm>
            <a:off x="1817687" y="5658676"/>
            <a:ext cx="278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গ)ঘড়ি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E49C8-4CE1-49E7-9B13-3E8FF63C52DB}"/>
              </a:ext>
            </a:extLst>
          </p:cNvPr>
          <p:cNvSpPr txBox="1"/>
          <p:nvPr/>
        </p:nvSpPr>
        <p:spPr>
          <a:xfrm>
            <a:off x="4912235" y="5584206"/>
            <a:ext cx="2944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ঘ) মোবাইল ফোন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-Shape 3">
            <a:extLst>
              <a:ext uri="{FF2B5EF4-FFF2-40B4-BE49-F238E27FC236}">
                <a16:creationId xmlns:a16="http://schemas.microsoft.com/office/drawing/2014/main" id="{DCCAFFAB-6DF2-4C55-B2B6-9DE484B0FA61}"/>
              </a:ext>
            </a:extLst>
          </p:cNvPr>
          <p:cNvSpPr/>
          <p:nvPr/>
        </p:nvSpPr>
        <p:spPr>
          <a:xfrm rot="19917808">
            <a:off x="6627407" y="3004498"/>
            <a:ext cx="791665" cy="517577"/>
          </a:xfrm>
          <a:prstGeom prst="corner">
            <a:avLst>
              <a:gd name="adj1" fmla="val 50000"/>
              <a:gd name="adj2" fmla="val 544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D7DFD01F-3BD7-4D6A-8CB4-90C37F50D784}"/>
              </a:ext>
            </a:extLst>
          </p:cNvPr>
          <p:cNvSpPr/>
          <p:nvPr/>
        </p:nvSpPr>
        <p:spPr>
          <a:xfrm rot="19917808">
            <a:off x="7878367" y="5669741"/>
            <a:ext cx="791665" cy="517577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D69F20-6F63-4025-806B-044E1BEFF6F4}"/>
              </a:ext>
            </a:extLst>
          </p:cNvPr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DE249C-63EC-4679-AE25-83F4C988B0E7}"/>
              </a:ext>
            </a:extLst>
          </p:cNvPr>
          <p:cNvSpPr txBox="1"/>
          <p:nvPr/>
        </p:nvSpPr>
        <p:spPr>
          <a:xfrm>
            <a:off x="2332037" y="1640606"/>
            <a:ext cx="754380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7727E-E236-404E-AD24-7E6C080D9CE4}"/>
              </a:ext>
            </a:extLst>
          </p:cNvPr>
          <p:cNvSpPr txBox="1"/>
          <p:nvPr/>
        </p:nvSpPr>
        <p:spPr>
          <a:xfrm>
            <a:off x="3760787" y="291033"/>
            <a:ext cx="4457700" cy="830997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D6D95-16C6-4E3D-A3C5-EB5DF16ED637}"/>
              </a:ext>
            </a:extLst>
          </p:cNvPr>
          <p:cNvSpPr txBox="1"/>
          <p:nvPr/>
        </p:nvSpPr>
        <p:spPr>
          <a:xfrm>
            <a:off x="2332037" y="2950830"/>
            <a:ext cx="900893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কোন প্রযুক্তির সাহায্যে তথ্য বিনিময় করা যায়?</a:t>
            </a:r>
          </a:p>
          <a:p>
            <a:pPr>
              <a:lnSpc>
                <a:spcPct val="150000"/>
              </a:lnSpc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আমাদের জীবনে তথ্য কেন গুরুত্বপূর্ণ?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9D54EA-641C-4606-8E64-847976570565}"/>
              </a:ext>
            </a:extLst>
          </p:cNvPr>
          <p:cNvSpPr/>
          <p:nvPr/>
        </p:nvSpPr>
        <p:spPr>
          <a:xfrm>
            <a:off x="-1" y="59829"/>
            <a:ext cx="11979275" cy="67383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9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8D2C2F-49EB-460A-9D70-DF244A120EC2}"/>
              </a:ext>
            </a:extLst>
          </p:cNvPr>
          <p:cNvSpPr txBox="1"/>
          <p:nvPr/>
        </p:nvSpPr>
        <p:spPr>
          <a:xfrm>
            <a:off x="5335121" y="576786"/>
            <a:ext cx="2183882" cy="99794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bn-BD" sz="5896" b="1" dirty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716" b="1" dirty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716" b="1" dirty="0">
              <a:ln>
                <a:solidFill>
                  <a:srgbClr val="C00000"/>
                </a:solidFill>
              </a:ln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D4B99-3B20-4DC6-B3C8-F36A43D332D8}"/>
              </a:ext>
            </a:extLst>
          </p:cNvPr>
          <p:cNvSpPr txBox="1"/>
          <p:nvPr/>
        </p:nvSpPr>
        <p:spPr>
          <a:xfrm>
            <a:off x="129766" y="3534971"/>
            <a:ext cx="6006463" cy="29938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জেসমিন আক্তার জাহান</a:t>
            </a:r>
            <a:endParaRPr lang="bn-BD" sz="393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দরাকুল সরকারি প্রাথমিক</a:t>
            </a:r>
            <a:r>
              <a:rPr lang="bn-BD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  <a:r>
              <a:rPr lang="bn-IN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কোম্পানীগঞ্জ,সিলেট।</a:t>
            </a:r>
            <a:endParaRPr lang="bn-BD" sz="393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144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bn-IN" sz="3144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144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jakterjahan@gmail.com</a:t>
            </a:r>
            <a:endParaRPr lang="en-US" sz="2358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75CB1-00F2-4C73-A838-9C52E47FF2DC}"/>
              </a:ext>
            </a:extLst>
          </p:cNvPr>
          <p:cNvSpPr txBox="1"/>
          <p:nvPr/>
        </p:nvSpPr>
        <p:spPr>
          <a:xfrm>
            <a:off x="6997550" y="3197163"/>
            <a:ext cx="4650383" cy="31162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en-US" sz="393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</a:t>
            </a:r>
            <a:r>
              <a:rPr lang="as-IN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93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endParaRPr lang="en-US" sz="393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93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ধ্যায়:আমাদের</a:t>
            </a:r>
            <a:r>
              <a:rPr lang="en-US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3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3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93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93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3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as-IN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93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bn-IN" sz="393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বিনিময়ের গুরুত্ব।</a:t>
            </a:r>
            <a:endParaRPr lang="bn-BD" sz="393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E3396B-FF91-4DCE-A478-6A526EC90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6961" y="130039"/>
            <a:ext cx="1886708" cy="25501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DCF3EC6A-E3C5-4359-92CF-D13C19EA2240}"/>
              </a:ext>
            </a:extLst>
          </p:cNvPr>
          <p:cNvSpPr/>
          <p:nvPr/>
        </p:nvSpPr>
        <p:spPr>
          <a:xfrm>
            <a:off x="6187329" y="2871258"/>
            <a:ext cx="164883" cy="300827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9"/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AB41FA09-CA4B-444E-81DB-70BCA6E4F8F5}"/>
              </a:ext>
            </a:extLst>
          </p:cNvPr>
          <p:cNvSpPr/>
          <p:nvPr/>
        </p:nvSpPr>
        <p:spPr>
          <a:xfrm>
            <a:off x="6348006" y="2390560"/>
            <a:ext cx="164883" cy="300827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9"/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20805212-0C50-417F-9A1A-F88655962E1C}"/>
              </a:ext>
            </a:extLst>
          </p:cNvPr>
          <p:cNvSpPr/>
          <p:nvPr/>
        </p:nvSpPr>
        <p:spPr>
          <a:xfrm>
            <a:off x="6521950" y="1633443"/>
            <a:ext cx="144260" cy="300827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9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C9B13-4D21-45ED-BA7B-B3AC0486C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73" y="336382"/>
            <a:ext cx="2758326" cy="3148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3968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84037B-4327-448A-A1FE-A428E3BA8A1B}"/>
              </a:ext>
            </a:extLst>
          </p:cNvPr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D52F5-286C-4067-A1E4-965BFFFE3714}"/>
              </a:ext>
            </a:extLst>
          </p:cNvPr>
          <p:cNvSpPr txBox="1"/>
          <p:nvPr/>
        </p:nvSpPr>
        <p:spPr>
          <a:xfrm>
            <a:off x="3608386" y="102651"/>
            <a:ext cx="4762500" cy="1107996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ict">
            <a:extLst>
              <a:ext uri="{FF2B5EF4-FFF2-40B4-BE49-F238E27FC236}">
                <a16:creationId xmlns:a16="http://schemas.microsoft.com/office/drawing/2014/main" id="{3710038E-B44A-4664-A913-796BC6906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6" y="1393371"/>
            <a:ext cx="8610600" cy="52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BCC5C8-4BC3-4696-B8F2-2BDE718E499C}"/>
              </a:ext>
            </a:extLst>
          </p:cNvPr>
          <p:cNvSpPr/>
          <p:nvPr/>
        </p:nvSpPr>
        <p:spPr>
          <a:xfrm>
            <a:off x="0" y="0"/>
            <a:ext cx="11979275" cy="7162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5619" y="65430"/>
            <a:ext cx="7197635" cy="830997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 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37" y="1447800"/>
            <a:ext cx="4833889" cy="3946032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6" y="1447800"/>
            <a:ext cx="4833889" cy="3920632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84236" y="5727346"/>
            <a:ext cx="4833889" cy="769441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 কথা বলছে 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5074" y="5727346"/>
            <a:ext cx="4813252" cy="769441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কথা বলছে 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8F3AAB-32ED-49FF-91FE-CC3374FF3D69}"/>
              </a:ext>
            </a:extLst>
          </p:cNvPr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গুরুত্ব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37" y="1336596"/>
            <a:ext cx="5029200" cy="3149002"/>
          </a:xfrm>
          <a:prstGeom prst="round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703637" y="228600"/>
            <a:ext cx="4970417" cy="11079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CD3CC-F2C1-4125-A7E6-0787CAC24720}"/>
              </a:ext>
            </a:extLst>
          </p:cNvPr>
          <p:cNvSpPr txBox="1"/>
          <p:nvPr/>
        </p:nvSpPr>
        <p:spPr>
          <a:xfrm>
            <a:off x="3174596" y="5013572"/>
            <a:ext cx="5486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গুরুত্ব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70C56F-B1E6-4340-99D5-415CFC2AA7D0}"/>
              </a:ext>
            </a:extLst>
          </p:cNvPr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7" y="1469571"/>
            <a:ext cx="5181600" cy="3483429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90820" y="304800"/>
            <a:ext cx="7197635" cy="707886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7" y="1447800"/>
            <a:ext cx="5153706" cy="3505200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55637" y="5257800"/>
            <a:ext cx="10668000" cy="1323439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 একটি প্রক্রিয়া যার মাধ্যমে কোনো তথ্য বন্ধু, পরিবার এবংঅন্যান্য মানুষের সংগে আদান প্রদান করা হয়।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0657" y="282714"/>
            <a:ext cx="7197635" cy="707886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 বলতে কী বোঝ?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1090" y="5388114"/>
            <a:ext cx="4800600" cy="707886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 করছে।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977D6A-FC58-4263-A3FB-377181A866B6}"/>
              </a:ext>
            </a:extLst>
          </p:cNvPr>
          <p:cNvSpPr/>
          <p:nvPr/>
        </p:nvSpPr>
        <p:spPr>
          <a:xfrm>
            <a:off x="0" y="0"/>
            <a:ext cx="12085637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714B6E-8BF9-4FDC-92BD-DBC6BC907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816071"/>
              </p:ext>
            </p:extLst>
          </p:nvPr>
        </p:nvGraphicFramePr>
        <p:xfrm>
          <a:off x="507748" y="1123953"/>
          <a:ext cx="11450848" cy="4859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1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100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6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6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751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214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21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214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B546214-1601-4523-8EDF-1369782FEA52}"/>
              </a:ext>
            </a:extLst>
          </p:cNvPr>
          <p:cNvSpPr txBox="1"/>
          <p:nvPr/>
        </p:nvSpPr>
        <p:spPr>
          <a:xfrm>
            <a:off x="6233172" y="4049242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মাঠে গিয়ে সঠিক সময়ে খেলা উপভোগ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38805-0A09-4B3B-AC32-F958FA8D507D}"/>
              </a:ext>
            </a:extLst>
          </p:cNvPr>
          <p:cNvSpPr txBox="1"/>
          <p:nvPr/>
        </p:nvSpPr>
        <p:spPr>
          <a:xfrm>
            <a:off x="6218237" y="5312423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ফরমালিনযুক্ত খাদ্য খেয়ে অসুস্থ হয়ে পড়ব।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39EFB8-1C63-4CBE-9959-6B558E08ABF9}"/>
              </a:ext>
            </a:extLst>
          </p:cNvPr>
          <p:cNvSpPr txBox="1"/>
          <p:nvPr/>
        </p:nvSpPr>
        <p:spPr>
          <a:xfrm>
            <a:off x="6218237" y="2209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ফ্লু রোগে আক্রান্ত হওয়ার ঝুঁকি বৃদ্ধি পাবে।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07007-D0F8-48D8-94FD-A1AF1B8DDBD4}"/>
              </a:ext>
            </a:extLst>
          </p:cNvPr>
          <p:cNvSpPr txBox="1"/>
          <p:nvPr/>
        </p:nvSpPr>
        <p:spPr>
          <a:xfrm>
            <a:off x="6091722" y="3090754"/>
            <a:ext cx="5921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 তীরবর্তী মানুষের জীবন ও সম্পদের ক্ষতি 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F70ACC-DB4A-43D5-AAA3-858DC508B6D0}"/>
              </a:ext>
            </a:extLst>
          </p:cNvPr>
          <p:cNvSpPr txBox="1"/>
          <p:nvPr/>
        </p:nvSpPr>
        <p:spPr>
          <a:xfrm>
            <a:off x="1941082" y="52164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DD5E5-953E-46C6-8939-C13FF905DE78}"/>
              </a:ext>
            </a:extLst>
          </p:cNvPr>
          <p:cNvSpPr txBox="1"/>
          <p:nvPr/>
        </p:nvSpPr>
        <p:spPr>
          <a:xfrm>
            <a:off x="1585280" y="2322276"/>
            <a:ext cx="393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ফ্লু রোগের কারণ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A04893-CF0D-4C9B-AA61-B779399E80C9}"/>
              </a:ext>
            </a:extLst>
          </p:cNvPr>
          <p:cNvSpPr txBox="1"/>
          <p:nvPr/>
        </p:nvSpPr>
        <p:spPr>
          <a:xfrm>
            <a:off x="532980" y="3315688"/>
            <a:ext cx="490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জলোচ্ছ্বাসের কারণ ও 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813F32-3C5B-4F32-860A-A4DFA637DF21}"/>
              </a:ext>
            </a:extLst>
          </p:cNvPr>
          <p:cNvSpPr txBox="1"/>
          <p:nvPr/>
        </p:nvSpPr>
        <p:spPr>
          <a:xfrm>
            <a:off x="524392" y="4206041"/>
            <a:ext cx="5129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বাংলাদেশ ও ইংল্যান্ড ক্রিকেট খেলার সময় ও স্থান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31491C-1AC3-462D-9012-82C861FBD8B0}"/>
              </a:ext>
            </a:extLst>
          </p:cNvPr>
          <p:cNvSpPr txBox="1"/>
          <p:nvPr/>
        </p:nvSpPr>
        <p:spPr>
          <a:xfrm>
            <a:off x="770559" y="5112214"/>
            <a:ext cx="4637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খাদ্য</a:t>
            </a:r>
            <a:r>
              <a:rPr lang="bn-IN" sz="2800" dirty="0"/>
              <a:t> ফরমালিন ব্যবহারের অপকারিতা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24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78ADA6-E444-449E-9FF2-7B52C4EBE515}"/>
              </a:ext>
            </a:extLst>
          </p:cNvPr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06244" y="990600"/>
            <a:ext cx="3274200" cy="807219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5837" y="1715300"/>
            <a:ext cx="7197635" cy="830997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 বলতে কী বোঝ?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F58B9-7BC7-428B-B3CF-A191795100B1}"/>
              </a:ext>
            </a:extLst>
          </p:cNvPr>
          <p:cNvSpPr txBox="1"/>
          <p:nvPr/>
        </p:nvSpPr>
        <p:spPr>
          <a:xfrm>
            <a:off x="1798637" y="3294777"/>
            <a:ext cx="9067800" cy="2308324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উত্তরঃতথ্য বিনিময় হলো একটি প্রক্রিয়া যার মাধ্যমে কোনো তথ্য বন্ধু,পরিবার এবং অন্যান্য মানুষের সঙ্গে আদান-প্রদান করা হয়।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17B48-9D64-45B9-B3BE-F2C721FE8C13}"/>
              </a:ext>
            </a:extLst>
          </p:cNvPr>
          <p:cNvSpPr txBox="1"/>
          <p:nvPr/>
        </p:nvSpPr>
        <p:spPr>
          <a:xfrm>
            <a:off x="4541837" y="261383"/>
            <a:ext cx="3274200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8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FCD492-33F1-424D-874C-D2152456B566}"/>
              </a:ext>
            </a:extLst>
          </p:cNvPr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3AB64-9DAC-4F34-8687-C86038CF4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593384" y="1526713"/>
            <a:ext cx="5153706" cy="3505200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55FE6F-5ED5-4D57-A21C-CF8F57407674}"/>
              </a:ext>
            </a:extLst>
          </p:cNvPr>
          <p:cNvSpPr txBox="1"/>
          <p:nvPr/>
        </p:nvSpPr>
        <p:spPr>
          <a:xfrm>
            <a:off x="1732643" y="167139"/>
            <a:ext cx="8915400" cy="92333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 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59B1C-0B08-46B9-812B-E93A02C8035E}"/>
              </a:ext>
            </a:extLst>
          </p:cNvPr>
          <p:cNvSpPr txBox="1"/>
          <p:nvPr/>
        </p:nvSpPr>
        <p:spPr>
          <a:xfrm>
            <a:off x="312737" y="5587951"/>
            <a:ext cx="11353800" cy="769441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মাধ্যমে ঘরে বসে বিনোদন উপভোগ করা যায় 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ityadi">
            <a:extLst>
              <a:ext uri="{FF2B5EF4-FFF2-40B4-BE49-F238E27FC236}">
                <a16:creationId xmlns:a16="http://schemas.microsoft.com/office/drawing/2014/main" id="{BCADD1D8-A364-4B20-B7E3-BEF26BCE6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343" y="1524000"/>
            <a:ext cx="5181600" cy="35052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43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44F20-B6C0-4640-BF29-B900C659BADF}"/>
              </a:ext>
            </a:extLst>
          </p:cNvPr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জলোচ্ছাস ও দুযোর্গের ছবি">
            <a:extLst>
              <a:ext uri="{FF2B5EF4-FFF2-40B4-BE49-F238E27FC236}">
                <a16:creationId xmlns:a16="http://schemas.microsoft.com/office/drawing/2014/main" id="{5507D25D-7A77-45E7-816F-EEA53BEF2E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2437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জলোচ্ছাস ও দুযোর্গের ছবি">
            <a:extLst>
              <a:ext uri="{FF2B5EF4-FFF2-40B4-BE49-F238E27FC236}">
                <a16:creationId xmlns:a16="http://schemas.microsoft.com/office/drawing/2014/main" id="{A7F62B36-8641-466E-B59E-9D457B2279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7238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19375-C530-4AA3-ABDF-30A6E6C7A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16" y="1516250"/>
            <a:ext cx="5130474" cy="3505199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B22BD9-3FB2-477A-BBB4-0ADF0635FAFD}"/>
              </a:ext>
            </a:extLst>
          </p:cNvPr>
          <p:cNvSpPr txBox="1"/>
          <p:nvPr/>
        </p:nvSpPr>
        <p:spPr>
          <a:xfrm>
            <a:off x="2674937" y="162739"/>
            <a:ext cx="6553200" cy="830997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 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3ADF12-C973-4C98-9F29-F5841BD256C1}"/>
              </a:ext>
            </a:extLst>
          </p:cNvPr>
          <p:cNvSpPr txBox="1"/>
          <p:nvPr/>
        </p:nvSpPr>
        <p:spPr>
          <a:xfrm>
            <a:off x="350837" y="5200471"/>
            <a:ext cx="11201400" cy="156966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 আমাদের নিরাপদ থাকতে এবং বিপদ থেকে রক্ষা পেতে সাহায্য করবে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Image result for আশ্রয় কেন্দ্র">
            <a:extLst>
              <a:ext uri="{FF2B5EF4-FFF2-40B4-BE49-F238E27FC236}">
                <a16:creationId xmlns:a16="http://schemas.microsoft.com/office/drawing/2014/main" id="{54521E9F-08BB-4AD6-A080-2D91355E8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8" y="1516250"/>
            <a:ext cx="5181599" cy="351295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523</Words>
  <Application>Microsoft Office PowerPoint</Application>
  <PresentationFormat>Custom</PresentationFormat>
  <Paragraphs>90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Nesar</dc:creator>
  <cp:lastModifiedBy>User</cp:lastModifiedBy>
  <cp:revision>419</cp:revision>
  <dcterms:created xsi:type="dcterms:W3CDTF">2006-08-16T00:00:00Z</dcterms:created>
  <dcterms:modified xsi:type="dcterms:W3CDTF">2020-09-28T14:43:27Z</dcterms:modified>
</cp:coreProperties>
</file>