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CCFF66"/>
    <a:srgbClr val="0EC21F"/>
    <a:srgbClr val="FFFFFF"/>
    <a:srgbClr val="FFFFE1"/>
    <a:srgbClr val="FFFFCD"/>
    <a:srgbClr val="FFFFCC"/>
    <a:srgbClr val="FBFBFB"/>
    <a:srgbClr val="FFFFDD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0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9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Data" Target="../diagrams/data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Layout" Target="../diagrams/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71800" y="6613489"/>
            <a:ext cx="8248430" cy="2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26442073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4.gif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43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microsoft.com/office/2007/relationships/hdphoto" Target="../media/hdphoto1.wdp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9.jp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22612895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8" name="TextBox 37"/>
          <p:cNvSpPr txBox="1"/>
          <p:nvPr/>
        </p:nvSpPr>
        <p:spPr>
          <a:xfrm rot="16200000">
            <a:off x="9118156" y="3702901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810083563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Oval 40"/>
          <p:cNvSpPr/>
          <p:nvPr/>
        </p:nvSpPr>
        <p:spPr>
          <a:xfrm rot="2547216">
            <a:off x="8439125" y="289490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7400" y="240299"/>
            <a:ext cx="8969374" cy="3323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902219" y="195205"/>
            <a:ext cx="2257894" cy="3947171"/>
            <a:chOff x="3466428" y="668867"/>
            <a:chExt cx="2257894" cy="3947171"/>
          </a:xfrm>
        </p:grpSpPr>
        <p:grpSp>
          <p:nvGrpSpPr>
            <p:cNvPr id="44" name="Group 43"/>
            <p:cNvGrpSpPr/>
            <p:nvPr/>
          </p:nvGrpSpPr>
          <p:grpSpPr>
            <a:xfrm>
              <a:off x="3862274" y="668867"/>
              <a:ext cx="1862048" cy="3947171"/>
              <a:chOff x="7100928" y="719262"/>
              <a:chExt cx="1862048" cy="3947171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100928" y="719262"/>
                <a:ext cx="1862048" cy="3947171"/>
                <a:chOff x="4784149" y="600595"/>
                <a:chExt cx="1862048" cy="3947171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 rot="2845874">
                  <a:off x="5010437" y="3146404"/>
                  <a:ext cx="1429851" cy="1372873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 rot="2547216">
                  <a:off x="5177573" y="1449388"/>
                  <a:ext cx="1182511" cy="1348969"/>
                  <a:chOff x="2808479" y="1485240"/>
                  <a:chExt cx="1302121" cy="1329960"/>
                </a:xfrm>
                <a:solidFill>
                  <a:srgbClr val="FF0000"/>
                </a:solidFill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2808479" y="148524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0" name="TextBox 49"/>
                <p:cNvSpPr txBox="1"/>
                <p:nvPr/>
              </p:nvSpPr>
              <p:spPr>
                <a:xfrm rot="2882404">
                  <a:off x="5135504" y="2905475"/>
                  <a:ext cx="1159338" cy="1862048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115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স্বা</a:t>
                  </a:r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sp>
              <p:nvSpPr>
                <p:cNvPr id="81" name="Donut 80"/>
                <p:cNvSpPr/>
                <p:nvPr/>
              </p:nvSpPr>
              <p:spPr>
                <a:xfrm>
                  <a:off x="5646275" y="600595"/>
                  <a:ext cx="247460" cy="574592"/>
                </a:xfrm>
                <a:prstGeom prst="donut">
                  <a:avLst>
                    <a:gd name="adj" fmla="val 17498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3466428" y="775337"/>
              <a:ext cx="1410372" cy="23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654819" y="166877"/>
            <a:ext cx="2257894" cy="3947171"/>
            <a:chOff x="3685706" y="1310629"/>
            <a:chExt cx="2257894" cy="3947171"/>
          </a:xfrm>
        </p:grpSpPr>
        <p:grpSp>
          <p:nvGrpSpPr>
            <p:cNvPr id="93" name="Group 92"/>
            <p:cNvGrpSpPr/>
            <p:nvPr/>
          </p:nvGrpSpPr>
          <p:grpSpPr>
            <a:xfrm>
              <a:off x="4081552" y="1310629"/>
              <a:ext cx="1862048" cy="3947171"/>
              <a:chOff x="4081552" y="1310629"/>
              <a:chExt cx="1862048" cy="3947171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4081552" y="1310629"/>
                <a:ext cx="1862048" cy="3947171"/>
                <a:chOff x="4784149" y="600595"/>
                <a:chExt cx="1862048" cy="394717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 rot="2845874">
                  <a:off x="5010437" y="3146404"/>
                  <a:ext cx="1429851" cy="1372873"/>
                </a:xfrm>
                <a:prstGeom prst="roundRect">
                  <a:avLst/>
                </a:prstGeom>
                <a:solidFill>
                  <a:srgbClr val="0033CC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99" name="TextBox 98"/>
                <p:cNvSpPr txBox="1"/>
                <p:nvPr/>
              </p:nvSpPr>
              <p:spPr>
                <a:xfrm rot="2882404">
                  <a:off x="5135504" y="2905475"/>
                  <a:ext cx="1159338" cy="1862048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115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</a:t>
                  </a:r>
                  <a:r>
                    <a:rPr lang="en-US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sp>
              <p:nvSpPr>
                <p:cNvPr id="100" name="Donut 99"/>
                <p:cNvSpPr/>
                <p:nvPr/>
              </p:nvSpPr>
              <p:spPr>
                <a:xfrm>
                  <a:off x="5646275" y="600595"/>
                  <a:ext cx="247460" cy="574592"/>
                </a:xfrm>
                <a:prstGeom prst="donut">
                  <a:avLst>
                    <a:gd name="adj" fmla="val 17498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4972407" y="37547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3685706" y="1417099"/>
              <a:ext cx="1410372" cy="23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407419" y="165165"/>
            <a:ext cx="2257894" cy="3947171"/>
            <a:chOff x="3466428" y="668867"/>
            <a:chExt cx="2257894" cy="3947171"/>
          </a:xfrm>
        </p:grpSpPr>
        <p:grpSp>
          <p:nvGrpSpPr>
            <p:cNvPr id="112" name="Group 111"/>
            <p:cNvGrpSpPr/>
            <p:nvPr/>
          </p:nvGrpSpPr>
          <p:grpSpPr>
            <a:xfrm>
              <a:off x="3862274" y="668867"/>
              <a:ext cx="1862048" cy="3947171"/>
              <a:chOff x="7100928" y="719262"/>
              <a:chExt cx="1862048" cy="3947171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7100928" y="719262"/>
                <a:ext cx="1862048" cy="3947171"/>
                <a:chOff x="4784149" y="600595"/>
                <a:chExt cx="1862048" cy="3947171"/>
              </a:xfrm>
            </p:grpSpPr>
            <p:sp>
              <p:nvSpPr>
                <p:cNvPr id="116" name="Rounded Rectangle 115"/>
                <p:cNvSpPr/>
                <p:nvPr/>
              </p:nvSpPr>
              <p:spPr>
                <a:xfrm rot="2845874">
                  <a:off x="5010437" y="3146404"/>
                  <a:ext cx="1429851" cy="1372873"/>
                </a:xfrm>
                <a:prstGeom prst="roundRect">
                  <a:avLst/>
                </a:prstGeom>
                <a:solidFill>
                  <a:srgbClr val="0EC21F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18" name="TextBox 117"/>
                <p:cNvSpPr txBox="1"/>
                <p:nvPr/>
              </p:nvSpPr>
              <p:spPr>
                <a:xfrm rot="2882404">
                  <a:off x="5135504" y="2905475"/>
                  <a:ext cx="1159338" cy="1862048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115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 </a:t>
                  </a:r>
                  <a:r>
                    <a:rPr lang="en-US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sp>
              <p:nvSpPr>
                <p:cNvPr id="119" name="Donut 118"/>
                <p:cNvSpPr/>
                <p:nvPr/>
              </p:nvSpPr>
              <p:spPr>
                <a:xfrm>
                  <a:off x="5646275" y="600595"/>
                  <a:ext cx="247460" cy="574592"/>
                </a:xfrm>
                <a:prstGeom prst="donut">
                  <a:avLst>
                    <a:gd name="adj" fmla="val 17498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5" name="Oval 114"/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3466428" y="775337"/>
              <a:ext cx="1410372" cy="23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9160019" y="152400"/>
            <a:ext cx="2257894" cy="3947171"/>
            <a:chOff x="3466428" y="668867"/>
            <a:chExt cx="2257894" cy="3947171"/>
          </a:xfrm>
        </p:grpSpPr>
        <p:grpSp>
          <p:nvGrpSpPr>
            <p:cNvPr id="131" name="Group 130"/>
            <p:cNvGrpSpPr/>
            <p:nvPr/>
          </p:nvGrpSpPr>
          <p:grpSpPr>
            <a:xfrm>
              <a:off x="3862274" y="668867"/>
              <a:ext cx="1862048" cy="3947171"/>
              <a:chOff x="7100928" y="719262"/>
              <a:chExt cx="1862048" cy="3947171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7100928" y="719262"/>
                <a:ext cx="1862048" cy="3947171"/>
                <a:chOff x="4784149" y="600595"/>
                <a:chExt cx="1862048" cy="3947171"/>
              </a:xfrm>
            </p:grpSpPr>
            <p:sp>
              <p:nvSpPr>
                <p:cNvPr id="135" name="Rounded Rectangle 134"/>
                <p:cNvSpPr/>
                <p:nvPr/>
              </p:nvSpPr>
              <p:spPr>
                <a:xfrm rot="2845874">
                  <a:off x="5010437" y="3146404"/>
                  <a:ext cx="1429851" cy="1372873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37" name="TextBox 136"/>
                <p:cNvSpPr txBox="1"/>
                <p:nvPr/>
              </p:nvSpPr>
              <p:spPr>
                <a:xfrm rot="2882404">
                  <a:off x="5135504" y="2905475"/>
                  <a:ext cx="1159338" cy="1862048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</a:t>
                  </a:r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sp>
              <p:nvSpPr>
                <p:cNvPr id="138" name="Donut 137"/>
                <p:cNvSpPr/>
                <p:nvPr/>
              </p:nvSpPr>
              <p:spPr>
                <a:xfrm>
                  <a:off x="5646275" y="600595"/>
                  <a:ext cx="247460" cy="574592"/>
                </a:xfrm>
                <a:prstGeom prst="donut">
                  <a:avLst>
                    <a:gd name="adj" fmla="val 17498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4" name="Oval 133"/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3466428" y="775337"/>
              <a:ext cx="1410372" cy="23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Can 169"/>
          <p:cNvSpPr/>
          <p:nvPr/>
        </p:nvSpPr>
        <p:spPr>
          <a:xfrm>
            <a:off x="1570136" y="5562600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759746" y="985544"/>
            <a:ext cx="140614" cy="4567677"/>
          </a:xfrm>
          <a:prstGeom prst="rect">
            <a:avLst/>
          </a:prstGeom>
          <a:solidFill>
            <a:srgbClr val="FFC1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72" name="Isosceles Triangle 171"/>
          <p:cNvSpPr/>
          <p:nvPr/>
        </p:nvSpPr>
        <p:spPr>
          <a:xfrm>
            <a:off x="1664496" y="838200"/>
            <a:ext cx="342900" cy="190500"/>
          </a:xfrm>
          <a:prstGeom prst="triangle">
            <a:avLst/>
          </a:prstGeom>
          <a:solidFill>
            <a:srgbClr val="FFC1C1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70C0"/>
              </a:solidFill>
            </a:endParaRP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496" y="1023810"/>
            <a:ext cx="2755104" cy="1452245"/>
          </a:xfrm>
          <a:prstGeom prst="rect">
            <a:avLst/>
          </a:prstGeom>
        </p:spPr>
      </p:pic>
      <p:grpSp>
        <p:nvGrpSpPr>
          <p:cNvPr id="149" name="Group 148"/>
          <p:cNvGrpSpPr/>
          <p:nvPr/>
        </p:nvGrpSpPr>
        <p:grpSpPr>
          <a:xfrm>
            <a:off x="2135941" y="152400"/>
            <a:ext cx="2055059" cy="4705471"/>
            <a:chOff x="6398471" y="430150"/>
            <a:chExt cx="2176479" cy="4705471"/>
          </a:xfrm>
        </p:grpSpPr>
        <p:grpSp>
          <p:nvGrpSpPr>
            <p:cNvPr id="150" name="Group 149"/>
            <p:cNvGrpSpPr/>
            <p:nvPr/>
          </p:nvGrpSpPr>
          <p:grpSpPr>
            <a:xfrm>
              <a:off x="6398471" y="430150"/>
              <a:ext cx="2176479" cy="4646599"/>
              <a:chOff x="3768899" y="668867"/>
              <a:chExt cx="2176479" cy="4646599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3768899" y="668867"/>
                <a:ext cx="2176479" cy="4646599"/>
                <a:chOff x="7007553" y="719262"/>
                <a:chExt cx="2176479" cy="4646599"/>
              </a:xfrm>
            </p:grpSpPr>
            <p:grpSp>
              <p:nvGrpSpPr>
                <p:cNvPr id="154" name="Group 153"/>
                <p:cNvGrpSpPr/>
                <p:nvPr/>
              </p:nvGrpSpPr>
              <p:grpSpPr>
                <a:xfrm>
                  <a:off x="7007553" y="719262"/>
                  <a:ext cx="2176479" cy="4646599"/>
                  <a:chOff x="4690774" y="600595"/>
                  <a:chExt cx="2176479" cy="4646599"/>
                </a:xfrm>
              </p:grpSpPr>
              <p:sp>
                <p:nvSpPr>
                  <p:cNvPr id="156" name="Rounded Rectangle 155"/>
                  <p:cNvSpPr/>
                  <p:nvPr/>
                </p:nvSpPr>
                <p:spPr>
                  <a:xfrm rot="2845874">
                    <a:off x="4748022" y="3127962"/>
                    <a:ext cx="2061984" cy="2176479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7" name="Group 156"/>
                  <p:cNvGrpSpPr/>
                  <p:nvPr/>
                </p:nvGrpSpPr>
                <p:grpSpPr>
                  <a:xfrm rot="2547216">
                    <a:off x="5177573" y="1449388"/>
                    <a:ext cx="1182511" cy="1348969"/>
                    <a:chOff x="2808479" y="1485240"/>
                    <a:chExt cx="1302121" cy="1329960"/>
                  </a:xfrm>
                  <a:solidFill>
                    <a:srgbClr val="FF0000"/>
                  </a:solidFill>
                </p:grpSpPr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2964873" y="1676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2971800" y="1676400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3124200" y="1828800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3276600" y="1981200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>
                    <a:xfrm>
                      <a:off x="3429000" y="2133600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3581400" y="2286000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3733800" y="2438400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3886200" y="2590800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4038600" y="2743200"/>
                      <a:ext cx="72000" cy="72000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2808479" y="1485240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158" name="Donut 157"/>
                  <p:cNvSpPr/>
                  <p:nvPr/>
                </p:nvSpPr>
                <p:spPr>
                  <a:xfrm>
                    <a:off x="5646275" y="600595"/>
                    <a:ext cx="247460" cy="574592"/>
                  </a:xfrm>
                  <a:prstGeom prst="donut">
                    <a:avLst>
                      <a:gd name="adj" fmla="val 17498"/>
                    </a:avLst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5" name="Oval 154"/>
                <p:cNvSpPr/>
                <p:nvPr/>
              </p:nvSpPr>
              <p:spPr>
                <a:xfrm>
                  <a:off x="7991783" y="316333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3" name="Rectangle 152"/>
              <p:cNvSpPr/>
              <p:nvPr/>
            </p:nvSpPr>
            <p:spPr>
              <a:xfrm>
                <a:off x="3841374" y="818142"/>
                <a:ext cx="970126" cy="19354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3547" y="2986466"/>
              <a:ext cx="2076250" cy="21491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53" y="4285956"/>
            <a:ext cx="2301438" cy="23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2225664" y="5210101"/>
            <a:ext cx="8688439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কালে যোগাযোগের জন্য ব্যারন শিলিং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১৮৩২ সালে টেলিগ্রাফ আবিষ্কার করেন।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74699" y="196021"/>
            <a:ext cx="502533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29534" y="186603"/>
            <a:ext cx="7172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বিজ্ঞানী কত সালে টেলিগ্রাফ আবিষ্কার করেন?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3194563" y="4128671"/>
            <a:ext cx="2057401" cy="542081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ব্যারন শিলিং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7961445" y="4128671"/>
            <a:ext cx="2040330" cy="638478"/>
          </a:xfrm>
          <a:prstGeom prst="leftArrow">
            <a:avLst>
              <a:gd name="adj1" fmla="val 94234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832" y="1005003"/>
            <a:ext cx="3191972" cy="2957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014833"/>
            <a:ext cx="3112528" cy="294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6502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1371600" y="5257800"/>
            <a:ext cx="9450439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 মোর্স নামে একজন বিজ্ঞানী ১৮৩৭ সালে তারের মধ্য দিয়ে সফলভাবে সংকেত পাঠাতে পারলেন।   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47778" y="152400"/>
            <a:ext cx="502533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2200" y="148691"/>
            <a:ext cx="7603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বিজ্ঞানী কত সালে সংকেত পাঠাতে সফল হোন?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Samuel_Morse_18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508" y="1020417"/>
            <a:ext cx="3559092" cy="3007066"/>
          </a:xfrm>
          <a:prstGeom prst="snip2DiagRect">
            <a:avLst>
              <a:gd name="adj1" fmla="val 1411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 descr="98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302" y="1030542"/>
            <a:ext cx="3560689" cy="2996940"/>
          </a:xfrm>
          <a:prstGeom prst="snip2DiagRect">
            <a:avLst>
              <a:gd name="adj1" fmla="val 1898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Right Arrow 41"/>
          <p:cNvSpPr/>
          <p:nvPr/>
        </p:nvSpPr>
        <p:spPr>
          <a:xfrm>
            <a:off x="6279642" y="4228537"/>
            <a:ext cx="3473958" cy="494944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 স্যামুয়েল মোর্স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2667000" y="4156770"/>
            <a:ext cx="2905991" cy="638478"/>
          </a:xfrm>
          <a:prstGeom prst="leftArrow">
            <a:avLst>
              <a:gd name="adj1" fmla="val 94234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 তৈরি যন্ত্র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458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2057401" y="5562600"/>
            <a:ext cx="8684973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১৮৭৬ সালে আলেকজান্ডার গ্রাহাম বেল টেলিফোন আবিষ্কার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3978" y="228600"/>
            <a:ext cx="536282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64433" y="218729"/>
            <a:ext cx="7172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বিজ্ঞানী কত সালে টেলিফোন আবিষ্কার করেন?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133600" y="4206280"/>
            <a:ext cx="3505200" cy="542081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 গ্রাহাম বেল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7467600" y="4158081"/>
            <a:ext cx="2040330" cy="638478"/>
          </a:xfrm>
          <a:prstGeom prst="leftArrow">
            <a:avLst>
              <a:gd name="adj1" fmla="val 94234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1" y="1119537"/>
            <a:ext cx="3280062" cy="2941858"/>
          </a:xfrm>
          <a:prstGeom prst="roundRect">
            <a:avLst>
              <a:gd name="adj" fmla="val 12763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119537"/>
            <a:ext cx="3583474" cy="2941858"/>
          </a:xfrm>
          <a:prstGeom prst="roundRect">
            <a:avLst>
              <a:gd name="adj" fmla="val 11246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95964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396314" y="5334000"/>
            <a:ext cx="5747686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রেডিও এর মাধ্যমে আমরা তথ্য পেয়ে থাকি।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52578" y="420228"/>
            <a:ext cx="502533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96314" y="441013"/>
            <a:ext cx="6718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তারবিহীন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533004" y="4176869"/>
            <a:ext cx="1365764" cy="542081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7710149" y="4128671"/>
            <a:ext cx="2040330" cy="638478"/>
          </a:xfrm>
          <a:prstGeom prst="leftArrow">
            <a:avLst>
              <a:gd name="adj1" fmla="val 94234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মার্কনি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 descr="Guglielmo_Marconi_1901_wireless_signa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112" y="1370770"/>
            <a:ext cx="3233088" cy="2667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441228"/>
            <a:ext cx="3048000" cy="252200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44" y="1031890"/>
            <a:ext cx="3448577" cy="3254065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1" name="TextBox 40"/>
          <p:cNvSpPr txBox="1"/>
          <p:nvPr/>
        </p:nvSpPr>
        <p:spPr>
          <a:xfrm>
            <a:off x="5198040" y="4456222"/>
            <a:ext cx="1987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5543" y="5562592"/>
            <a:ext cx="942975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আমরা একে অপরের সাথে যোগাযোগ করতে পারি।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8159" y="194982"/>
            <a:ext cx="5317241" cy="641926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45" y="1099892"/>
            <a:ext cx="3448576" cy="318606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" name="TextBox 44"/>
          <p:cNvSpPr txBox="1"/>
          <p:nvPr/>
        </p:nvSpPr>
        <p:spPr>
          <a:xfrm>
            <a:off x="4703199" y="447869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00200" y="5579701"/>
            <a:ext cx="952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মাধ্যমে আমরা তথ্য আদান প্রদান ও তথ্য সংগ্রহ করতে পারি।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29819" y="4487001"/>
            <a:ext cx="217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0529" y="5591167"/>
            <a:ext cx="924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আমরা সারা বিশ্বের সাথে যোগাযোগ করতে পারি।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82CD066-67D0-4A15-96AE-EA7EA131C44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394" y="1069932"/>
            <a:ext cx="3525184" cy="321602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8125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86DF397-435C-4AD0-B91E-7C24A7AAB745}"/>
              </a:ext>
            </a:extLst>
          </p:cNvPr>
          <p:cNvSpPr txBox="1"/>
          <p:nvPr/>
        </p:nvSpPr>
        <p:spPr>
          <a:xfrm>
            <a:off x="1905000" y="3733554"/>
            <a:ext cx="845849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EB16DF-A56F-481B-974C-524C35F733DE}"/>
              </a:ext>
            </a:extLst>
          </p:cNvPr>
          <p:cNvSpPr txBox="1"/>
          <p:nvPr/>
        </p:nvSpPr>
        <p:spPr>
          <a:xfrm>
            <a:off x="1905000" y="4724400"/>
            <a:ext cx="7391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কে , কত সালে টেলিফোন আবিষ্কার করেন?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 descr="Image result for জোড়ায় কাজ&quot;">
            <a:extLst>
              <a:ext uri="{FF2B5EF4-FFF2-40B4-BE49-F238E27FC236}">
                <a16:creationId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995" y="419100"/>
            <a:ext cx="208605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343399" y="25416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97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41223EA-1E56-4706-9237-2C8BA2059EA8}"/>
              </a:ext>
            </a:extLst>
          </p:cNvPr>
          <p:cNvSpPr txBox="1"/>
          <p:nvPr/>
        </p:nvSpPr>
        <p:spPr>
          <a:xfrm>
            <a:off x="5844350" y="34197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 w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EDA2D1-26F2-487A-8BC7-98E5A0B8FA54}"/>
              </a:ext>
            </a:extLst>
          </p:cNvPr>
          <p:cNvSpPr txBox="1"/>
          <p:nvPr/>
        </p:nvSpPr>
        <p:spPr>
          <a:xfrm>
            <a:off x="3981285" y="381000"/>
            <a:ext cx="4498814" cy="646331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A215D-5750-4BB5-BD52-605CC28C6A6C}"/>
              </a:ext>
            </a:extLst>
          </p:cNvPr>
          <p:cNvSpPr txBox="1"/>
          <p:nvPr/>
        </p:nvSpPr>
        <p:spPr>
          <a:xfrm>
            <a:off x="1676400" y="4046640"/>
            <a:ext cx="416795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দেয়ালে ছবি আঁকছে বা লিখছে।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D35399-4948-4A15-A094-2E6890133013}"/>
              </a:ext>
            </a:extLst>
          </p:cNvPr>
          <p:cNvSpPr txBox="1"/>
          <p:nvPr/>
        </p:nvSpPr>
        <p:spPr>
          <a:xfrm>
            <a:off x="7103500" y="4046640"/>
            <a:ext cx="295513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 এর মধ্যে লিখছে।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947" y="1168015"/>
            <a:ext cx="3890970" cy="2621069"/>
          </a:xfrm>
          <a:prstGeom prst="round2DiagRect">
            <a:avLst>
              <a:gd name="adj1" fmla="val 16667"/>
              <a:gd name="adj2" fmla="val 10964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347" y="1168015"/>
            <a:ext cx="3886199" cy="2653700"/>
          </a:xfrm>
          <a:prstGeom prst="round2DiagRect">
            <a:avLst>
              <a:gd name="adj1" fmla="val 16667"/>
              <a:gd name="adj2" fmla="val 14618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1468192" y="5267867"/>
            <a:ext cx="952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গুহার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লিথোগ্রাফের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রাখত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80055" y="387924"/>
            <a:ext cx="6557390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510" dirty="0" smtClean="0">
                <a:ln w="0"/>
                <a:latin typeface="NikoshBAN" pitchFamily="2" charset="0"/>
                <a:cs typeface="NikoshBAN" pitchFamily="2" charset="0"/>
              </a:rPr>
              <a:t>প্রাচীনকালে কীভাবে তথ্য সংরক্ষণ করত?   </a:t>
            </a:r>
            <a:r>
              <a:rPr lang="bn-IN" sz="351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51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13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5EA215D-5750-4BB5-BD52-605CC28C6A6C}"/>
              </a:ext>
            </a:extLst>
          </p:cNvPr>
          <p:cNvSpPr txBox="1"/>
          <p:nvPr/>
        </p:nvSpPr>
        <p:spPr>
          <a:xfrm>
            <a:off x="1447800" y="4221188"/>
            <a:ext cx="158577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B08222-9C1D-4B99-A276-CFCACD5D1715}"/>
              </a:ext>
            </a:extLst>
          </p:cNvPr>
          <p:cNvSpPr txBox="1"/>
          <p:nvPr/>
        </p:nvSpPr>
        <p:spPr>
          <a:xfrm>
            <a:off x="5054729" y="4221188"/>
            <a:ext cx="178733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টেপ রেকর্ডার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D35399-4948-4A15-A094-2E6890133013}"/>
              </a:ext>
            </a:extLst>
          </p:cNvPr>
          <p:cNvSpPr txBox="1"/>
          <p:nvPr/>
        </p:nvSpPr>
        <p:spPr>
          <a:xfrm>
            <a:off x="8579507" y="4221188"/>
            <a:ext cx="21646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রেকর্ডার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0383" y="5638800"/>
            <a:ext cx="5328617" cy="646331"/>
          </a:xfrm>
          <a:prstGeom prst="rect">
            <a:avLst/>
          </a:prstGeom>
          <a:noFill/>
          <a:ln w="38100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গুলো হচ্ছে তথ্য সংরক্ষণ প্রযুক্তি।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105" y="1382129"/>
            <a:ext cx="2736960" cy="2622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2" name="Picture 41" descr="I:\ \Ashraful\Hridoyhina_1227194440_1-Digital_Camer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57097"/>
            <a:ext cx="2545449" cy="2633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8A689CF-C8C7-48E1-9921-2D922DA806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245" y="1357097"/>
            <a:ext cx="2826891" cy="2644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4" name="TextBox 43"/>
          <p:cNvSpPr txBox="1"/>
          <p:nvPr/>
        </p:nvSpPr>
        <p:spPr>
          <a:xfrm>
            <a:off x="3292025" y="368151"/>
            <a:ext cx="5025335" cy="6301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51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5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5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51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51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51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68181" y="354281"/>
            <a:ext cx="5473429" cy="63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510" dirty="0">
                <a:ln w="0"/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510" dirty="0" smtClean="0">
                <a:ln w="0"/>
                <a:latin typeface="NikoshBAN" pitchFamily="2" charset="0"/>
                <a:cs typeface="NikoshBAN" pitchFamily="2" charset="0"/>
              </a:rPr>
              <a:t>কোন ধরনের </a:t>
            </a:r>
            <a:r>
              <a:rPr lang="bn-BD" sz="3510" dirty="0">
                <a:ln w="0"/>
                <a:latin typeface="NikoshBAN" pitchFamily="2" charset="0"/>
                <a:cs typeface="NikoshBAN" pitchFamily="2" charset="0"/>
              </a:rPr>
              <a:t>প্রযুক্তি?  </a:t>
            </a:r>
            <a:r>
              <a:rPr lang="bn-IN" sz="351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51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900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4037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691C9D5-9C51-4A91-B80B-A0466288A808}"/>
              </a:ext>
            </a:extLst>
          </p:cNvPr>
          <p:cNvSpPr txBox="1"/>
          <p:nvPr/>
        </p:nvSpPr>
        <p:spPr>
          <a:xfrm>
            <a:off x="4191000" y="3906668"/>
            <a:ext cx="122197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সিডি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AFC7F5-D215-4F02-B340-1A188EEE59A9}"/>
              </a:ext>
            </a:extLst>
          </p:cNvPr>
          <p:cNvSpPr txBox="1"/>
          <p:nvPr/>
        </p:nvSpPr>
        <p:spPr>
          <a:xfrm>
            <a:off x="1143000" y="3886200"/>
            <a:ext cx="155843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40A193-C8BB-4DB0-8F4E-E1231DB49EB8}"/>
              </a:ext>
            </a:extLst>
          </p:cNvPr>
          <p:cNvSpPr txBox="1"/>
          <p:nvPr/>
        </p:nvSpPr>
        <p:spPr>
          <a:xfrm>
            <a:off x="6816124" y="3890422"/>
            <a:ext cx="142551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B8BF31-BC33-4630-ACBE-4E3220E5BA73}"/>
              </a:ext>
            </a:extLst>
          </p:cNvPr>
          <p:cNvSpPr txBox="1"/>
          <p:nvPr/>
        </p:nvSpPr>
        <p:spPr>
          <a:xfrm>
            <a:off x="9220200" y="3886201"/>
            <a:ext cx="1828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মেমরি কার্ড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6262" y="5155245"/>
            <a:ext cx="5328617" cy="646331"/>
          </a:xfrm>
          <a:prstGeom prst="rect">
            <a:avLst/>
          </a:prstGeom>
          <a:noFill/>
          <a:ln w="38100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 গুলো হচ্ছে তথ্য সংরক্ষণ প্রযুক্তি।  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197135"/>
            <a:ext cx="2317234" cy="23944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97135"/>
            <a:ext cx="2335040" cy="240888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990600" y="5262966"/>
            <a:ext cx="9601200" cy="1077218"/>
          </a:xfrm>
          <a:prstGeom prst="rect">
            <a:avLst/>
          </a:prstGeom>
          <a:noFill/>
          <a:ln w="38100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 মানুষ তথ্য সংরক্ষণের জন্য ক্যামেরা, টেপ রেকর্ডার, ভিডিও রেকর্ডার, পেন ড্রাইভ, সিডি, ডিভিডি, মেমরি কার্ড ইত্যাদি ব্যবহার করছে।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994" y="1197135"/>
            <a:ext cx="2045371" cy="237418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25" y="1197135"/>
            <a:ext cx="2226512" cy="23944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3541651" y="210222"/>
            <a:ext cx="502533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81857" y="145350"/>
            <a:ext cx="5473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কোন ধরনের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প্রযুক্তি?  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97040" y="173778"/>
            <a:ext cx="6927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বর্তমানে মানুষ কীভাবে তথ্য সংরক্ষণ করছে? 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371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1" grpId="1"/>
      <p:bldP spid="44" grpId="0"/>
      <p:bldP spid="47" grpId="0"/>
      <p:bldP spid="48" grpId="0"/>
      <p:bldP spid="48" grpId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3" y="990600"/>
            <a:ext cx="4876176" cy="56388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ED4C470-ABE1-4C86-838E-8572E8AF6333}"/>
              </a:ext>
            </a:extLst>
          </p:cNvPr>
          <p:cNvSpPr txBox="1"/>
          <p:nvPr/>
        </p:nvSpPr>
        <p:spPr>
          <a:xfrm>
            <a:off x="5816794" y="241539"/>
            <a:ext cx="553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 )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364" y="997527"/>
            <a:ext cx="4508037" cy="563187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ED4C470-ABE1-4C86-838E-8572E8AF6333}"/>
              </a:ext>
            </a:extLst>
          </p:cNvPr>
          <p:cNvSpPr txBox="1"/>
          <p:nvPr/>
        </p:nvSpPr>
        <p:spPr>
          <a:xfrm>
            <a:off x="3467100" y="28200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04993686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/>
          <p:cNvSpPr txBox="1"/>
          <p:nvPr/>
        </p:nvSpPr>
        <p:spPr>
          <a:xfrm rot="16200000">
            <a:off x="9508534" y="4169478"/>
            <a:ext cx="4795837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122421" y="283501"/>
            <a:ext cx="2150572" cy="2408008"/>
            <a:chOff x="1331836" y="743905"/>
            <a:chExt cx="2150572" cy="2408008"/>
          </a:xfrm>
        </p:grpSpPr>
        <p:sp>
          <p:nvSpPr>
            <p:cNvPr id="41" name="Bevel 40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41404"/>
              <a:ext cx="1870233" cy="214531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947040" y="3172123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99404" y="98162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37704" y="1774078"/>
            <a:ext cx="685800" cy="5097989"/>
            <a:chOff x="5319712" y="2286000"/>
            <a:chExt cx="685800" cy="4114800"/>
          </a:xfrm>
        </p:grpSpPr>
        <p:grpSp>
          <p:nvGrpSpPr>
            <p:cNvPr id="48" name="Group 47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50" name="Curved Left Arrow 49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urved Left Arrow 80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lowchart: Sort 48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589393" y="282435"/>
            <a:ext cx="2140526" cy="2408008"/>
            <a:chOff x="8921524" y="743905"/>
            <a:chExt cx="2279875" cy="2408008"/>
          </a:xfrm>
        </p:grpSpPr>
        <p:sp>
          <p:nvSpPr>
            <p:cNvPr id="83" name="Bevel 82"/>
            <p:cNvSpPr/>
            <p:nvPr/>
          </p:nvSpPr>
          <p:spPr>
            <a:xfrm>
              <a:off x="8921524" y="743905"/>
              <a:ext cx="2279875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4" name="Picture 83" descr="F:\School\New folder (2)\IMG_20160109_121048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870830"/>
              <a:ext cx="1949970" cy="21295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5" name="Rectangle 84"/>
          <p:cNvSpPr/>
          <p:nvPr/>
        </p:nvSpPr>
        <p:spPr>
          <a:xfrm>
            <a:off x="7129837" y="2726855"/>
            <a:ext cx="4229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</a:p>
          <a:p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2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-------------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মেমরি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998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Rectangle 38"/>
          <p:cNvSpPr/>
          <p:nvPr/>
        </p:nvSpPr>
        <p:spPr>
          <a:xfrm>
            <a:off x="7162800" y="2559992"/>
            <a:ext cx="4191000" cy="3917008"/>
          </a:xfrm>
          <a:prstGeom prst="rect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1200" y="2559992"/>
            <a:ext cx="4191000" cy="3917008"/>
          </a:xfrm>
          <a:prstGeom prst="rect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6018" y="1572406"/>
            <a:ext cx="876776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 w="0"/>
                <a:latin typeface="NikhoshBan"/>
              </a:rPr>
              <a:t>যোগাযোগ</a:t>
            </a:r>
            <a:r>
              <a:rPr lang="en-US" sz="2000" dirty="0">
                <a:ln w="0"/>
                <a:latin typeface="NikhoshBan"/>
              </a:rPr>
              <a:t> </a:t>
            </a:r>
            <a:r>
              <a:rPr lang="en-US" sz="2000" dirty="0" err="1">
                <a:ln w="0"/>
                <a:latin typeface="NikhoshBan"/>
              </a:rPr>
              <a:t>প্রযুক্তি</a:t>
            </a:r>
            <a:r>
              <a:rPr lang="en-US" sz="2000" dirty="0">
                <a:ln w="0"/>
                <a:latin typeface="NikhoshBan"/>
              </a:rPr>
              <a:t> ও </a:t>
            </a:r>
            <a:r>
              <a:rPr lang="en-US" sz="2000" dirty="0" err="1">
                <a:ln w="0"/>
                <a:latin typeface="NikhoshBan"/>
              </a:rPr>
              <a:t>তথ্য</a:t>
            </a:r>
            <a:r>
              <a:rPr lang="en-US" sz="2000" dirty="0">
                <a:ln w="0"/>
                <a:latin typeface="NikhoshBan"/>
              </a:rPr>
              <a:t> </a:t>
            </a:r>
            <a:r>
              <a:rPr lang="en-US" sz="2000" dirty="0" err="1">
                <a:ln w="0"/>
                <a:latin typeface="NikhoshBan"/>
              </a:rPr>
              <a:t>সংরক্ষণ</a:t>
            </a:r>
            <a:r>
              <a:rPr lang="en-US" sz="2000" dirty="0">
                <a:ln w="0"/>
                <a:latin typeface="NikhoshBan"/>
              </a:rPr>
              <a:t> </a:t>
            </a:r>
            <a:r>
              <a:rPr lang="en-US" sz="2000" dirty="0" err="1">
                <a:ln w="0"/>
                <a:latin typeface="NikhoshBan"/>
              </a:rPr>
              <a:t>প্রযুক্তিগুলো</a:t>
            </a:r>
            <a:r>
              <a:rPr lang="en-US" sz="2000" dirty="0">
                <a:ln w="0"/>
                <a:latin typeface="NikhoshBan"/>
              </a:rPr>
              <a:t> </a:t>
            </a:r>
            <a:r>
              <a:rPr lang="bn-BD" sz="2000" dirty="0" smtClean="0">
                <a:ln w="0"/>
                <a:latin typeface="NikhoshBan"/>
              </a:rPr>
              <a:t>কী কী লিখ। </a:t>
            </a:r>
            <a:endParaRPr lang="en-US" sz="2000" dirty="0">
              <a:ln w="0"/>
              <a:latin typeface="NikhoshB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0" y="2205632"/>
            <a:ext cx="35814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latin typeface="NikhoshBan"/>
              </a:rPr>
              <a:t>তথ্য</a:t>
            </a:r>
            <a:r>
              <a:rPr lang="en-US" sz="2800" dirty="0" smtClean="0">
                <a:ln w="0"/>
                <a:latin typeface="NikhoshBan"/>
              </a:rPr>
              <a:t> </a:t>
            </a:r>
            <a:r>
              <a:rPr lang="en-US" sz="2800" dirty="0" err="1">
                <a:ln w="0"/>
                <a:latin typeface="NikhoshBan"/>
              </a:rPr>
              <a:t>সংরক্ষণ</a:t>
            </a:r>
            <a:r>
              <a:rPr lang="en-US" sz="2800" dirty="0">
                <a:ln w="0"/>
                <a:latin typeface="NikhoshBan"/>
              </a:rPr>
              <a:t> </a:t>
            </a:r>
            <a:r>
              <a:rPr lang="en-US" sz="2800" dirty="0" err="1" smtClean="0">
                <a:ln w="0"/>
                <a:latin typeface="NikhoshBan"/>
              </a:rPr>
              <a:t>প্রযুক্তি</a:t>
            </a:r>
            <a:endParaRPr lang="en-US" sz="2800" dirty="0">
              <a:ln w="0"/>
              <a:latin typeface="NikhoshB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70952" y="2205632"/>
            <a:ext cx="3276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hoshBan"/>
              </a:rPr>
              <a:t>যোগাযোগ</a:t>
            </a:r>
            <a:r>
              <a:rPr lang="en-US" sz="2800" dirty="0">
                <a:ln w="0"/>
                <a:latin typeface="NikhoshBan"/>
              </a:rPr>
              <a:t> </a:t>
            </a:r>
            <a:r>
              <a:rPr lang="en-US" sz="2800" dirty="0" err="1" smtClean="0">
                <a:ln w="0"/>
                <a:latin typeface="NikhoshBan"/>
              </a:rPr>
              <a:t>প্রযুক্তি</a:t>
            </a:r>
            <a:r>
              <a:rPr lang="bn-BD" sz="2800" dirty="0" smtClean="0">
                <a:ln w="0"/>
                <a:latin typeface="NikhoshBan"/>
              </a:rPr>
              <a:t> </a:t>
            </a:r>
            <a:endParaRPr lang="en-US" sz="2800" dirty="0">
              <a:ln w="0"/>
              <a:latin typeface="NikhoshB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94752" y="2975520"/>
            <a:ext cx="3429000" cy="52417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94752" y="4809828"/>
            <a:ext cx="3429000" cy="52417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43801" y="5724228"/>
            <a:ext cx="3429000" cy="52417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94752" y="5724228"/>
            <a:ext cx="3429000" cy="52417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3801" y="2981028"/>
            <a:ext cx="3429000" cy="52417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543801" y="4809828"/>
            <a:ext cx="3429000" cy="52417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43801" y="3895428"/>
            <a:ext cx="3429000" cy="52417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194752" y="3890367"/>
            <a:ext cx="3429000" cy="52417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>
            <a:off x="3745326" y="3514498"/>
            <a:ext cx="327852" cy="390675"/>
          </a:xfrm>
          <a:prstGeom prst="downArrow">
            <a:avLst/>
          </a:prstGeom>
          <a:solidFill>
            <a:srgbClr val="0000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83" name="Down Arrow 82"/>
          <p:cNvSpPr/>
          <p:nvPr/>
        </p:nvSpPr>
        <p:spPr>
          <a:xfrm>
            <a:off x="3722274" y="4420194"/>
            <a:ext cx="327852" cy="390675"/>
          </a:xfrm>
          <a:prstGeom prst="downArrow">
            <a:avLst/>
          </a:prstGeom>
          <a:solidFill>
            <a:srgbClr val="0000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3722274" y="5333553"/>
            <a:ext cx="327852" cy="390675"/>
          </a:xfrm>
          <a:prstGeom prst="downArrow">
            <a:avLst/>
          </a:prstGeom>
          <a:solidFill>
            <a:srgbClr val="0000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85" name="Down Arrow 84"/>
          <p:cNvSpPr/>
          <p:nvPr/>
        </p:nvSpPr>
        <p:spPr>
          <a:xfrm>
            <a:off x="9094374" y="5355728"/>
            <a:ext cx="327852" cy="390675"/>
          </a:xfrm>
          <a:prstGeom prst="downArrow">
            <a:avLst/>
          </a:prstGeom>
          <a:solidFill>
            <a:srgbClr val="0000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86" name="Down Arrow 85"/>
          <p:cNvSpPr/>
          <p:nvPr/>
        </p:nvSpPr>
        <p:spPr>
          <a:xfrm>
            <a:off x="9094374" y="4421013"/>
            <a:ext cx="327852" cy="390675"/>
          </a:xfrm>
          <a:prstGeom prst="downArrow">
            <a:avLst/>
          </a:prstGeom>
          <a:solidFill>
            <a:srgbClr val="0000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87" name="Down Arrow 86"/>
          <p:cNvSpPr/>
          <p:nvPr/>
        </p:nvSpPr>
        <p:spPr>
          <a:xfrm>
            <a:off x="9094374" y="3505200"/>
            <a:ext cx="327852" cy="390675"/>
          </a:xfrm>
          <a:prstGeom prst="downArrow">
            <a:avLst/>
          </a:prstGeom>
          <a:solidFill>
            <a:srgbClr val="0000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94752" y="2934118"/>
            <a:ext cx="3276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টেলি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গ্রাফ, টেলিফোন 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70952" y="3900320"/>
            <a:ext cx="3276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রেডিও, টিভি  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09800" y="4796432"/>
            <a:ext cx="3276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কম্পিউটার   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57400" y="5692544"/>
            <a:ext cx="3566352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মোবাইল ফোন, ইন্টারনেট    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56074" y="2970460"/>
            <a:ext cx="3276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দেয়াল চিত্র , কাগজ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597708" y="3894015"/>
            <a:ext cx="3276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বই , ক্যামেরা 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20000" y="4796432"/>
            <a:ext cx="3276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ভিডিও রেকর্ডার , সিডি  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642292" y="5698849"/>
            <a:ext cx="3276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মেমরি কার্ড , ডিভিডি   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782" y="300318"/>
            <a:ext cx="1739939" cy="1714367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067299" y="354181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902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1343221" y="190279"/>
            <a:ext cx="2331715" cy="1251357"/>
            <a:chOff x="1338309" y="1075881"/>
            <a:chExt cx="5867400" cy="1295400"/>
          </a:xfrm>
        </p:grpSpPr>
        <p:grpSp>
          <p:nvGrpSpPr>
            <p:cNvPr id="38" name="Group 37"/>
            <p:cNvGrpSpPr/>
            <p:nvPr/>
          </p:nvGrpSpPr>
          <p:grpSpPr>
            <a:xfrm>
              <a:off x="1338309" y="1075881"/>
              <a:ext cx="5867400" cy="1295400"/>
              <a:chOff x="1371600" y="1371600"/>
              <a:chExt cx="6453882" cy="1989517"/>
            </a:xfrm>
          </p:grpSpPr>
          <p:pic>
            <p:nvPicPr>
              <p:cNvPr id="40" name="Picture 3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610" y="1447800"/>
                <a:ext cx="1074800" cy="1827160"/>
              </a:xfrm>
              <a:prstGeom prst="rect">
                <a:avLst/>
              </a:prstGeom>
              <a:noFill/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447800"/>
                <a:ext cx="2432810" cy="172512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9" name="Straight Connector 38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1676400" y="2548027"/>
            <a:ext cx="967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ব্যারন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শিলিং ১৮৩২ সালে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-----------------আবিষ্কার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১৮৩৭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------------------নামে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তারের মধ্য দিয়ে সফলভাবে সংকেত পাঠাতে পারলেন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গ্রাহাম বেল-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------------সালে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 আবিষ্কার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7186" y="2362547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4888" y="2845928"/>
            <a:ext cx="257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 মোর্স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4044" y="3832545"/>
            <a:ext cx="197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১৮৭৬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6400" y="1931528"/>
            <a:ext cx="410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Horizontal Scroll 47"/>
          <p:cNvSpPr/>
          <p:nvPr/>
        </p:nvSpPr>
        <p:spPr>
          <a:xfrm>
            <a:off x="1343221" y="4784297"/>
            <a:ext cx="8807867" cy="828528"/>
          </a:xfrm>
          <a:prstGeom prst="horizontalScroll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Horizontal Scroll 48"/>
          <p:cNvSpPr/>
          <p:nvPr/>
        </p:nvSpPr>
        <p:spPr>
          <a:xfrm>
            <a:off x="1343221" y="5724672"/>
            <a:ext cx="5604387" cy="828528"/>
          </a:xfrm>
          <a:prstGeom prst="horizontalScroll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7064" y="327822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1088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9FB572B-46DB-45CA-AAAD-FE43393DCEDF}"/>
              </a:ext>
            </a:extLst>
          </p:cNvPr>
          <p:cNvSpPr txBox="1"/>
          <p:nvPr/>
        </p:nvSpPr>
        <p:spPr>
          <a:xfrm>
            <a:off x="1750294" y="2123099"/>
            <a:ext cx="936797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থাকা ৫ টি আইসিটি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693098"/>
            <a:ext cx="2972889" cy="25745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3676853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4681683" y="457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153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1295400" y="5334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ডিজিটাল শ্রেণীতে সবাইকে ধন্যবাদ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retired_greg_working__a_ha_bb0z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16160" y="2042432"/>
            <a:ext cx="5702529" cy="432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817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49" name="Google Shape;303;p36"/>
          <p:cNvSpPr/>
          <p:nvPr/>
        </p:nvSpPr>
        <p:spPr>
          <a:xfrm>
            <a:off x="2309449" y="1060294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79739" y="273956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732234" y="5713485"/>
            <a:ext cx="4038600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290803" y="262722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516227" y="5655125"/>
            <a:ext cx="2426418" cy="1365621"/>
          </a:xfrm>
          <a:prstGeom prst="rect">
            <a:avLst/>
          </a:prstGeom>
        </p:spPr>
      </p:pic>
      <p:pic>
        <p:nvPicPr>
          <p:cNvPr id="3" name="too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8863" y="127494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45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144941" y="502688"/>
            <a:ext cx="7592292" cy="6397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4903" tIns="42451" rIns="84903" bIns="42451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44941" y="403052"/>
            <a:ext cx="7592292" cy="7447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3" tIns="42451" rIns="84903" bIns="42451"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96253" y="509501"/>
            <a:ext cx="7552069" cy="657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4903" tIns="42451" rIns="84903" bIns="42451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1676400" y="4203357"/>
            <a:ext cx="88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ঢোল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3944674" y="4203357"/>
            <a:ext cx="154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6585285" y="4203357"/>
            <a:ext cx="150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05200" y="5486400"/>
            <a:ext cx="4701105" cy="7447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3" tIns="42451" rIns="84903" bIns="42451"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গুলো হচ্ছে বিভিন্ন প্রকার প্রযুক্তি।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94694"/>
            <a:ext cx="2271767" cy="2348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 descr="image_ (7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158" y="1694694"/>
            <a:ext cx="2158442" cy="2348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9021207" y="4192585"/>
            <a:ext cx="150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টেলিগ্রাফ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394" y="1694695"/>
            <a:ext cx="2147091" cy="2315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720216"/>
            <a:ext cx="2150267" cy="2323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9318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3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0" grpId="1"/>
      <p:bldP spid="41" grpId="0"/>
      <p:bldP spid="42" grpId="0"/>
      <p:bldP spid="43" grpId="0"/>
      <p:bldP spid="4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depositphotos_154550224-stock-illustration-man-talking-by-mobile-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3030" y="1200267"/>
            <a:ext cx="6379570" cy="398133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8" name="TextBox 37"/>
          <p:cNvSpPr txBox="1"/>
          <p:nvPr/>
        </p:nvSpPr>
        <p:spPr>
          <a:xfrm>
            <a:off x="2572212" y="281657"/>
            <a:ext cx="68961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hoshBan"/>
                <a:cs typeface="NikoshBAN" pitchFamily="2" charset="0"/>
              </a:rPr>
              <a:t>ছবি</a:t>
            </a:r>
            <a:r>
              <a:rPr lang="en-US" sz="3600" dirty="0">
                <a:latin typeface="NikhoshBan"/>
                <a:cs typeface="NikoshBAN" pitchFamily="2" charset="0"/>
              </a:rPr>
              <a:t> </a:t>
            </a:r>
            <a:r>
              <a:rPr lang="en-US" sz="3600" dirty="0" err="1">
                <a:latin typeface="NikhoshBan"/>
                <a:cs typeface="NikoshBAN" pitchFamily="2" charset="0"/>
              </a:rPr>
              <a:t>দেখে</a:t>
            </a:r>
            <a:r>
              <a:rPr lang="en-US" sz="3600" dirty="0">
                <a:latin typeface="NikhoshBan"/>
                <a:cs typeface="NikoshBAN" pitchFamily="2" charset="0"/>
              </a:rPr>
              <a:t> </a:t>
            </a:r>
            <a:r>
              <a:rPr lang="en-US" sz="3600" dirty="0" err="1">
                <a:latin typeface="NikhoshBan"/>
                <a:cs typeface="NikoshBAN" pitchFamily="2" charset="0"/>
              </a:rPr>
              <a:t>বল</a:t>
            </a:r>
            <a:r>
              <a:rPr lang="en-US" sz="3600" dirty="0">
                <a:latin typeface="NikhoshBan"/>
                <a:cs typeface="NikoshBAN" pitchFamily="2" charset="0"/>
              </a:rPr>
              <a:t> </a:t>
            </a:r>
            <a:r>
              <a:rPr lang="en-US" sz="3600" dirty="0" smtClean="0">
                <a:latin typeface="NikhoshBan"/>
                <a:cs typeface="NikoshBAN" pitchFamily="2" charset="0"/>
              </a:rPr>
              <a:t>-</a:t>
            </a:r>
            <a:r>
              <a:rPr lang="bn-BD" sz="3600" dirty="0" smtClean="0">
                <a:latin typeface="NikhoshB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hoshBan"/>
              </a:rPr>
              <a:t>দুই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>
                <a:latin typeface="NikhoshBan"/>
              </a:rPr>
              <a:t>জন</a:t>
            </a:r>
            <a:r>
              <a:rPr lang="en-US" sz="2800" dirty="0">
                <a:latin typeface="NikhoshBan"/>
              </a:rPr>
              <a:t> </a:t>
            </a:r>
            <a:r>
              <a:rPr lang="bn-BD" sz="2800" dirty="0" smtClean="0">
                <a:latin typeface="NikhoshBan"/>
              </a:rPr>
              <a:t>কী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>
                <a:latin typeface="NikhoshBan"/>
              </a:rPr>
              <a:t>করছে</a:t>
            </a:r>
            <a:r>
              <a:rPr lang="en-US" sz="2800" dirty="0">
                <a:latin typeface="NikhoshBan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50538" y="5495085"/>
            <a:ext cx="7486650" cy="46166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latin typeface="NikhoshBan"/>
              </a:rPr>
              <a:t>মোবাইলের</a:t>
            </a:r>
            <a:r>
              <a:rPr lang="en-US" sz="2400" dirty="0">
                <a:ln w="0"/>
                <a:latin typeface="NikhoshBan"/>
              </a:rPr>
              <a:t> </a:t>
            </a:r>
            <a:r>
              <a:rPr lang="en-US" sz="2400" dirty="0" err="1" smtClean="0">
                <a:ln w="0"/>
                <a:latin typeface="NikhoshBan"/>
              </a:rPr>
              <a:t>মাধ্য</a:t>
            </a:r>
            <a:r>
              <a:rPr lang="bn-BD" sz="2400" dirty="0" smtClean="0">
                <a:ln w="0"/>
                <a:latin typeface="NikhoshBan"/>
              </a:rPr>
              <a:t>মে</a:t>
            </a:r>
            <a:r>
              <a:rPr lang="en-US" sz="2400" dirty="0" smtClean="0">
                <a:ln w="0"/>
                <a:latin typeface="NikhoshBan"/>
              </a:rPr>
              <a:t> </a:t>
            </a:r>
            <a:r>
              <a:rPr lang="en-US" sz="2400" dirty="0" err="1">
                <a:ln w="0"/>
                <a:latin typeface="NikhoshBan"/>
              </a:rPr>
              <a:t>যোগাযোগ</a:t>
            </a:r>
            <a:r>
              <a:rPr lang="en-US" sz="2400" dirty="0">
                <a:ln w="0"/>
                <a:latin typeface="NikhoshBan"/>
              </a:rPr>
              <a:t> </a:t>
            </a:r>
            <a:r>
              <a:rPr lang="en-US" sz="2400" dirty="0" err="1">
                <a:ln w="0"/>
                <a:latin typeface="NikhoshBan"/>
              </a:rPr>
              <a:t>করা</a:t>
            </a:r>
            <a:r>
              <a:rPr lang="en-US" sz="2400" dirty="0">
                <a:ln w="0"/>
                <a:latin typeface="NikhoshBan"/>
              </a:rPr>
              <a:t> </a:t>
            </a:r>
            <a:r>
              <a:rPr lang="en-US" sz="2400" dirty="0" err="1" smtClean="0">
                <a:ln w="0"/>
                <a:latin typeface="NikhoshBan"/>
              </a:rPr>
              <a:t>হচ্ছে</a:t>
            </a:r>
            <a:r>
              <a:rPr lang="bn-BD" sz="2400" dirty="0" smtClean="0">
                <a:ln w="0"/>
                <a:latin typeface="NikhoshBan"/>
              </a:rPr>
              <a:t>। </a:t>
            </a:r>
            <a:endParaRPr lang="en-US" sz="2400" dirty="0">
              <a:ln w="0"/>
              <a:latin typeface="NikhoshBan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236D5B-8B5F-4BA1-8917-823C81877D0D}"/>
              </a:ext>
            </a:extLst>
          </p:cNvPr>
          <p:cNvSpPr txBox="1"/>
          <p:nvPr/>
        </p:nvSpPr>
        <p:spPr>
          <a:xfrm>
            <a:off x="2932314" y="311817"/>
            <a:ext cx="6163599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মোবাইলের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 আমরা কী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পায়?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006C5C-A356-4E93-A168-19A5A3A502CE}"/>
              </a:ext>
            </a:extLst>
          </p:cNvPr>
          <p:cNvSpPr txBox="1"/>
          <p:nvPr/>
        </p:nvSpPr>
        <p:spPr>
          <a:xfrm>
            <a:off x="4000069" y="5491726"/>
            <a:ext cx="4038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 পায়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পায়।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13C780-8619-463E-8BA4-557D997CB0EB}"/>
              </a:ext>
            </a:extLst>
          </p:cNvPr>
          <p:cNvSpPr txBox="1"/>
          <p:nvPr/>
        </p:nvSpPr>
        <p:spPr>
          <a:xfrm>
            <a:off x="2475154" y="291035"/>
            <a:ext cx="708842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এসব জিনিসকে আমরা কী বলতে পারি?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2356A8-A34F-4F2C-A610-D956A6606C95}"/>
              </a:ext>
            </a:extLst>
          </p:cNvPr>
          <p:cNvSpPr txBox="1"/>
          <p:nvPr/>
        </p:nvSpPr>
        <p:spPr>
          <a:xfrm>
            <a:off x="4082377" y="5515867"/>
            <a:ext cx="4038601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যোগাযোগ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30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51" y="1575283"/>
            <a:ext cx="3592498" cy="3282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sp>
        <p:nvSpPr>
          <p:cNvPr id="38" name="Horizontal Scroll 37"/>
          <p:cNvSpPr/>
          <p:nvPr/>
        </p:nvSpPr>
        <p:spPr>
          <a:xfrm>
            <a:off x="1981200" y="5132871"/>
            <a:ext cx="8229600" cy="939188"/>
          </a:xfrm>
          <a:prstGeom prst="horizontalScroll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উন্নয়ন 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85912" y="284499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আমাদের আজকের পাঠঃ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886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32-Point Star 38"/>
          <p:cNvSpPr/>
          <p:nvPr/>
        </p:nvSpPr>
        <p:spPr>
          <a:xfrm>
            <a:off x="3226328" y="152400"/>
            <a:ext cx="6324600" cy="1590675"/>
          </a:xfrm>
          <a:prstGeom prst="star32">
            <a:avLst/>
          </a:prstGeom>
          <a:gradFill>
            <a:gsLst>
              <a:gs pos="61000">
                <a:srgbClr val="D0D9BB"/>
              </a:gs>
              <a:gs pos="8400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6000">
                <a:schemeClr val="accent3">
                  <a:lumMod val="60000"/>
                  <a:lumOff val="40000"/>
                </a:schemeClr>
              </a:gs>
              <a:gs pos="42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000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52600" y="2667000"/>
            <a:ext cx="4495800" cy="680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শিক্ষার্থীরা....... </a:t>
            </a:r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52600" y="3319675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১১.১.১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পর্যায়ক্রমিক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14850" y="560651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371599"/>
            <a:ext cx="3429000" cy="2832455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71599"/>
            <a:ext cx="3459393" cy="2832456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2296125" y="381000"/>
            <a:ext cx="84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এখন আমরা জানব তথ্য ও যোগাযোগ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 উন্নত হয়েছে।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4254" y="394854"/>
            <a:ext cx="759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00562" y="5370493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 প্রধানত দুই ভাগে ভাগ করা যায়। যেমন - যোগাযোগ প্রযুক্তি এবং তথ্য সংরক্ষণ প্রযুক্তি।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08218" y="352424"/>
            <a:ext cx="5847150" cy="641926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08218" y="4289324"/>
            <a:ext cx="1905000" cy="524135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ধোঁয়া 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91400" y="4289324"/>
            <a:ext cx="2306784" cy="524135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33800" y="352424"/>
            <a:ext cx="5847150" cy="641926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আগের মানুষ কীভাবে যোগাযোগ করত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27830" y="5334000"/>
            <a:ext cx="827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প্রযুক্তির ইতিহাস শুরু হয়েছে হাজার বছর আগে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তখন ধোঁয়ার সংকেত পাঠিয়ে ও ঢোল বাজিয়ে মানুষ যোগাযোগ করত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114" y="1278822"/>
            <a:ext cx="3543145" cy="2984932"/>
          </a:xfrm>
          <a:prstGeom prst="round2DiagRect">
            <a:avLst>
              <a:gd name="adj1" fmla="val 0"/>
              <a:gd name="adj2" fmla="val 0"/>
            </a:avLst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301" y="1278822"/>
            <a:ext cx="3487764" cy="3002233"/>
          </a:xfrm>
          <a:prstGeom prst="round2DiagRect">
            <a:avLst>
              <a:gd name="adj1" fmla="val 0"/>
              <a:gd name="adj2" fmla="val 0"/>
            </a:avLst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1" name="Rectangle 80"/>
          <p:cNvSpPr/>
          <p:nvPr/>
        </p:nvSpPr>
        <p:spPr>
          <a:xfrm>
            <a:off x="3345873" y="394854"/>
            <a:ext cx="5847150" cy="641926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84878" y="4414633"/>
            <a:ext cx="3297381" cy="524135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চিঠিপত্র ও চিঠির বক্স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575983" y="4359987"/>
            <a:ext cx="2438400" cy="524135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539837" y="352424"/>
            <a:ext cx="5847150" cy="641926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পরবর্তী সময়ে কীভাবে যোগাযোগ করত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05000" y="549658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পরবর্তী ধাপে চিঠিপত্র আদান-প্রদান ও সংবাদপত্রের মাধ্যমে মানুষ তথ্য বিনিময় করত।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879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81" grpId="0"/>
      <p:bldP spid="81" grpId="1"/>
      <p:bldP spid="82" grpId="0"/>
      <p:bldP spid="8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625436" y="3733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533400"/>
            <a:ext cx="1880831" cy="19145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657600" y="533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835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1035</Words>
  <Application>Microsoft Office PowerPoint</Application>
  <PresentationFormat>Widescreen</PresentationFormat>
  <Paragraphs>277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NikhoshBan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106</cp:revision>
  <dcterms:created xsi:type="dcterms:W3CDTF">2006-08-16T00:00:00Z</dcterms:created>
  <dcterms:modified xsi:type="dcterms:W3CDTF">2020-10-02T03:58:07Z</dcterms:modified>
</cp:coreProperties>
</file>