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69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6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6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gif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17000" b="-17000"/>
          </a:stretch>
        </a:blip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 txBox="1"/>
          <p:nvPr/>
        </p:nvSpPr>
        <p:spPr>
          <a:xfrm>
            <a:off x="390832" y="1346284"/>
            <a:ext cx="8305800" cy="4155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700" lang="en-US" u="sng" smtClean="0">
                <a:latin typeface="Times New Roman" pitchFamily="18" charset="0"/>
                <a:cs typeface="Times New Roman" pitchFamily="18" charset="0"/>
              </a:rPr>
              <a:t>Read this text and find out which statement is true or false. If false give the correct answer.</a:t>
            </a:r>
            <a:endParaRPr b="1" dirty="0" sz="2700" lang="en-US" smtClean="0">
              <a:latin typeface="Times New Roman" pitchFamily="18" charset="0"/>
              <a:cs typeface="Times New Roman" pitchFamily="18" charset="0"/>
            </a:endParaRPr>
          </a:p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The young man was not pleased at his family life.</a:t>
            </a:r>
          </a:p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He made his nice hut in the jangle to live safely.</a:t>
            </a:r>
          </a:p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He brought a cow to kill the mice.</a:t>
            </a:r>
          </a:p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Finally he found himself in a family again.</a:t>
            </a:r>
            <a:endParaRPr dirty="0" sz="27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38" name="TextBox 2"/>
          <p:cNvSpPr txBox="1"/>
          <p:nvPr/>
        </p:nvSpPr>
        <p:spPr>
          <a:xfrm>
            <a:off x="457200" y="228600"/>
            <a:ext cx="4242954" cy="830997"/>
          </a:xfrm>
          <a:prstGeom prst="rect"/>
          <a:noFill/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4800"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dirty="0" sz="4800"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39" name="Oval 3"/>
          <p:cNvSpPr/>
          <p:nvPr/>
        </p:nvSpPr>
        <p:spPr>
          <a:xfrm>
            <a:off x="4343400" y="279484"/>
            <a:ext cx="1524000" cy="1066800"/>
          </a:xfrm>
          <a:prstGeom prst="ellipse"/>
          <a:blipFill>
            <a:blip xmlns:r="http://schemas.openxmlformats.org/officeDocument/2006/relationships"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" nodeType="clickEffect" presetClass="emph" presetID="1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500" fill="hold" id="13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/>
      <p:bldP spid="10486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1"/>
          <p:cNvSpPr txBox="1"/>
          <p:nvPr/>
        </p:nvSpPr>
        <p:spPr>
          <a:xfrm>
            <a:off x="381000" y="228600"/>
            <a:ext cx="4419600" cy="830997"/>
          </a:xfrm>
          <a:prstGeom prst="rect"/>
          <a:noFill/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4800"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Solutions</a:t>
            </a:r>
            <a:endParaRPr dirty="0" sz="4800"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41" name="TextBox 2"/>
          <p:cNvSpPr txBox="1"/>
          <p:nvPr/>
        </p:nvSpPr>
        <p:spPr>
          <a:xfrm>
            <a:off x="390832" y="1346284"/>
            <a:ext cx="8305800" cy="3749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700" lang="en-US" u="sng" smtClean="0">
                <a:latin typeface="Times New Roman" pitchFamily="18" charset="0"/>
                <a:cs typeface="Times New Roman" pitchFamily="18" charset="0"/>
              </a:rPr>
              <a:t>The solutions of the works True or false</a:t>
            </a:r>
            <a:r>
              <a:rPr b="1" dirty="0" sz="2700" lang="en-US" smtClean="0">
                <a:latin typeface="Times New Roman" pitchFamily="18" charset="0"/>
                <a:cs typeface="Times New Roman" pitchFamily="18" charset="0"/>
              </a:rPr>
              <a:t>---------</a:t>
            </a:r>
          </a:p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True.</a:t>
            </a:r>
          </a:p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False; C/A: </a:t>
            </a:r>
            <a:r>
              <a:rPr dirty="0" sz="2700" lang="en-US">
                <a:latin typeface="Times New Roman" pitchFamily="18" charset="0"/>
                <a:cs typeface="Times New Roman" pitchFamily="18" charset="0"/>
              </a:rPr>
              <a:t>He made his nice hut to </a:t>
            </a: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live alone.</a:t>
            </a:r>
          </a:p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False; C/A: He brought a cow to feed the cat.</a:t>
            </a:r>
          </a:p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True.</a:t>
            </a:r>
            <a:endParaRPr dirty="0" sz="27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8" tmFilter="0,0; .5, 1; 1, 1"/>
                                        <p:tgtEl>
                                          <p:spTgt spid="1048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5" tmFilter="0,0; .5, 1; 1, 1"/>
                                        <p:tgtEl>
                                          <p:spTgt spid="1048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2" tmFilter="0,0; .5, 1; 1, 1"/>
                                        <p:tgtEl>
                                          <p:spTgt spid="1048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9" tmFilter="0,0; .5, 1; 1, 1"/>
                                        <p:tgtEl>
                                          <p:spTgt spid="1048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extBox 1"/>
          <p:cNvSpPr txBox="1"/>
          <p:nvPr/>
        </p:nvSpPr>
        <p:spPr>
          <a:xfrm>
            <a:off x="381000" y="228600"/>
            <a:ext cx="4242954" cy="830997"/>
          </a:xfrm>
          <a:prstGeom prst="rect"/>
          <a:noFill/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4800"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dirty="0" sz="4800"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43" name="TextBox 2"/>
          <p:cNvSpPr txBox="1"/>
          <p:nvPr/>
        </p:nvSpPr>
        <p:spPr>
          <a:xfrm>
            <a:off x="390832" y="1346284"/>
            <a:ext cx="8305800" cy="3342641"/>
          </a:xfrm>
          <a:prstGeom prst="rect"/>
          <a:noFill/>
        </p:spPr>
        <p:txBody>
          <a:bodyPr rtlCol="0" wrap="square">
            <a:spAutoFit/>
          </a:bodyPr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Where did the young man go to live?</a:t>
            </a:r>
          </a:p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Why did he bring a cat?</a:t>
            </a:r>
          </a:p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Why did he bring a cow boy?</a:t>
            </a:r>
          </a:p>
          <a:p>
            <a:pPr indent="-514350" marL="514350">
              <a:lnSpc>
                <a:spcPct val="200000"/>
              </a:lnSpc>
              <a:buAutoNum type="alphaLcParenR"/>
            </a:pPr>
            <a:r>
              <a:rPr dirty="0" sz="2700" lang="en-US" smtClean="0">
                <a:latin typeface="Times New Roman" pitchFamily="18" charset="0"/>
                <a:cs typeface="Times New Roman" pitchFamily="18" charset="0"/>
              </a:rPr>
              <a:t>Why did he bring a wife for the cowboy?</a:t>
            </a:r>
            <a:endParaRPr dirty="0" sz="27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44" name="Oval 3"/>
          <p:cNvSpPr/>
          <p:nvPr/>
        </p:nvSpPr>
        <p:spPr>
          <a:xfrm>
            <a:off x="3404754" y="179524"/>
            <a:ext cx="2438400" cy="1295400"/>
          </a:xfrm>
          <a:prstGeom prst="ellipse"/>
          <a:blipFill>
            <a:blip xmlns:r="http://schemas.openxmlformats.org/officeDocument/2006/relationships"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5" nodeType="clickEffect" presetClass="emph" presetID="1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500" fill="hold" id="26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/>
      <p:bldP spid="1048643" grpId="0"/>
      <p:bldP spid="1048643" grpId="1"/>
      <p:bldP spid="10486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extBox 1"/>
          <p:cNvSpPr txBox="1"/>
          <p:nvPr/>
        </p:nvSpPr>
        <p:spPr>
          <a:xfrm>
            <a:off x="381000" y="228600"/>
            <a:ext cx="4495800" cy="830997"/>
          </a:xfrm>
          <a:prstGeom prst="rect"/>
          <a:noFill/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4800"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dirty="0" sz="4800"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46" name="TextBox 2"/>
          <p:cNvSpPr txBox="1"/>
          <p:nvPr/>
        </p:nvSpPr>
        <p:spPr>
          <a:xfrm>
            <a:off x="381000" y="2275962"/>
            <a:ext cx="8305800" cy="22631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dirty="0" sz="3200" lang="en-US" smtClean="0">
                <a:latin typeface="Times New Roman" pitchFamily="18" charset="0"/>
                <a:cs typeface="Times New Roman" pitchFamily="18" charset="0"/>
              </a:rPr>
              <a:t>Write the problems of the young man to live alone in the jangle. And how he found himself again in a family.</a:t>
            </a:r>
            <a:endParaRPr dirty="0" sz="32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47" name="Oval 3"/>
          <p:cNvSpPr/>
          <p:nvPr/>
        </p:nvSpPr>
        <p:spPr>
          <a:xfrm>
            <a:off x="4267200" y="381000"/>
            <a:ext cx="2362200" cy="1600200"/>
          </a:xfrm>
          <a:prstGeom prst="ellipse"/>
          <a:blipFill>
            <a:blip xmlns:r="http://schemas.openxmlformats.org/officeDocument/2006/relationships"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/>
      <p:bldP spid="1048646" grpId="0"/>
      <p:bldP spid="10486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val 1"/>
          <p:cNvSpPr/>
          <p:nvPr/>
        </p:nvSpPr>
        <p:spPr>
          <a:xfrm>
            <a:off x="4419600" y="304800"/>
            <a:ext cx="4038600" cy="1143000"/>
          </a:xfrm>
          <a:prstGeom prst="ellipse"/>
          <a:blipFill>
            <a:blip xmlns:r="http://schemas.openxmlformats.org/officeDocument/2006/relationships"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1"/>
          <p:cNvSpPr txBox="1"/>
          <p:nvPr/>
        </p:nvSpPr>
        <p:spPr>
          <a:xfrm>
            <a:off x="1828800" y="4267200"/>
            <a:ext cx="7010400" cy="11709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7200" lang="en-US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algn="ctr" blurRad="60007" dir="7680000" dist="310007" kx="1300200" rotWithShape="0" sy="30000">
                    <a:prstClr val="black">
                      <a:alpha val="32000"/>
                    </a:prstClr>
                  </a:outerShdw>
                  <a:reflection algn="bl" blurRad="6350" dir="5400000" dist="29997" endA="900" endPos="60000" rotWithShape="0" stA="60000" sy="-100000"/>
                </a:effectLst>
                <a:latin typeface="Algerian" pitchFamily="82" charset="0"/>
              </a:rPr>
              <a:t>Welcome to you</a:t>
            </a:r>
            <a:endParaRPr dirty="0" sz="7200" lang="en-US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outerShdw algn="ctr" blurRad="60007" dir="7680000" dist="310007" kx="1300200" rotWithShape="0" sy="30000">
                  <a:prstClr val="black">
                    <a:alpha val="32000"/>
                  </a:prstClr>
                </a:outerShdw>
                <a:reflection algn="bl" blurRad="6350" dir="5400000" dist="29997" endA="900" endPos="60000" rotWithShape="0" stA="60000" sy="-10000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ounded Rectangle 1"/>
          <p:cNvSpPr/>
          <p:nvPr/>
        </p:nvSpPr>
        <p:spPr>
          <a:xfrm>
            <a:off x="381000" y="1295400"/>
            <a:ext cx="4191000" cy="4800600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1" name="TextBox 3"/>
          <p:cNvSpPr txBox="1"/>
          <p:nvPr/>
        </p:nvSpPr>
        <p:spPr>
          <a:xfrm>
            <a:off x="1258699" y="366342"/>
            <a:ext cx="8305800" cy="12852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000" lang="en-US" smtClean="0">
                <a:latin typeface="Times New Roman" pitchFamily="18" charset="0"/>
                <a:cs typeface="Times New Roman" pitchFamily="18" charset="0"/>
              </a:rPr>
              <a:t>Thakurgaon Road Girls’ High School</a:t>
            </a:r>
            <a:endParaRPr dirty="0" sz="40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2" name="Horizontal Scroll 4"/>
          <p:cNvSpPr/>
          <p:nvPr/>
        </p:nvSpPr>
        <p:spPr>
          <a:xfrm>
            <a:off x="4648200" y="2362200"/>
            <a:ext cx="4343400" cy="2590800"/>
          </a:xfrm>
          <a:prstGeom prst="horizontalScroll"/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000" lang="en-US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Subject : English 1</a:t>
            </a:r>
            <a:r>
              <a:rPr baseline="30000" dirty="0" sz="2000" lang="en-US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st</a:t>
            </a:r>
            <a:r>
              <a:rPr dirty="0" sz="2000" lang="en-US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 paper</a:t>
            </a:r>
          </a:p>
          <a:p>
            <a:r>
              <a:rPr dirty="0" sz="2000" lang="en-US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Class	 : </a:t>
            </a:r>
            <a:r>
              <a:rPr dirty="0" sz="20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nine</a:t>
            </a:r>
          </a:p>
          <a:p>
            <a:r>
              <a:rPr dirty="0" sz="20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Unit	: One</a:t>
            </a:r>
            <a:endParaRPr dirty="0" sz="2000" lang="en-US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  <a:p>
            <a:r>
              <a:rPr dirty="0" sz="2000" lang="en-US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Lesson : </a:t>
            </a:r>
            <a:r>
              <a:rPr dirty="0" sz="20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One</a:t>
            </a:r>
            <a:endParaRPr dirty="0" sz="2000" lang="en-US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  <a:p>
            <a:r>
              <a:rPr dirty="0" sz="2000" lang="en-US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Date    : </a:t>
            </a:r>
            <a:r>
              <a:rPr dirty="0" sz="20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22 September, 2020</a:t>
            </a:r>
          </a:p>
          <a:p>
            <a:r>
              <a:rPr dirty="0" sz="20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TIME     :  5O M</a:t>
            </a:r>
            <a:endParaRPr dirty="0" sz="2000" lang="en-IN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extBox 1"/>
          <p:cNvSpPr txBox="1"/>
          <p:nvPr/>
        </p:nvSpPr>
        <p:spPr>
          <a:xfrm>
            <a:off x="609600" y="282714"/>
            <a:ext cx="80010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>
                <a:latin typeface="Times New Roman" pitchFamily="18" charset="0"/>
                <a:cs typeface="Times New Roman" pitchFamily="18" charset="0"/>
              </a:rPr>
              <a:t>Let’s see a picture &amp; answer the questions</a:t>
            </a:r>
            <a:endParaRPr dirty="0" sz="32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4" name="Rounded Rectangle 6"/>
          <p:cNvSpPr/>
          <p:nvPr/>
        </p:nvSpPr>
        <p:spPr>
          <a:xfrm>
            <a:off x="838200" y="1143000"/>
            <a:ext cx="7467600" cy="3686786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5" name="TextBox 9"/>
          <p:cNvSpPr txBox="1"/>
          <p:nvPr/>
        </p:nvSpPr>
        <p:spPr>
          <a:xfrm>
            <a:off x="1143000" y="4338935"/>
            <a:ext cx="7086600" cy="430887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200" lang="en-US" smtClean="0">
                <a:latin typeface="Times New Roman" pitchFamily="18" charset="0"/>
                <a:cs typeface="Times New Roman" pitchFamily="18" charset="0"/>
              </a:rPr>
              <a:t>Karim makes his house in the jangle. He lives alone.</a:t>
            </a:r>
            <a:endParaRPr b="1" dirty="0" sz="22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6" name="TextBox 10"/>
          <p:cNvSpPr txBox="1"/>
          <p:nvPr/>
        </p:nvSpPr>
        <p:spPr>
          <a:xfrm>
            <a:off x="762000" y="4829786"/>
            <a:ext cx="7162800" cy="369332"/>
          </a:xfrm>
          <a:prstGeom prst="rect"/>
          <a:noFill/>
        </p:spPr>
        <p:txBody>
          <a:bodyPr rtlCol="0" wrap="square">
            <a:spAutoFit/>
          </a:bodyPr>
          <a:p>
            <a:endParaRPr dirty="0" lang="en-US"/>
          </a:p>
        </p:txBody>
      </p:sp>
      <p:sp>
        <p:nvSpPr>
          <p:cNvPr id="1048597" name="TextBox 11"/>
          <p:cNvSpPr txBox="1"/>
          <p:nvPr/>
        </p:nvSpPr>
        <p:spPr>
          <a:xfrm>
            <a:off x="762000" y="5141893"/>
            <a:ext cx="7543800" cy="954107"/>
          </a:xfrm>
          <a:prstGeom prst="rect"/>
          <a:noFill/>
        </p:spPr>
        <p:txBody>
          <a:bodyPr rtlCol="0" wrap="square">
            <a:spAutoFit/>
          </a:bodyPr>
          <a:p>
            <a:pPr indent="-514350" marL="514350">
              <a:buAutoNum type="alphaLcParenR"/>
            </a:pPr>
            <a:r>
              <a:rPr dirty="0" sz="2800" lang="en-US" smtClean="0">
                <a:latin typeface="Times New Roman" pitchFamily="18" charset="0"/>
                <a:cs typeface="Times New Roman" pitchFamily="18" charset="0"/>
              </a:rPr>
              <a:t>What does </a:t>
            </a:r>
            <a:r>
              <a:rPr dirty="0" sz="2800" lang="en-US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dirty="0" sz="2800" lang="en-US" smtClean="0">
                <a:latin typeface="Times New Roman" pitchFamily="18" charset="0"/>
                <a:cs typeface="Times New Roman" pitchFamily="18" charset="0"/>
              </a:rPr>
              <a:t> do in the jangle?</a:t>
            </a:r>
          </a:p>
          <a:p>
            <a:pPr indent="-514350" marL="514350">
              <a:buAutoNum type="alphaLcParenR"/>
            </a:pPr>
            <a:r>
              <a:rPr dirty="0" sz="2800" lang="en-US" smtClean="0">
                <a:latin typeface="Times New Roman" pitchFamily="18" charset="0"/>
                <a:cs typeface="Times New Roman" pitchFamily="18" charset="0"/>
              </a:rPr>
              <a:t>Why is he doing that?</a:t>
            </a:r>
            <a:endParaRPr dirty="0" sz="28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594" grpId="0" animBg="1"/>
      <p:bldP spid="1048595" grpId="0"/>
      <p:bldP spid="10485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Up Arrow Callout 2"/>
          <p:cNvSpPr/>
          <p:nvPr/>
        </p:nvSpPr>
        <p:spPr>
          <a:xfrm>
            <a:off x="685800" y="609600"/>
            <a:ext cx="7772400" cy="5257800"/>
          </a:xfrm>
          <a:prstGeom prst="upArrowCallou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9600" lang="en-US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you live alone?</a:t>
            </a:r>
            <a:endParaRPr b="1" dirty="0" sz="9600" lang="en-US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9" name="TextBox 3"/>
          <p:cNvSpPr txBox="1"/>
          <p:nvPr/>
        </p:nvSpPr>
        <p:spPr>
          <a:xfrm>
            <a:off x="3733800" y="1219200"/>
            <a:ext cx="1676400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400" lang="en-US" smtClean="0">
                <a:latin typeface="Times New Roman" pitchFamily="18" charset="0"/>
                <a:cs typeface="Times New Roman" pitchFamily="18" charset="0"/>
              </a:rPr>
              <a:t>Topic</a:t>
            </a:r>
            <a:endParaRPr dirty="0" sz="44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0" name="Oval 1"/>
          <p:cNvSpPr/>
          <p:nvPr/>
        </p:nvSpPr>
        <p:spPr>
          <a:xfrm>
            <a:off x="5562600" y="612058"/>
            <a:ext cx="3048000" cy="1379041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fla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p>
            <a:pPr algn="ctr"/>
            <a:r>
              <a:rPr b="1" dirty="0" sz="4400" lang="en-US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Lesson: One</a:t>
            </a:r>
            <a:endParaRPr b="1" dirty="0" sz="4400" lang="en-US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1" name="Oval 4"/>
          <p:cNvSpPr/>
          <p:nvPr/>
        </p:nvSpPr>
        <p:spPr>
          <a:xfrm>
            <a:off x="838200" y="678359"/>
            <a:ext cx="2667000" cy="1379041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fla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p>
            <a:pPr algn="ctr"/>
            <a:r>
              <a:rPr b="1" dirty="0" sz="4400" lang="en-US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Unit: One</a:t>
            </a:r>
            <a:endParaRPr b="1" dirty="0" sz="4400" lang="en-US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  <p:bldP spid="1048600" grpId="0" animBg="1"/>
      <p:bldP spid="10486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1"/>
          <p:cNvSpPr txBox="1"/>
          <p:nvPr/>
        </p:nvSpPr>
        <p:spPr>
          <a:xfrm>
            <a:off x="228600" y="304800"/>
            <a:ext cx="2590800" cy="369332"/>
          </a:xfrm>
          <a:prstGeom prst="rect"/>
          <a:noFill/>
        </p:spPr>
        <p:txBody>
          <a:bodyPr rtlCol="0" wrap="square">
            <a:spAutoFit/>
          </a:bodyPr>
          <a:p>
            <a:endParaRPr dirty="0" lang="en-US"/>
          </a:p>
        </p:txBody>
      </p:sp>
      <p:sp>
        <p:nvSpPr>
          <p:cNvPr id="1048603" name="TextBox 2"/>
          <p:cNvSpPr txBox="1"/>
          <p:nvPr/>
        </p:nvSpPr>
        <p:spPr>
          <a:xfrm>
            <a:off x="228600" y="217300"/>
            <a:ext cx="17526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smtClean="0">
                <a:latin typeface="Agency FB" pitchFamily="34" charset="0"/>
              </a:rPr>
              <a:t>Text book</a:t>
            </a:r>
            <a:endParaRPr dirty="0" sz="2800" lang="en-US">
              <a:latin typeface="Agency FB" pitchFamily="34" charset="0"/>
            </a:endParaRPr>
          </a:p>
        </p:txBody>
      </p:sp>
      <p:sp>
        <p:nvSpPr>
          <p:cNvPr id="1048604" name="TextBox 3"/>
          <p:cNvSpPr txBox="1"/>
          <p:nvPr/>
        </p:nvSpPr>
        <p:spPr>
          <a:xfrm>
            <a:off x="3429000" y="217300"/>
            <a:ext cx="175260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en-US" smtClean="0">
                <a:latin typeface="Agency FB" pitchFamily="34" charset="0"/>
              </a:rPr>
              <a:t>Page no: </a:t>
            </a:r>
            <a:r>
              <a:rPr dirty="0" sz="2400" lang="en-US">
                <a:latin typeface="Agency FB" pitchFamily="34" charset="0"/>
              </a:rPr>
              <a:t>2</a:t>
            </a:r>
          </a:p>
        </p:txBody>
      </p:sp>
      <p:sp>
        <p:nvSpPr>
          <p:cNvPr id="1048605" name="TextBox 4"/>
          <p:cNvSpPr txBox="1"/>
          <p:nvPr/>
        </p:nvSpPr>
        <p:spPr>
          <a:xfrm>
            <a:off x="228600" y="1904999"/>
            <a:ext cx="2362200" cy="63094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500" lang="en-US" smtClean="0">
                <a:latin typeface="Times New Roman" pitchFamily="18" charset="0"/>
                <a:cs typeface="Times New Roman" pitchFamily="18" charset="0"/>
              </a:rPr>
              <a:t>Sufferings</a:t>
            </a:r>
            <a:endParaRPr dirty="0" sz="35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6" name="Rounded Rectangle 5"/>
          <p:cNvSpPr/>
          <p:nvPr/>
        </p:nvSpPr>
        <p:spPr>
          <a:xfrm>
            <a:off x="2514600" y="1295400"/>
            <a:ext cx="3429000" cy="1981200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7" name="TextBox 6"/>
          <p:cNvSpPr txBox="1"/>
          <p:nvPr/>
        </p:nvSpPr>
        <p:spPr>
          <a:xfrm>
            <a:off x="381000" y="3352800"/>
            <a:ext cx="8487699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b="1" dirty="0" sz="2800" i="1" lang="en-US" u="sng" smtClean="0">
                <a:latin typeface="Times New Roman" pitchFamily="18" charset="0"/>
                <a:cs typeface="Times New Roman" pitchFamily="18" charset="0"/>
              </a:rPr>
              <a:t>sufferings</a:t>
            </a:r>
            <a:r>
              <a:rPr dirty="0" sz="2800" lang="en-US" smtClean="0">
                <a:latin typeface="Times New Roman" pitchFamily="18" charset="0"/>
                <a:cs typeface="Times New Roman" pitchFamily="18" charset="0"/>
              </a:rPr>
              <a:t> of the girl know no bound.</a:t>
            </a:r>
            <a:endParaRPr dirty="0" sz="28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8" name="TextBox 7"/>
          <p:cNvSpPr txBox="1"/>
          <p:nvPr/>
        </p:nvSpPr>
        <p:spPr>
          <a:xfrm>
            <a:off x="381000" y="4728067"/>
            <a:ext cx="2362200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 smtClean="0">
                <a:latin typeface="Times New Roman" pitchFamily="18" charset="0"/>
                <a:cs typeface="Times New Roman" pitchFamily="18" charset="0"/>
              </a:rPr>
              <a:t>Quarrel</a:t>
            </a:r>
            <a:endParaRPr dirty="0" sz="40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9" name="Rounded Rectangle 8"/>
          <p:cNvSpPr/>
          <p:nvPr/>
        </p:nvSpPr>
        <p:spPr>
          <a:xfrm>
            <a:off x="2438401" y="4060685"/>
            <a:ext cx="3429000" cy="1959115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0" name="TextBox 12"/>
          <p:cNvSpPr txBox="1"/>
          <p:nvPr/>
        </p:nvSpPr>
        <p:spPr>
          <a:xfrm>
            <a:off x="381001" y="6044625"/>
            <a:ext cx="8487698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smtClean="0">
                <a:latin typeface="Times New Roman" pitchFamily="18" charset="0"/>
                <a:cs typeface="Times New Roman" pitchFamily="18" charset="0"/>
              </a:rPr>
              <a:t>The boys are </a:t>
            </a:r>
            <a:r>
              <a:rPr b="1" dirty="0" sz="2800" i="1" lang="en-US" u="sng" smtClean="0">
                <a:latin typeface="Times New Roman" pitchFamily="18" charset="0"/>
                <a:cs typeface="Times New Roman" pitchFamily="18" charset="0"/>
              </a:rPr>
              <a:t>quarrelling</a:t>
            </a:r>
            <a:r>
              <a:rPr dirty="0" sz="2800" lang="en-US" smtClean="0">
                <a:latin typeface="Times New Roman" pitchFamily="18" charset="0"/>
                <a:cs typeface="Times New Roman" pitchFamily="18" charset="0"/>
              </a:rPr>
              <a:t> on the road</a:t>
            </a:r>
            <a:endParaRPr dirty="0" sz="28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1" name="TextBox 13"/>
          <p:cNvSpPr txBox="1"/>
          <p:nvPr/>
        </p:nvSpPr>
        <p:spPr>
          <a:xfrm>
            <a:off x="6477000" y="1828800"/>
            <a:ext cx="19050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smtClean="0">
                <a:latin typeface="Algerian" pitchFamily="82" charset="0"/>
                <a:cs typeface="Times New Roman" pitchFamily="18" charset="0"/>
              </a:rPr>
              <a:t>Pain</a:t>
            </a:r>
            <a:endParaRPr dirty="0" sz="3600" lang="en-US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1048612" name="TextBox 14"/>
          <p:cNvSpPr txBox="1"/>
          <p:nvPr/>
        </p:nvSpPr>
        <p:spPr>
          <a:xfrm>
            <a:off x="6324599" y="4728067"/>
            <a:ext cx="2544099" cy="477054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500" lang="en-US" smtClean="0">
                <a:latin typeface="Algerian" pitchFamily="82" charset="0"/>
                <a:cs typeface="Times New Roman" pitchFamily="18" charset="0"/>
              </a:rPr>
              <a:t>struggle</a:t>
            </a:r>
            <a:endParaRPr dirty="0" sz="2500" lang="en-US"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 tmFilter="0,0; .5, 1; 1, 1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8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3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1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0" tmFilter="0,0; .5, 1; 1, 1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  <p:bldP spid="1048606" grpId="0" animBg="1"/>
      <p:bldP spid="1048607" grpId="0"/>
      <p:bldP spid="1048608" grpId="0"/>
      <p:bldP spid="1048609" grpId="0" animBg="1"/>
      <p:bldP spid="1048610" grpId="0"/>
      <p:bldP spid="1048611" grpId="0"/>
      <p:bldP spid="10486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1"/>
          <p:cNvSpPr txBox="1"/>
          <p:nvPr/>
        </p:nvSpPr>
        <p:spPr>
          <a:xfrm>
            <a:off x="228600" y="1219198"/>
            <a:ext cx="1752600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 smtClean="0">
                <a:latin typeface="Times New Roman" pitchFamily="18" charset="0"/>
                <a:cs typeface="Times New Roman" pitchFamily="18" charset="0"/>
              </a:rPr>
              <a:t>Mice</a:t>
            </a:r>
            <a:endParaRPr dirty="0" sz="40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4" name="TextBox 3"/>
          <p:cNvSpPr txBox="1"/>
          <p:nvPr/>
        </p:nvSpPr>
        <p:spPr>
          <a:xfrm>
            <a:off x="253182" y="3200400"/>
            <a:ext cx="843362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i="1" lang="en-US" u="sng" smtClean="0">
                <a:latin typeface="Times New Roman" pitchFamily="18" charset="0"/>
                <a:cs typeface="Times New Roman" pitchFamily="18" charset="0"/>
              </a:rPr>
              <a:t>Mice</a:t>
            </a:r>
            <a:r>
              <a:rPr dirty="0" sz="3200" lang="en-US" smtClean="0">
                <a:latin typeface="Times New Roman" pitchFamily="18" charset="0"/>
                <a:cs typeface="Times New Roman" pitchFamily="18" charset="0"/>
              </a:rPr>
              <a:t> are eating their food.</a:t>
            </a:r>
            <a:endParaRPr dirty="0" sz="32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5" name="Rounded Rectangle 4"/>
          <p:cNvSpPr/>
          <p:nvPr/>
        </p:nvSpPr>
        <p:spPr>
          <a:xfrm>
            <a:off x="1981200" y="609600"/>
            <a:ext cx="3429000" cy="2362200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6" name="TextBox 5"/>
          <p:cNvSpPr txBox="1"/>
          <p:nvPr/>
        </p:nvSpPr>
        <p:spPr>
          <a:xfrm>
            <a:off x="253180" y="4778514"/>
            <a:ext cx="2718619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 smtClean="0">
                <a:latin typeface="Times New Roman" pitchFamily="18" charset="0"/>
                <a:cs typeface="Times New Roman" pitchFamily="18" charset="0"/>
              </a:rPr>
              <a:t>Enmity</a:t>
            </a:r>
            <a:endParaRPr dirty="0" sz="40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7" name="Rounded Rectangle 6"/>
          <p:cNvSpPr/>
          <p:nvPr/>
        </p:nvSpPr>
        <p:spPr>
          <a:xfrm>
            <a:off x="2386781" y="3810000"/>
            <a:ext cx="3404419" cy="2286000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8" name="TextBox 7"/>
          <p:cNvSpPr txBox="1"/>
          <p:nvPr/>
        </p:nvSpPr>
        <p:spPr>
          <a:xfrm>
            <a:off x="273977" y="6091907"/>
            <a:ext cx="8870022" cy="5740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>
                <a:latin typeface="Times New Roman" pitchFamily="18" charset="0"/>
                <a:cs typeface="Times New Roman" pitchFamily="18" charset="0"/>
              </a:rPr>
              <a:t>There is a great </a:t>
            </a:r>
            <a:r>
              <a:rPr b="1" dirty="0" sz="3200" i="1" lang="en-US" u="sng" smtClean="0">
                <a:latin typeface="Times New Roman" pitchFamily="18" charset="0"/>
                <a:cs typeface="Times New Roman" pitchFamily="18" charset="0"/>
              </a:rPr>
              <a:t>enmity</a:t>
            </a:r>
            <a:r>
              <a:rPr dirty="0" sz="3200" lang="en-US" smtClean="0">
                <a:latin typeface="Times New Roman" pitchFamily="18" charset="0"/>
                <a:cs typeface="Times New Roman" pitchFamily="18" charset="0"/>
              </a:rPr>
              <a:t> between cat and mice.</a:t>
            </a:r>
            <a:endParaRPr dirty="0" sz="32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9" name="TextBox 8"/>
          <p:cNvSpPr txBox="1"/>
          <p:nvPr/>
        </p:nvSpPr>
        <p:spPr>
          <a:xfrm>
            <a:off x="5867399" y="1405979"/>
            <a:ext cx="2514602" cy="4470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000" lang="en-US" smtClean="0">
                <a:latin typeface="Algerian" pitchFamily="82" charset="0"/>
              </a:rPr>
              <a:t>A little </a:t>
            </a:r>
            <a:r>
              <a:rPr dirty="0" sz="2400" lang="en-US" smtClean="0">
                <a:latin typeface="Algerian" pitchFamily="82" charset="0"/>
              </a:rPr>
              <a:t>creature</a:t>
            </a:r>
            <a:endParaRPr dirty="0" sz="2400" lang="en-US">
              <a:latin typeface="Algerian" pitchFamily="82" charset="0"/>
            </a:endParaRPr>
          </a:p>
        </p:txBody>
      </p:sp>
      <p:sp>
        <p:nvSpPr>
          <p:cNvPr id="1048620" name="TextBox 9"/>
          <p:cNvSpPr txBox="1"/>
          <p:nvPr/>
        </p:nvSpPr>
        <p:spPr>
          <a:xfrm>
            <a:off x="5867398" y="4393793"/>
            <a:ext cx="2839067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en-US" smtClean="0">
                <a:latin typeface="Algerian" pitchFamily="82" charset="0"/>
              </a:rPr>
              <a:t>Ill feeling</a:t>
            </a:r>
            <a:endParaRPr dirty="0" sz="3200" lang="en-US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1" tmFilter="0,0; .5, 1; 1, 1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1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0" tmFilter="0,0; .5, 1; 1, 1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4" grpId="0"/>
      <p:bldP spid="1048615" grpId="0" animBg="1"/>
      <p:bldP spid="1048616" grpId="0"/>
      <p:bldP spid="1048617" grpId="0" animBg="1"/>
      <p:bldP spid="1048618" grpId="0"/>
      <p:bldP spid="1048619" grpId="0"/>
      <p:bldP spid="10486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Box 1"/>
          <p:cNvSpPr txBox="1"/>
          <p:nvPr/>
        </p:nvSpPr>
        <p:spPr>
          <a:xfrm>
            <a:off x="381000" y="228600"/>
            <a:ext cx="5562600" cy="830997"/>
          </a:xfrm>
          <a:prstGeom prst="rect"/>
          <a:noFill/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4800"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dirty="0" sz="4800"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2" name="TextBox 2"/>
          <p:cNvSpPr txBox="1"/>
          <p:nvPr/>
        </p:nvSpPr>
        <p:spPr>
          <a:xfrm>
            <a:off x="228600" y="1371600"/>
            <a:ext cx="8686800" cy="4892041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b="1" dirty="0" sz="2400" lang="en-US" u="sng" smtClean="0">
                <a:latin typeface="Times New Roman" pitchFamily="18" charset="0"/>
                <a:cs typeface="Times New Roman" pitchFamily="18" charset="0"/>
              </a:rPr>
              <a:t>Choose the best answer from the alternatives.</a:t>
            </a:r>
          </a:p>
          <a:p>
            <a:pPr indent="-457200" marL="457200">
              <a:lnSpc>
                <a:spcPct val="150000"/>
              </a:lnSpc>
              <a:buAutoNum type="arabicPeriod"/>
            </a:pPr>
            <a:r>
              <a:rPr dirty="0" sz="2400" lang="en-US" smtClean="0">
                <a:latin typeface="Times New Roman" pitchFamily="18" charset="0"/>
                <a:cs typeface="Times New Roman" pitchFamily="18" charset="0"/>
              </a:rPr>
              <a:t>Where did the young man go to live alone?</a:t>
            </a:r>
          </a:p>
          <a:p>
            <a:pPr>
              <a:lnSpc>
                <a:spcPct val="150000"/>
              </a:lnSpc>
            </a:pPr>
            <a:r>
              <a:rPr dirty="0" sz="2400" lang="en-US" smtClean="0">
                <a:latin typeface="Times New Roman" pitchFamily="18" charset="0"/>
                <a:cs typeface="Times New Roman" pitchFamily="18" charset="0"/>
              </a:rPr>
              <a:t>	a) in a town	b) in a village 	c) in a hill </a:t>
            </a:r>
            <a:r>
              <a:rPr dirty="0" sz="2400"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en-US" smtClean="0">
                <a:latin typeface="Times New Roman" pitchFamily="18" charset="0"/>
                <a:cs typeface="Times New Roman" pitchFamily="18" charset="0"/>
              </a:rPr>
              <a:t>	 d) in the woods.</a:t>
            </a:r>
          </a:p>
          <a:p>
            <a:pPr indent="-457200" marL="457200">
              <a:lnSpc>
                <a:spcPct val="150000"/>
              </a:lnSpc>
              <a:buAutoNum type="arabicPeriod" startAt="2"/>
            </a:pPr>
            <a:r>
              <a:rPr dirty="0" sz="2400" lang="en-US" smtClean="0">
                <a:latin typeface="Times New Roman" pitchFamily="18" charset="0"/>
                <a:cs typeface="Times New Roman" pitchFamily="18" charset="0"/>
              </a:rPr>
              <a:t>Why did the young man live his house? For having ______.</a:t>
            </a:r>
          </a:p>
          <a:p>
            <a:pPr lvl="1">
              <a:lnSpc>
                <a:spcPct val="150000"/>
              </a:lnSpc>
            </a:pPr>
            <a:r>
              <a:rPr dirty="0" sz="2400" 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dirty="0" sz="2400" lang="en-US" smtClean="0">
                <a:latin typeface="Times New Roman" pitchFamily="18" charset="0"/>
                <a:cs typeface="Times New Roman" pitchFamily="18" charset="0"/>
              </a:rPr>
              <a:t>a) problems 	b) peace	c) popularity	d) prosperity</a:t>
            </a:r>
          </a:p>
          <a:p>
            <a:pPr indent="-457200" lvl="1">
              <a:lnSpc>
                <a:spcPct val="150000"/>
              </a:lnSpc>
              <a:buAutoNum type="arabicPeriod" startAt="3"/>
            </a:pPr>
            <a:r>
              <a:rPr dirty="0" sz="2400" lang="en-US" smtClean="0">
                <a:latin typeface="Times New Roman" pitchFamily="18" charset="0"/>
                <a:cs typeface="Times New Roman" pitchFamily="18" charset="0"/>
              </a:rPr>
              <a:t>What were the little creatures here?</a:t>
            </a:r>
          </a:p>
          <a:p>
            <a:pPr lvl="1" marL="0">
              <a:lnSpc>
                <a:spcPct val="150000"/>
              </a:lnSpc>
            </a:pPr>
            <a:r>
              <a:rPr dirty="0" sz="2400" 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dirty="0" sz="2400" lang="en-US" smtClean="0">
                <a:latin typeface="Times New Roman" pitchFamily="18" charset="0"/>
                <a:cs typeface="Times New Roman" pitchFamily="18" charset="0"/>
              </a:rPr>
              <a:t>a) cows	b) mice	c) dogs		d) snakes</a:t>
            </a:r>
          </a:p>
          <a:p>
            <a:pPr indent="-457200" lvl="1">
              <a:lnSpc>
                <a:spcPct val="150000"/>
              </a:lnSpc>
              <a:buAutoNum type="arabicPeriod" startAt="4"/>
            </a:pPr>
            <a:r>
              <a:rPr dirty="0" sz="2400" lang="en-US" smtClean="0">
                <a:latin typeface="Times New Roman" pitchFamily="18" charset="0"/>
                <a:cs typeface="Times New Roman" pitchFamily="18" charset="0"/>
              </a:rPr>
              <a:t>A cow was brought to __________ the cat.</a:t>
            </a:r>
            <a:endParaRPr dirty="0" sz="2400" lang="en-US">
              <a:latin typeface="Times New Roman" pitchFamily="18" charset="0"/>
              <a:cs typeface="Times New Roman" pitchFamily="18" charset="0"/>
            </a:endParaRPr>
          </a:p>
          <a:p>
            <a:pPr lvl="1" marL="0">
              <a:lnSpc>
                <a:spcPct val="150000"/>
              </a:lnSpc>
            </a:pPr>
            <a:r>
              <a:rPr dirty="0" sz="2400" lang="en-US" smtClean="0">
                <a:latin typeface="Times New Roman" pitchFamily="18" charset="0"/>
                <a:cs typeface="Times New Roman" pitchFamily="18" charset="0"/>
              </a:rPr>
              <a:t>	a) kill		b) feed		c) guard	d) take care of</a:t>
            </a:r>
          </a:p>
        </p:txBody>
      </p:sp>
      <p:sp>
        <p:nvSpPr>
          <p:cNvPr id="1048623" name="Rounded Rectangle 5"/>
          <p:cNvSpPr/>
          <p:nvPr/>
        </p:nvSpPr>
        <p:spPr>
          <a:xfrm>
            <a:off x="5676899" y="2542237"/>
            <a:ext cx="685800" cy="6096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smtClean="0">
                <a:solidFill>
                  <a:schemeClr val="tx1"/>
                </a:solidFill>
              </a:rPr>
              <a:t>√</a:t>
            </a:r>
            <a:endParaRPr dirty="0" sz="4400" lang="en-US">
              <a:solidFill>
                <a:schemeClr val="tx1"/>
              </a:solidFill>
            </a:endParaRPr>
          </a:p>
        </p:txBody>
      </p:sp>
      <p:sp>
        <p:nvSpPr>
          <p:cNvPr id="1048624" name="Rounded Rectangle 6"/>
          <p:cNvSpPr/>
          <p:nvPr/>
        </p:nvSpPr>
        <p:spPr>
          <a:xfrm>
            <a:off x="762000" y="3605956"/>
            <a:ext cx="685800" cy="6096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smtClean="0">
                <a:solidFill>
                  <a:schemeClr val="tx1"/>
                </a:solidFill>
              </a:rPr>
              <a:t>√</a:t>
            </a:r>
            <a:endParaRPr dirty="0" sz="4400" lang="en-US">
              <a:solidFill>
                <a:schemeClr val="tx1"/>
              </a:solidFill>
            </a:endParaRPr>
          </a:p>
        </p:txBody>
      </p:sp>
      <p:sp>
        <p:nvSpPr>
          <p:cNvPr id="1048625" name="Rounded Rectangle 7"/>
          <p:cNvSpPr/>
          <p:nvPr/>
        </p:nvSpPr>
        <p:spPr>
          <a:xfrm>
            <a:off x="1447799" y="4666530"/>
            <a:ext cx="685800" cy="6096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smtClean="0">
                <a:solidFill>
                  <a:schemeClr val="tx1"/>
                </a:solidFill>
              </a:rPr>
              <a:t>√</a:t>
            </a:r>
            <a:endParaRPr dirty="0" sz="4400" lang="en-US">
              <a:solidFill>
                <a:schemeClr val="tx1"/>
              </a:solidFill>
            </a:endParaRPr>
          </a:p>
        </p:txBody>
      </p:sp>
      <p:sp>
        <p:nvSpPr>
          <p:cNvPr id="1048626" name="Rounded Rectangle 8"/>
          <p:cNvSpPr/>
          <p:nvPr/>
        </p:nvSpPr>
        <p:spPr>
          <a:xfrm>
            <a:off x="1104899" y="5654041"/>
            <a:ext cx="685800" cy="609600"/>
          </a:xfrm>
          <a:prstGeom prst="round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en-US" smtClean="0">
                <a:solidFill>
                  <a:schemeClr val="tx1"/>
                </a:solidFill>
              </a:rPr>
              <a:t>√</a:t>
            </a:r>
            <a:endParaRPr dirty="0" sz="4400" lang="en-US">
              <a:solidFill>
                <a:schemeClr val="tx1"/>
              </a:solidFill>
            </a:endParaRPr>
          </a:p>
        </p:txBody>
      </p:sp>
      <p:sp>
        <p:nvSpPr>
          <p:cNvPr id="1048627" name="Oval 9"/>
          <p:cNvSpPr/>
          <p:nvPr/>
        </p:nvSpPr>
        <p:spPr>
          <a:xfrm>
            <a:off x="6019800" y="228600"/>
            <a:ext cx="2057400" cy="1295400"/>
          </a:xfrm>
          <a:prstGeom prst="ellipse"/>
          <a:blipFill>
            <a:blip xmlns:r="http://schemas.openxmlformats.org/officeDocument/2006/relationships"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/>
      <p:bldP spid="1048625" grpId="0"/>
      <p:bldP spid="10486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extBox 1"/>
          <p:cNvSpPr txBox="1"/>
          <p:nvPr/>
        </p:nvSpPr>
        <p:spPr>
          <a:xfrm>
            <a:off x="381000" y="228600"/>
            <a:ext cx="4242954" cy="830997"/>
          </a:xfrm>
          <a:prstGeom prst="rect"/>
          <a:noFill/>
          <a:scene3d>
            <a:camera prst="orthographicFront"/>
            <a:lightRig dir="t" rig="threePt"/>
          </a:scene3d>
          <a:sp3d>
            <a:bevelT prst="angle"/>
          </a:sp3d>
        </p:spPr>
        <p:txBody>
          <a:bodyPr rtlCol="0" wrap="square">
            <a:spAutoFit/>
          </a:bodyPr>
          <a:p>
            <a:r>
              <a:rPr dirty="0" sz="4800"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 in pairs</a:t>
            </a:r>
            <a:endParaRPr dirty="0" sz="4800"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9" name="TextBox 3"/>
          <p:cNvSpPr txBox="1"/>
          <p:nvPr/>
        </p:nvSpPr>
        <p:spPr>
          <a:xfrm>
            <a:off x="381000" y="998577"/>
            <a:ext cx="8382000" cy="6009640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b="1" dirty="0" sz="2800" lang="en-US" u="sng" smtClean="0">
                <a:latin typeface="Times New Roman" pitchFamily="18" charset="0"/>
                <a:cs typeface="Times New Roman" pitchFamily="18" charset="0"/>
              </a:rPr>
              <a:t>Fill in the gaps with the appropriate word.</a:t>
            </a:r>
          </a:p>
          <a:p>
            <a:pPr algn="just"/>
            <a:endParaRPr b="1" dirty="0" sz="2800" lang="en-US" u="sng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dirty="0" sz="2800" lang="en-US" smtClean="0">
                <a:latin typeface="Times New Roman" pitchFamily="18" charset="0"/>
                <a:cs typeface="Times New Roman" pitchFamily="18" charset="0"/>
              </a:rPr>
              <a:t>A young man started to live alone in the jangle. One day he found some __________ making hole in his blanket. So he brought a _________ to kill the mice. But the cat needed milk. So he brought ___________. To take care of the cow, he brought a   ________. For making food for the cow boy, he was ________   . Then a ________   was born to them. Finally he found himself in the family.</a:t>
            </a:r>
          </a:p>
        </p:txBody>
      </p:sp>
      <p:sp>
        <p:nvSpPr>
          <p:cNvPr id="1048630" name="Rounded Rectangle 4"/>
          <p:cNvSpPr/>
          <p:nvPr/>
        </p:nvSpPr>
        <p:spPr>
          <a:xfrm>
            <a:off x="3631623" y="2574964"/>
            <a:ext cx="1575954" cy="693718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1" name="Rounded Rectangle 5"/>
          <p:cNvSpPr/>
          <p:nvPr/>
        </p:nvSpPr>
        <p:spPr>
          <a:xfrm>
            <a:off x="4419599" y="3309679"/>
            <a:ext cx="1575954" cy="693718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2" name="Rounded Rectangle 6"/>
          <p:cNvSpPr/>
          <p:nvPr/>
        </p:nvSpPr>
        <p:spPr>
          <a:xfrm>
            <a:off x="6819075" y="3696632"/>
            <a:ext cx="1575954" cy="613530"/>
          </a:xfrm>
          <a:prstGeom prst="roundRect"/>
          <a:blipFill>
            <a:blip xmlns:r="http://schemas.openxmlformats.org/officeDocument/2006/relationships"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3" name="Rounded Rectangle 7"/>
          <p:cNvSpPr/>
          <p:nvPr/>
        </p:nvSpPr>
        <p:spPr>
          <a:xfrm>
            <a:off x="6374823" y="4410928"/>
            <a:ext cx="1575954" cy="693718"/>
          </a:xfrm>
          <a:prstGeom prst="roundRect"/>
          <a:blipFill>
            <a:blip xmlns:r="http://schemas.openxmlformats.org/officeDocument/2006/relationships"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4" name="Rounded Rectangle 8"/>
          <p:cNvSpPr/>
          <p:nvPr/>
        </p:nvSpPr>
        <p:spPr>
          <a:xfrm>
            <a:off x="6401695" y="5125224"/>
            <a:ext cx="1522211" cy="693718"/>
          </a:xfrm>
          <a:prstGeom prst="roundRect"/>
          <a:blipFill>
            <a:blip xmlns:r="http://schemas.openxmlformats.org/officeDocument/2006/relationships"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5" name="Rounded Rectangle 9"/>
          <p:cNvSpPr/>
          <p:nvPr/>
        </p:nvSpPr>
        <p:spPr>
          <a:xfrm>
            <a:off x="1624446" y="5705849"/>
            <a:ext cx="1219200" cy="693718"/>
          </a:xfrm>
          <a:prstGeom prst="roundRect"/>
          <a:blipFill>
            <a:blip xmlns:r="http://schemas.openxmlformats.org/officeDocument/2006/relationships"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6" name="Oval 11"/>
          <p:cNvSpPr/>
          <p:nvPr/>
        </p:nvSpPr>
        <p:spPr>
          <a:xfrm>
            <a:off x="7162800" y="335697"/>
            <a:ext cx="1676400" cy="1447800"/>
          </a:xfrm>
          <a:prstGeom prst="ellipse"/>
          <a:blipFill>
            <a:blip xmlns:r="http://schemas.openxmlformats.org/officeDocument/2006/relationships"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5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2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 animBg="1"/>
      <p:bldP spid="1048631" grpId="0" animBg="1"/>
      <p:bldP spid="1048632" grpId="0" animBg="1"/>
      <p:bldP spid="1048633" grpId="0" animBg="1"/>
      <p:bldP spid="1048634" grpId="0" animBg="1"/>
      <p:bldP spid="10486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Digi Tech</dc:creator>
  <cp:lastModifiedBy>Digi Tech</cp:lastModifiedBy>
  <dcterms:created xsi:type="dcterms:W3CDTF">2006-08-15T12:00:00Z</dcterms:created>
  <dcterms:modified xsi:type="dcterms:W3CDTF">2020-10-20T01:27:50Z</dcterms:modified>
</cp:coreProperties>
</file>