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8" r:id="rId4"/>
    <p:sldId id="256" r:id="rId5"/>
    <p:sldId id="259" r:id="rId6"/>
    <p:sldId id="260" r:id="rId7"/>
    <p:sldId id="261" r:id="rId8"/>
    <p:sldId id="264" r:id="rId9"/>
    <p:sldId id="262" r:id="rId10"/>
    <p:sldId id="266" r:id="rId11"/>
    <p:sldId id="263" r:id="rId12"/>
    <p:sldId id="265" r:id="rId13"/>
    <p:sldId id="269" r:id="rId14"/>
    <p:sldId id="267" r:id="rId15"/>
    <p:sldId id="268" r:id="rId16"/>
    <p:sldId id="270" r:id="rId17"/>
    <p:sldId id="272" r:id="rId18"/>
    <p:sldId id="273" r:id="rId19"/>
    <p:sldId id="271" r:id="rId20"/>
    <p:sldId id="275" r:id="rId21"/>
    <p:sldId id="274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9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63BA-6375-4FC0-94D2-E57157BBFD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16D8-F49B-4A68-8A00-5B4FA386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20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gif" Type="http://schemas.openxmlformats.org/officeDocument/2006/relationships/image"/><Relationship Id="rId5" Target="../media/hdphoto1.wdp" Type="http://schemas.microsoft.com/office/2007/relationships/hdphoto"/><Relationship Id="rId4" Target="../media/image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22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1.wdp" Type="http://schemas.microsoft.com/office/2007/relationships/hdphoto"/><Relationship Id="rId4" Target="../media/image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4.jpg" Type="http://schemas.openxmlformats.org/officeDocument/2006/relationships/image"/><Relationship Id="rId2" Target="../media/image23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2.gif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6.jpg" Type="http://schemas.openxmlformats.org/officeDocument/2006/relationships/image"/><Relationship Id="rId7" Target="../media/hdphoto1.wdp" Type="http://schemas.microsoft.com/office/2007/relationships/hdphoto"/><Relationship Id="rId2" Target="../media/image25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27.jpg" Type="http://schemas.openxmlformats.org/officeDocument/2006/relationships/image"/><Relationship Id="rId4" Target="../media/image18.jp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0.jpg" Type="http://schemas.openxmlformats.org/officeDocument/2006/relationships/image"/><Relationship Id="rId7" Target="../media/hdphoto1.wdp" Type="http://schemas.microsoft.com/office/2007/relationships/hdphoto"/><Relationship Id="rId2" Target="../media/image28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27.jpg" Type="http://schemas.openxmlformats.org/officeDocument/2006/relationships/image"/><Relationship Id="rId4" Target="../media/image29.jp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2.gif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17.jpg" Type="http://schemas.openxmlformats.org/officeDocument/2006/relationships/image"/><Relationship Id="rId4" Target="../media/image30.jp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0.jpg" Type="http://schemas.openxmlformats.org/officeDocument/2006/relationships/image"/><Relationship Id="rId7" Target="../media/hdphoto1.wdp" Type="http://schemas.microsoft.com/office/2007/relationships/hdphoto"/><Relationship Id="rId2" Target="../media/image24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33.jpg" Type="http://schemas.openxmlformats.org/officeDocument/2006/relationships/image"/><Relationship Id="rId4" Target="../media/image32.jp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7" Target="../media/hdphoto1.wdp" Type="http://schemas.microsoft.com/office/2007/relationships/hdphoto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40.jpg" Type="http://schemas.openxmlformats.org/officeDocument/2006/relationships/image"/><Relationship Id="rId4" Target="../media/image39.jp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hdphoto1.wdp" Type="http://schemas.microsoft.com/office/2007/relationships/hdphoto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40.jpg" Type="http://schemas.openxmlformats.org/officeDocument/2006/relationships/image"/><Relationship Id="rId4" Target="../media/image43.jp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image45.JPG" Type="http://schemas.openxmlformats.org/officeDocument/2006/relationships/image"/><Relationship Id="rId7" Target="../media/hdphoto1.wdp" Type="http://schemas.microsoft.com/office/2007/relationships/hdphoto"/><Relationship Id="rId2" Target="../media/image44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47.jpg" Type="http://schemas.openxmlformats.org/officeDocument/2006/relationships/image"/><Relationship Id="rId4" Target="../media/image46.jp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50.jp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53.jp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2.gif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2.gif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13" Target="../media/image2.gif" Type="http://schemas.openxmlformats.org/officeDocument/2006/relationships/image"/><Relationship Id="rId3" Target="../media/image59.jpg" Type="http://schemas.openxmlformats.org/officeDocument/2006/relationships/image"/><Relationship Id="rId7" Target="../media/image62.png" Type="http://schemas.openxmlformats.org/officeDocument/2006/relationships/image"/><Relationship Id="rId12" Target="../media/hdphoto1.wdp" Type="http://schemas.microsoft.com/office/2007/relationships/hdphoto"/><Relationship Id="rId2" Target="../media/image58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1.jpg" Type="http://schemas.openxmlformats.org/officeDocument/2006/relationships/image"/><Relationship Id="rId11" Target="../media/image6.jpeg" Type="http://schemas.openxmlformats.org/officeDocument/2006/relationships/image"/><Relationship Id="rId5" Target="../media/hdphoto4.wdp" Type="http://schemas.microsoft.com/office/2007/relationships/hdphoto"/><Relationship Id="rId10" Target="../media/image63.jpg" Type="http://schemas.openxmlformats.org/officeDocument/2006/relationships/image"/><Relationship Id="rId4" Target="../media/image60.png" Type="http://schemas.openxmlformats.org/officeDocument/2006/relationships/image"/><Relationship Id="rId9" Target="../media/image26.jp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2.gif" Type="http://schemas.openxmlformats.org/officeDocument/2006/relationships/image"/><Relationship Id="rId3" Target="../media/image65.png" Type="http://schemas.openxmlformats.org/officeDocument/2006/relationships/image"/><Relationship Id="rId7" Target="../media/image67.jpeg" Type="http://schemas.openxmlformats.org/officeDocument/2006/relationships/image"/><Relationship Id="rId2" Target="../media/image64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7.wdp" Type="http://schemas.microsoft.com/office/2007/relationships/hdphoto"/><Relationship Id="rId5" Target="../media/image66.png" Type="http://schemas.openxmlformats.org/officeDocument/2006/relationships/image"/><Relationship Id="rId10" Target="../media/hdphoto1.wdp" Type="http://schemas.microsoft.com/office/2007/relationships/hdphoto"/><Relationship Id="rId4" Target="../media/hdphoto6.wdp" Type="http://schemas.microsoft.com/office/2007/relationships/hdphoto"/><Relationship Id="rId9" Target="../media/image6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8" Target="../media/hdphoto1.wdp" Type="http://schemas.microsoft.com/office/2007/relationships/hdphoto"/><Relationship Id="rId3" Target="../media/image69.jpeg" Type="http://schemas.openxmlformats.org/officeDocument/2006/relationships/image"/><Relationship Id="rId7" Target="../media/image6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1.jpg" Type="http://schemas.openxmlformats.org/officeDocument/2006/relationships/image"/><Relationship Id="rId5" Target="../media/image10.jpeg" Type="http://schemas.openxmlformats.org/officeDocument/2006/relationships/image"/><Relationship Id="rId4" Target="../media/image70.jp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7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3.png" Type="http://schemas.openxmlformats.org/officeDocument/2006/relationships/image"/><Relationship Id="rId4" Target="../media/hdphoto1.wdp" Type="http://schemas.microsoft.com/office/2007/relationships/hdphoto"/></Relationships>
</file>

<file path=ppt/slides/_rels/slide2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2.gi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.gif" Type="http://schemas.openxmlformats.org/officeDocument/2006/relationships/image"/><Relationship Id="rId5" Target="../media/image7.jpeg" Type="http://schemas.openxmlformats.org/officeDocument/2006/relationships/image"/><Relationship Id="rId4" Target="../media/hdphoto1.wdp" Type="http://schemas.microsoft.com/office/2007/relationships/hdphoto"/></Relationships>
</file>

<file path=ppt/slides/_rels/slide30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media/image2.gi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microsoft.com/office/2007/relationships/hdphoto" Target="../media/hdphoto8.wdp"/><Relationship Id="rId7" Type="http://schemas.openxmlformats.org/officeDocument/2006/relationships/image" Target="../media/image7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11" Type="http://schemas.microsoft.com/office/2007/relationships/hdphoto" Target="../media/hdphoto1.wdp"/><Relationship Id="rId5" Type="http://schemas.microsoft.com/office/2007/relationships/hdphoto" Target="../media/hdphoto9.wdp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<Relationships xmlns="http://schemas.openxmlformats.org/package/2006/relationships"><Relationship Id="rId3" Target="../media/image9.jp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1.wdp" Type="http://schemas.microsoft.com/office/2007/relationships/hdphoto"/><Relationship Id="rId4" Target="../media/image6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g" Type="http://schemas.openxmlformats.org/officeDocument/2006/relationships/image"/><Relationship Id="rId4" Target="../media/hdphoto1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18.jpg" Type="http://schemas.openxmlformats.org/officeDocument/2006/relationships/image"/><Relationship Id="rId7" Target="../media/image2.gif" Type="http://schemas.openxmlformats.org/officeDocument/2006/relationships/image"/><Relationship Id="rId2" Target="../media/image17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19.gi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4284"/>
            <a:ext cx="10515600" cy="1057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1" y="1019277"/>
            <a:ext cx="3611881" cy="421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531812" y="1071462"/>
            <a:ext cx="3336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6488" y="3069009"/>
            <a:ext cx="4405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মোবাইল-01924283891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2692" y="5206090"/>
            <a:ext cx="10349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6488" y="2059556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6488" y="3882952"/>
            <a:ext cx="5992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34" y="892343"/>
            <a:ext cx="4445000" cy="3387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3913" y="4715252"/>
            <a:ext cx="9342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নিকোলাস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বোজাঝিউ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7249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5" y="188255"/>
            <a:ext cx="1668003" cy="180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5" y="188255"/>
            <a:ext cx="1668003" cy="18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r="10154" b="35301"/>
          <a:stretch/>
        </p:blipFill>
        <p:spPr>
          <a:xfrm>
            <a:off x="2880428" y="349119"/>
            <a:ext cx="5980237" cy="431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58509" y="4650463"/>
            <a:ext cx="1094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দ্রানাফিল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অ্যাগনেস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গোনজা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বোজাঝিউ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ভাইবোনের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অ্যাগনেস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80428" y="4231278"/>
            <a:ext cx="463493" cy="403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12174" y="2305318"/>
            <a:ext cx="2039375" cy="1738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" y="1"/>
            <a:ext cx="12287249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55456"/>
            <a:ext cx="1515103" cy="163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1075" y="1032177"/>
            <a:ext cx="6954591" cy="3183429"/>
            <a:chOff x="5467700" y="400868"/>
            <a:chExt cx="6444676" cy="2887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135" r="963"/>
            <a:stretch/>
          </p:blipFill>
          <p:spPr>
            <a:xfrm>
              <a:off x="5467700" y="400868"/>
              <a:ext cx="2599240" cy="28269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940" y="400868"/>
              <a:ext cx="3845436" cy="288709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605027" y="4368216"/>
            <a:ext cx="898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সন্ন্যাসব্রত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7249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41" y="5311589"/>
            <a:ext cx="1107397" cy="119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4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661" y="3429000"/>
            <a:ext cx="10849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1914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1918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73661" y="457151"/>
            <a:ext cx="10849713" cy="2810484"/>
            <a:chOff x="573661" y="457151"/>
            <a:chExt cx="10849713" cy="2810484"/>
          </a:xfrm>
        </p:grpSpPr>
        <p:grpSp>
          <p:nvGrpSpPr>
            <p:cNvPr id="6" name="Group 5"/>
            <p:cNvGrpSpPr/>
            <p:nvPr/>
          </p:nvGrpSpPr>
          <p:grpSpPr>
            <a:xfrm>
              <a:off x="573661" y="457152"/>
              <a:ext cx="10849713" cy="2810483"/>
              <a:chOff x="645709" y="682245"/>
              <a:chExt cx="9981357" cy="250170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578" y="695240"/>
                <a:ext cx="2485488" cy="248870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5"/>
              <a:stretch/>
            </p:blipFill>
            <p:spPr>
              <a:xfrm>
                <a:off x="2725030" y="682245"/>
                <a:ext cx="2787594" cy="24887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09" y="700229"/>
                <a:ext cx="2079322" cy="2470724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87" y="457151"/>
              <a:ext cx="2907252" cy="281048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5" y="4948481"/>
            <a:ext cx="1454639" cy="1573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34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7315" y="468289"/>
            <a:ext cx="10217370" cy="3343857"/>
            <a:chOff x="381942" y="352379"/>
            <a:chExt cx="10217370" cy="3343857"/>
          </a:xfrm>
        </p:grpSpPr>
        <p:grpSp>
          <p:nvGrpSpPr>
            <p:cNvPr id="7" name="Group 6"/>
            <p:cNvGrpSpPr/>
            <p:nvPr/>
          </p:nvGrpSpPr>
          <p:grpSpPr>
            <a:xfrm>
              <a:off x="6527081" y="352379"/>
              <a:ext cx="4072231" cy="3343857"/>
              <a:chOff x="4072222" y="1498600"/>
              <a:chExt cx="3928778" cy="38608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760" b="9357"/>
              <a:stretch/>
            </p:blipFill>
            <p:spPr>
              <a:xfrm>
                <a:off x="4072222" y="1498600"/>
                <a:ext cx="2186911" cy="3860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82"/>
              <a:stretch/>
            </p:blipFill>
            <p:spPr>
              <a:xfrm>
                <a:off x="6259132" y="1498600"/>
                <a:ext cx="1741868" cy="38608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89" t="27708"/>
            <a:stretch/>
          </p:blipFill>
          <p:spPr>
            <a:xfrm>
              <a:off x="381942" y="352379"/>
              <a:ext cx="3105724" cy="33438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667" y="352379"/>
              <a:ext cx="3039414" cy="334385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909384" y="4280435"/>
            <a:ext cx="108895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95" y="5188198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6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2335" y="4430988"/>
            <a:ext cx="9886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দুঃখ-দুর্দশার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অল্পবয়সে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করবেন,তাদের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লাঘব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59" y="5196910"/>
            <a:ext cx="1118950" cy="121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1574857" y="715552"/>
            <a:ext cx="8516226" cy="3544673"/>
            <a:chOff x="2022771" y="579446"/>
            <a:chExt cx="8516226" cy="35446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324" y="579446"/>
              <a:ext cx="3544673" cy="35446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771" y="600325"/>
              <a:ext cx="2948782" cy="35237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71553" y="600325"/>
              <a:ext cx="2437218" cy="352379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31532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357" y="3570673"/>
            <a:ext cx="11242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আঠোরো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লরেটো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মিশনারি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দাজিলিং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লরেটো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সিস্টার্স’দের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58714" y="783788"/>
            <a:ext cx="10908667" cy="2645212"/>
            <a:chOff x="563969" y="356824"/>
            <a:chExt cx="12867248" cy="3132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40"/>
            <a:stretch/>
          </p:blipFill>
          <p:spPr>
            <a:xfrm>
              <a:off x="3097846" y="356824"/>
              <a:ext cx="3362734" cy="30835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1" r="8614"/>
            <a:stretch/>
          </p:blipFill>
          <p:spPr>
            <a:xfrm flipH="1">
              <a:off x="563969" y="372382"/>
              <a:ext cx="2537138" cy="31170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6"/>
            <a:stretch/>
          </p:blipFill>
          <p:spPr>
            <a:xfrm>
              <a:off x="6463841" y="377310"/>
              <a:ext cx="3813500" cy="30821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602"/>
            <a:stretch/>
          </p:blipFill>
          <p:spPr>
            <a:xfrm flipH="1">
              <a:off x="10277340" y="388405"/>
              <a:ext cx="3153877" cy="307104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16185"/>
            <a:ext cx="1480381" cy="160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8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8953" y="574079"/>
            <a:ext cx="10454094" cy="3149553"/>
            <a:chOff x="685431" y="331483"/>
            <a:chExt cx="10454094" cy="3149553"/>
          </a:xfrm>
        </p:grpSpPr>
        <p:grpSp>
          <p:nvGrpSpPr>
            <p:cNvPr id="6" name="Group 5"/>
            <p:cNvGrpSpPr/>
            <p:nvPr/>
          </p:nvGrpSpPr>
          <p:grpSpPr>
            <a:xfrm>
              <a:off x="685431" y="331483"/>
              <a:ext cx="3600644" cy="3131547"/>
              <a:chOff x="5859623" y="746450"/>
              <a:chExt cx="3508311" cy="335901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55" t="5235" r="-1838" b="38471"/>
              <a:stretch/>
            </p:blipFill>
            <p:spPr>
              <a:xfrm>
                <a:off x="5859623" y="802433"/>
                <a:ext cx="3508311" cy="330303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076290" y="746450"/>
                <a:ext cx="1217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বাংলা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ভাষা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09466" y="383675"/>
              <a:ext cx="6930059" cy="3097361"/>
              <a:chOff x="5276133" y="453746"/>
              <a:chExt cx="6930059" cy="309736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50" t="6215" r="11441" b="6050"/>
              <a:stretch/>
            </p:blipFill>
            <p:spPr>
              <a:xfrm flipH="1">
                <a:off x="5276133" y="469613"/>
                <a:ext cx="5160981" cy="306562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34" t="7055" r="24119" b="6988"/>
              <a:stretch/>
            </p:blipFill>
            <p:spPr>
              <a:xfrm>
                <a:off x="10403083" y="453746"/>
                <a:ext cx="1803109" cy="3097361"/>
              </a:xfrm>
              <a:prstGeom prst="rect">
                <a:avLst/>
              </a:prstGeom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685431" y="4036453"/>
            <a:ext cx="10828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টিফিনের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48" y="5228539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514" y="3442447"/>
            <a:ext cx="11132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1948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লরেটো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গাউন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শাড়ি-বাঙালি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টাকা-পয়সাও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গরিব-দুখি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4067" y="354716"/>
            <a:ext cx="11584917" cy="2899472"/>
            <a:chOff x="364067" y="354716"/>
            <a:chExt cx="11584917" cy="2582563"/>
          </a:xfrm>
        </p:grpSpPr>
        <p:grpSp>
          <p:nvGrpSpPr>
            <p:cNvPr id="6" name="Group 5"/>
            <p:cNvGrpSpPr/>
            <p:nvPr/>
          </p:nvGrpSpPr>
          <p:grpSpPr>
            <a:xfrm>
              <a:off x="3366369" y="354717"/>
              <a:ext cx="8582615" cy="2582562"/>
              <a:chOff x="4288121" y="670848"/>
              <a:chExt cx="5741447" cy="206193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4330" y="695992"/>
                <a:ext cx="2566910" cy="202650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9602" y="704336"/>
                <a:ext cx="1729966" cy="20265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8121" y="670848"/>
                <a:ext cx="1407847" cy="206193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67" y="354716"/>
              <a:ext cx="3002302" cy="256968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35" y="5419164"/>
            <a:ext cx="1024334" cy="110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5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269" y="512655"/>
            <a:ext cx="11383461" cy="2633957"/>
            <a:chOff x="376052" y="741618"/>
            <a:chExt cx="10806813" cy="2304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2" t="6116" r="11670" b="8271"/>
            <a:stretch/>
          </p:blipFill>
          <p:spPr>
            <a:xfrm flipH="1">
              <a:off x="4624043" y="741618"/>
              <a:ext cx="3167924" cy="23043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8" t="7177" r="11811" b="7210"/>
            <a:stretch/>
          </p:blipFill>
          <p:spPr>
            <a:xfrm>
              <a:off x="7791966" y="741618"/>
              <a:ext cx="3390899" cy="230438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76052" y="741618"/>
              <a:ext cx="4247992" cy="2304385"/>
              <a:chOff x="2150076" y="540454"/>
              <a:chExt cx="6708218" cy="234671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00"/>
              <a:stretch/>
            </p:blipFill>
            <p:spPr>
              <a:xfrm>
                <a:off x="2150076" y="540454"/>
                <a:ext cx="5069471" cy="234671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68"/>
              <a:stretch/>
            </p:blipFill>
            <p:spPr>
              <a:xfrm>
                <a:off x="6333374" y="562229"/>
                <a:ext cx="2524920" cy="2324943"/>
              </a:xfrm>
              <a:prstGeom prst="rect">
                <a:avLst/>
              </a:prstGeom>
            </p:spPr>
          </p:pic>
        </p:grpSp>
      </p:grpSp>
      <p:sp>
        <p:nvSpPr>
          <p:cNvPr id="9" name="Rectangle 8"/>
          <p:cNvSpPr/>
          <p:nvPr/>
        </p:nvSpPr>
        <p:spPr>
          <a:xfrm>
            <a:off x="783037" y="3429000"/>
            <a:ext cx="10335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নোংরা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বেঞ্চ-টেবিল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95" y="5188198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0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7905"/>
            <a:ext cx="11701586" cy="64957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62" y="5179828"/>
            <a:ext cx="1314967" cy="1324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884" y="257905"/>
            <a:ext cx="5874031" cy="1457467"/>
          </a:xfrm>
          <a:prstGeom prst="rect">
            <a:avLst/>
          </a:prstGeom>
          <a:noFill/>
        </p:spPr>
        <p:txBody>
          <a:bodyPr wrap="none">
            <a:prstTxWarp prst="textTriangle">
              <a:avLst>
                <a:gd name="adj" fmla="val 55211"/>
              </a:avLst>
            </a:prstTxWarp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26" y="3855549"/>
            <a:ext cx="1314967" cy="13242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4" y="1715372"/>
            <a:ext cx="1314967" cy="13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733" y="584967"/>
            <a:ext cx="10790185" cy="2982480"/>
            <a:chOff x="2372497" y="828013"/>
            <a:chExt cx="9520562" cy="23991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" t="2450" r="4562" b="4885"/>
            <a:stretch/>
          </p:blipFill>
          <p:spPr>
            <a:xfrm>
              <a:off x="8107771" y="828013"/>
              <a:ext cx="3785288" cy="23991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02" y="851810"/>
              <a:ext cx="3557469" cy="237532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372497" y="851810"/>
              <a:ext cx="2177805" cy="2375329"/>
              <a:chOff x="320837" y="-349178"/>
              <a:chExt cx="3557469" cy="51063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602"/>
              <a:stretch/>
            </p:blipFill>
            <p:spPr>
              <a:xfrm>
                <a:off x="320837" y="-349178"/>
                <a:ext cx="3557469" cy="276722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837" y="2418051"/>
                <a:ext cx="3557469" cy="2339133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577694" y="3567447"/>
            <a:ext cx="11000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মাসবসেবার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মিশনারিজ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চ্যারিটি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8" y="5244856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9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74" y="3766517"/>
            <a:ext cx="10945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1952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সালে কলকাতার কালিঘাটে মৃত্যুমুখী অসহায় মানুষের সেবার জন্য তিনি ‘নির্মল হৃদয়’ নামে  এক ভবন প্রতিষ্ঠা করেন। মরণাপন্ন মানুষকে এখানে এনে মমতাময়ী মা কিংবা বোনের মতো তাদের সেবাযত্ন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8634" y="481082"/>
            <a:ext cx="10945523" cy="3159917"/>
            <a:chOff x="648634" y="481082"/>
            <a:chExt cx="10945523" cy="31599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34" y="492425"/>
              <a:ext cx="4633252" cy="31485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886" y="492425"/>
              <a:ext cx="2099049" cy="31485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35" y="481082"/>
              <a:ext cx="4213222" cy="315991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5418612"/>
            <a:ext cx="1028537" cy="111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05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039" y="4820334"/>
            <a:ext cx="10642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শিশুভবন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29616" y="564000"/>
            <a:ext cx="10999502" cy="3378455"/>
            <a:chOff x="630797" y="525681"/>
            <a:chExt cx="10999502" cy="2990252"/>
          </a:xfrm>
        </p:grpSpPr>
        <p:grpSp>
          <p:nvGrpSpPr>
            <p:cNvPr id="8" name="Group 7"/>
            <p:cNvGrpSpPr/>
            <p:nvPr/>
          </p:nvGrpSpPr>
          <p:grpSpPr>
            <a:xfrm>
              <a:off x="630797" y="539814"/>
              <a:ext cx="7791987" cy="2976119"/>
              <a:chOff x="1125533" y="599184"/>
              <a:chExt cx="8916592" cy="316961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533" y="624943"/>
                <a:ext cx="4142614" cy="31438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2660" y="599184"/>
                <a:ext cx="5239465" cy="315455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070" y="525681"/>
              <a:ext cx="3535229" cy="29258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9277173" y="564000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শিশুভবন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82" y="5443721"/>
            <a:ext cx="992677" cy="107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18315" y="687504"/>
            <a:ext cx="8809150" cy="3429000"/>
            <a:chOff x="837127" y="762000"/>
            <a:chExt cx="8002073" cy="3429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762000"/>
              <a:ext cx="43434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27" y="801607"/>
              <a:ext cx="3939807" cy="33893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873617" y="4147404"/>
            <a:ext cx="10444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কুষ্ঠরোগীদের শরীরে দুর্গন্ধময় দগদগে ঘা অসুখটা ছোঁয়াচে ভেবে সবাই দূরে থাকে।কিন্তু তিনি নিজের হাতে রোগীদের সেবা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প্রতিষ্ঠা করেন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‘প্রেম নিবাস’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49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7" y="2402004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51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7854" y="824456"/>
            <a:ext cx="8514009" cy="3374265"/>
            <a:chOff x="4207988" y="472943"/>
            <a:chExt cx="6443914" cy="2956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988" y="485775"/>
              <a:ext cx="3248881" cy="2943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seb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2902" y="472943"/>
              <a:ext cx="3429000" cy="2943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1423427" y="4313384"/>
            <a:ext cx="8514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শারীরিক ও মানসিক প্রতিবন্ধীদের জন্য তিনি প্রতিষ্ঠা করেন 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‘নবজীবন আবাস’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49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95" y="5188198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8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6147" y="3958134"/>
            <a:ext cx="1050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মুক্তিযুদ্ধেকালে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দোসরদের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শরণার্থী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5006" y="2957629"/>
            <a:ext cx="1833893" cy="9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292963" y="393426"/>
            <a:ext cx="6727131" cy="3557607"/>
            <a:chOff x="2740741" y="433768"/>
            <a:chExt cx="6727131" cy="3557607"/>
          </a:xfrm>
        </p:grpSpPr>
        <p:grpSp>
          <p:nvGrpSpPr>
            <p:cNvPr id="16" name="Group 15"/>
            <p:cNvGrpSpPr/>
            <p:nvPr/>
          </p:nvGrpSpPr>
          <p:grpSpPr>
            <a:xfrm>
              <a:off x="2740741" y="433768"/>
              <a:ext cx="6727131" cy="3556595"/>
              <a:chOff x="2732434" y="393426"/>
              <a:chExt cx="6727131" cy="355659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732434" y="393426"/>
                <a:ext cx="6727131" cy="3556595"/>
                <a:chOff x="2732434" y="399241"/>
                <a:chExt cx="6727131" cy="3556595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732434" y="399241"/>
                  <a:ext cx="6727131" cy="3556595"/>
                  <a:chOff x="1013072" y="425001"/>
                  <a:chExt cx="3764989" cy="3556595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48" t="29536" r="24876" b="1603"/>
                  <a:stretch/>
                </p:blipFill>
                <p:spPr>
                  <a:xfrm>
                    <a:off x="1013072" y="425001"/>
                    <a:ext cx="3764989" cy="3556595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9451" b="95385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482" r="14714"/>
                  <a:stretch/>
                </p:blipFill>
                <p:spPr>
                  <a:xfrm rot="587427">
                    <a:off x="2126845" y="1405857"/>
                    <a:ext cx="1478586" cy="1090025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1439" r="6392" b="4871"/>
                  <a:stretch/>
                </p:blipFill>
                <p:spPr>
                  <a:xfrm flipH="1">
                    <a:off x="3026453" y="2472744"/>
                    <a:ext cx="1713286" cy="640059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9645" b="89848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3579" b="16241"/>
                  <a:stretch/>
                </p:blipFill>
                <p:spPr>
                  <a:xfrm>
                    <a:off x="1992529" y="2101449"/>
                    <a:ext cx="1026411" cy="136792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297" t="32078"/>
                <a:stretch/>
              </p:blipFill>
              <p:spPr>
                <a:xfrm>
                  <a:off x="7228454" y="1578192"/>
                  <a:ext cx="2009179" cy="9877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77" t="3823" b="1"/>
              <a:stretch/>
            </p:blipFill>
            <p:spPr>
              <a:xfrm>
                <a:off x="2859111" y="1447153"/>
                <a:ext cx="1789930" cy="25028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63313" y="2997971"/>
              <a:ext cx="1833893" cy="9934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66" y="1475931"/>
            <a:ext cx="1805599" cy="195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6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402" y="3957075"/>
            <a:ext cx="11037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1972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মিশনারিজ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চ্যারিটি’র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সেবাকাজ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1778" y="585143"/>
            <a:ext cx="8785636" cy="3499328"/>
            <a:chOff x="632303" y="210056"/>
            <a:chExt cx="9242079" cy="4285921"/>
          </a:xfrm>
        </p:grpSpPr>
        <p:grpSp>
          <p:nvGrpSpPr>
            <p:cNvPr id="14" name="Group 13"/>
            <p:cNvGrpSpPr/>
            <p:nvPr/>
          </p:nvGrpSpPr>
          <p:grpSpPr>
            <a:xfrm>
              <a:off x="4956329" y="382784"/>
              <a:ext cx="4918053" cy="4113193"/>
              <a:chOff x="5877465" y="1037821"/>
              <a:chExt cx="4121770" cy="33555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7465" y="1037821"/>
                <a:ext cx="4121770" cy="314071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44" b="98356" l="4423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82" t="8502"/>
              <a:stretch/>
            </p:blipFill>
            <p:spPr>
              <a:xfrm>
                <a:off x="8937922" y="2350998"/>
                <a:ext cx="1061312" cy="2042327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32303" y="210056"/>
              <a:ext cx="4324027" cy="4109498"/>
              <a:chOff x="1488238" y="18217"/>
              <a:chExt cx="4324027" cy="410949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88238" y="18217"/>
                <a:ext cx="4324027" cy="4109498"/>
                <a:chOff x="1986621" y="296214"/>
                <a:chExt cx="4324027" cy="410949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073500" y="508716"/>
                  <a:ext cx="4237148" cy="3857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319292"/>
                    </a:clrFrom>
                    <a:clrTo>
                      <a:srgbClr val="319292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lasticWrap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2" r="4003" b="13907"/>
                <a:stretch/>
              </p:blipFill>
              <p:spPr>
                <a:xfrm>
                  <a:off x="1986621" y="296214"/>
                  <a:ext cx="4324027" cy="4109498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1081" y="141902"/>
                <a:ext cx="2531183" cy="13196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6" name="Oval 15"/>
          <p:cNvSpPr/>
          <p:nvPr/>
        </p:nvSpPr>
        <p:spPr>
          <a:xfrm>
            <a:off x="2970089" y="1881066"/>
            <a:ext cx="917052" cy="63552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576918" y="1535670"/>
            <a:ext cx="174811" cy="25191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17457" y="1671563"/>
            <a:ext cx="844508" cy="408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10423" y="1715583"/>
            <a:ext cx="844508" cy="408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3048021" y="2886045"/>
            <a:ext cx="844508" cy="408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2162219" y="2720258"/>
            <a:ext cx="844508" cy="408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" y="-63061"/>
            <a:ext cx="12287249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66" y="5308402"/>
            <a:ext cx="1179180" cy="127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13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601" y="3901810"/>
            <a:ext cx="10437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সেবা কাজের জন্য তিনি নোবেল পুরস্কার পান। নোবেল কমিটি এ উপলক্ষে ভোজ সভার আয়োজন করলে তিনি তা বাতিল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সেই অর্থ ক্ষুধার্ত মানুষদের দেওয়ার জন্য ব্যয় করেন।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সুইডেন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0311" y="458612"/>
            <a:ext cx="11729435" cy="3130360"/>
            <a:chOff x="180311" y="458612"/>
            <a:chExt cx="11729435" cy="3130360"/>
          </a:xfrm>
        </p:grpSpPr>
        <p:grpSp>
          <p:nvGrpSpPr>
            <p:cNvPr id="10" name="Group 9"/>
            <p:cNvGrpSpPr/>
            <p:nvPr/>
          </p:nvGrpSpPr>
          <p:grpSpPr>
            <a:xfrm>
              <a:off x="180311" y="458612"/>
              <a:ext cx="11729435" cy="3117109"/>
              <a:chOff x="612818" y="257155"/>
              <a:chExt cx="11729435" cy="311710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2818" y="257155"/>
                <a:ext cx="5398853" cy="3117109"/>
                <a:chOff x="960548" y="598102"/>
                <a:chExt cx="3704131" cy="2366889"/>
              </a:xfrm>
            </p:grpSpPr>
            <p:pic>
              <p:nvPicPr>
                <p:cNvPr id="4" name="Picture 3" descr="20927-004-6C055CC8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67746" y="602791"/>
                  <a:ext cx="1996933" cy="23622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5" name="Picture 4" descr="novel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548" y="598102"/>
                  <a:ext cx="1849310" cy="236688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8499949" y="277955"/>
                <a:ext cx="3842304" cy="3096309"/>
                <a:chOff x="8943234" y="428393"/>
                <a:chExt cx="3610664" cy="322086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3234" y="428393"/>
                  <a:ext cx="3610664" cy="322086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006" t="19853" r="9782" b="2181"/>
                <a:stretch/>
              </p:blipFill>
              <p:spPr>
                <a:xfrm>
                  <a:off x="10290220" y="2331101"/>
                  <a:ext cx="1279345" cy="131816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998" y="492663"/>
              <a:ext cx="3057677" cy="30963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64" y="5555320"/>
            <a:ext cx="976182" cy="105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01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52" y="436486"/>
            <a:ext cx="7278464" cy="3883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443" y="4320311"/>
            <a:ext cx="11357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১৯৯৭ সালের ৫ই সেপ্টেম্বর কলকাতায় মৃত্যু বরণ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মাদারতেরেসা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নীলপড়া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শাড়িপরা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ছোটখাটো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দুনিয়ার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মনে চিরকাল বেঁচে থাকবেন।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64" y="1544044"/>
            <a:ext cx="1830004" cy="197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49" cy="685799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0899" y="147052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মাদার তেরেসা মৃত্যুমুখী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 মানুষের জন্য গড়ে তোলেন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7827" y="2195686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নবজীবন আবাস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781800" y="2249026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প্রেম নিবাস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537827" y="2957686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মিশনারিজ অব চ্যারিটি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0" y="2957686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 হৃদয়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775079" y="567717"/>
            <a:ext cx="4051078" cy="7930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2819400" y="2237596"/>
            <a:ext cx="461682" cy="50292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Multiply 9"/>
          <p:cNvSpPr/>
          <p:nvPr/>
        </p:nvSpPr>
        <p:spPr>
          <a:xfrm>
            <a:off x="2625513" y="3068176"/>
            <a:ext cx="461682" cy="50292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2537827" y="3818128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5513" y="4808728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934201" y="5593588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625513" y="5490718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920667" y="4812538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319944" y="4856527"/>
            <a:ext cx="461682" cy="50292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Multiply 16"/>
          <p:cNvSpPr/>
          <p:nvPr/>
        </p:nvSpPr>
        <p:spPr>
          <a:xfrm>
            <a:off x="3429000" y="5498177"/>
            <a:ext cx="461682" cy="50292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1904699" y="384365"/>
            <a:ext cx="3728239" cy="8381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465359" y="2248852"/>
            <a:ext cx="461682" cy="50292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7615002" y="2764377"/>
            <a:ext cx="308945" cy="52793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4014148">
            <a:off x="7351770" y="5427873"/>
            <a:ext cx="257644" cy="52793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7691813" y="4781010"/>
            <a:ext cx="461682" cy="50292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6" y="316501"/>
            <a:ext cx="1516793" cy="164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51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79" y="0"/>
            <a:ext cx="7466429" cy="11723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33354" t="12139" r="31829" b="7401"/>
          <a:stretch/>
        </p:blipFill>
        <p:spPr bwMode="auto">
          <a:xfrm>
            <a:off x="805445" y="2483167"/>
            <a:ext cx="2468899" cy="27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111"/>
            <a:ext cx="2410411" cy="260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444240" y="2483167"/>
            <a:ext cx="556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(গদ্য)</a:t>
            </a:r>
          </a:p>
          <a:p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</a:t>
            </a:r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mother-tere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736" y="2422807"/>
            <a:ext cx="2661227" cy="28367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39002" y="5752635"/>
            <a:ext cx="4398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লেখক-সনজিদা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9" y="0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" y="-7404"/>
            <a:ext cx="12287249" cy="685799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918" y="461735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সনজিদা খাতুন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3518" y="469355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কামিনী রায়ের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53518" y="537935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সুফিয়া কামালের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3918" y="537935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মাদার তেরেসা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054251" y="4693550"/>
            <a:ext cx="461682" cy="4572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6172" y="532652"/>
            <a:ext cx="4315082" cy="8080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3918" y="1774065"/>
            <a:ext cx="777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।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সকলের তরে সকলে আমরা,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প্রত্যেকে মোরা পরের তরে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উদ্দীপকের সাথে কার জীবন আদর্শের মিল রয়েছে?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11" name="Multiply 10"/>
          <p:cNvSpPr/>
          <p:nvPr/>
        </p:nvSpPr>
        <p:spPr>
          <a:xfrm>
            <a:off x="7539318" y="4693550"/>
            <a:ext cx="461682" cy="4572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509572" y="5416913"/>
            <a:ext cx="461682" cy="4572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32338"/>
            <a:ext cx="1833488" cy="198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alf Frame 2"/>
          <p:cNvSpPr/>
          <p:nvPr/>
        </p:nvSpPr>
        <p:spPr>
          <a:xfrm rot="14014148">
            <a:off x="3323783" y="5387989"/>
            <a:ext cx="257644" cy="479941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7730" y="4352338"/>
            <a:ext cx="974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মানবপ্রেমের চেতনা তোমাকে কীভাবে অনুপ্রাণিত করেছে তা  সর্বোচ্চ </a:t>
            </a:r>
            <a:r>
              <a:rPr lang="en-US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বাক্যে লিখে আনবে।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74000" y="614378"/>
            <a:ext cx="6209368" cy="3544515"/>
            <a:chOff x="1025935" y="524101"/>
            <a:chExt cx="7710019" cy="5009854"/>
          </a:xfrm>
        </p:grpSpPr>
        <p:sp>
          <p:nvSpPr>
            <p:cNvPr id="5" name="TextBox 4"/>
            <p:cNvSpPr txBox="1"/>
            <p:nvPr/>
          </p:nvSpPr>
          <p:spPr>
            <a:xfrm>
              <a:off x="1025935" y="524101"/>
              <a:ext cx="7710019" cy="127566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u="sng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25935" y="1799770"/>
              <a:ext cx="7710019" cy="3734185"/>
              <a:chOff x="-1783903" y="592881"/>
              <a:chExt cx="10900439" cy="411175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263344" y="4124214"/>
                <a:ext cx="2559928" cy="580426"/>
                <a:chOff x="6594033" y="4495614"/>
                <a:chExt cx="4037016" cy="111083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9771">
                  <a:off x="6594033" y="4633582"/>
                  <a:ext cx="1977241" cy="742455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  <a:effectLst>
                  <a:softEdge rad="112500"/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75063">
                  <a:off x="7438244" y="4495614"/>
                  <a:ext cx="3192805" cy="1110833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  <a:effectLst>
                  <a:softEdge rad="112500"/>
                </a:effectLst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189" y="592881"/>
                <a:ext cx="6364347" cy="379739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" t="15456" r="49576" b="57093"/>
              <a:stretch/>
            </p:blipFill>
            <p:spPr>
              <a:xfrm>
                <a:off x="-1783903" y="592881"/>
                <a:ext cx="4536092" cy="379739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4" t="60669" r="54723" b="13743"/>
              <a:stretch/>
            </p:blipFill>
            <p:spPr>
              <a:xfrm rot="20650025">
                <a:off x="3824039" y="2691580"/>
                <a:ext cx="1612507" cy="105289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ffectLst>
                <a:softEdge rad="112500"/>
              </a:effectLst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43"/>
            <a:ext cx="12287249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9" y="614378"/>
            <a:ext cx="1519416" cy="16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52673"/>
            <a:ext cx="12211319" cy="6932054"/>
            <a:chOff x="-19320" y="0"/>
            <a:chExt cx="12211319" cy="69320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-823" r="12294" b="-1"/>
            <a:stretch/>
          </p:blipFill>
          <p:spPr>
            <a:xfrm>
              <a:off x="363070" y="268941"/>
              <a:ext cx="11537575" cy="6293224"/>
            </a:xfrm>
            <a:prstGeom prst="rect">
              <a:avLst/>
            </a:prstGeom>
          </p:spPr>
        </p:pic>
        <p:sp>
          <p:nvSpPr>
            <p:cNvPr id="4" name="Frame 3"/>
            <p:cNvSpPr/>
            <p:nvPr/>
          </p:nvSpPr>
          <p:spPr>
            <a:xfrm>
              <a:off x="-19320" y="74054"/>
              <a:ext cx="12211319" cy="6858000"/>
            </a:xfrm>
            <a:prstGeom prst="frame">
              <a:avLst>
                <a:gd name="adj1" fmla="val 3862"/>
              </a:avLst>
            </a:prstGeom>
            <a:solidFill>
              <a:srgbClr val="00B0F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1117938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>
              <a:off x="11074061" y="0"/>
              <a:ext cx="1117938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11074061" y="5853448"/>
              <a:ext cx="1117938" cy="1004552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 flipH="1" flipV="1">
              <a:off x="232881" y="5749355"/>
              <a:ext cx="837127" cy="1341527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8817" y="2085614"/>
              <a:ext cx="24669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2389" y="1123640"/>
            <a:ext cx="5874031" cy="1457467"/>
          </a:xfrm>
          <a:prstGeom prst="rect">
            <a:avLst/>
          </a:prstGeom>
          <a:noFill/>
        </p:spPr>
        <p:txBody>
          <a:bodyPr wrap="none">
            <a:prstTxWarp prst="textTriangle">
              <a:avLst>
                <a:gd name="adj" fmla="val 55211"/>
              </a:avLst>
            </a:prstTxWarp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6" y="361522"/>
            <a:ext cx="11498433" cy="62449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17255" y="4838003"/>
            <a:ext cx="2823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Scroll 7"/>
          <p:cNvSpPr/>
          <p:nvPr/>
        </p:nvSpPr>
        <p:spPr>
          <a:xfrm>
            <a:off x="2594020" y="379926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213020" y="1791237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মাদার তেরেসার সেবাকর্মের বর্ণনা দিতে পারবে।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9" y="0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24501" y="2398191"/>
            <a:ext cx="3199945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82840" y="4491318"/>
            <a:ext cx="3567233" cy="19856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82840" y="2239740"/>
            <a:ext cx="3567233" cy="12649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8680" y="4762500"/>
            <a:ext cx="3182773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81674" y="734613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4276583"/>
            <a:ext cx="2667000" cy="226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4358640" y="1938014"/>
            <a:ext cx="2721915" cy="225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0" y="291861"/>
            <a:ext cx="1605313" cy="173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95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0904" y="655615"/>
            <a:ext cx="2785057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1159" y="648102"/>
            <a:ext cx="405255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70904" y="2748566"/>
            <a:ext cx="2785056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1159" y="2748566"/>
            <a:ext cx="4052553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3" y="417490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4341722" y="2410206"/>
            <a:ext cx="2581275" cy="178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ounded Rectangle 21"/>
          <p:cNvSpPr/>
          <p:nvPr/>
        </p:nvSpPr>
        <p:spPr>
          <a:xfrm>
            <a:off x="1170904" y="4853574"/>
            <a:ext cx="2785056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09644" y="4701174"/>
            <a:ext cx="4104067" cy="16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বসবাসের ব্যবস্থা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4" name="Picture 23" descr="aba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722" y="4699106"/>
            <a:ext cx="2581275" cy="170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41301" y="1007060"/>
            <a:ext cx="2952166" cy="6597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8821" y="1030310"/>
            <a:ext cx="3762562" cy="6865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41301" y="1833060"/>
            <a:ext cx="8037230" cy="3731756"/>
            <a:chOff x="482957" y="1759090"/>
            <a:chExt cx="8037230" cy="3731756"/>
          </a:xfrm>
        </p:grpSpPr>
        <p:grpSp>
          <p:nvGrpSpPr>
            <p:cNvPr id="15" name="Group 14"/>
            <p:cNvGrpSpPr/>
            <p:nvPr/>
          </p:nvGrpSpPr>
          <p:grpSpPr>
            <a:xfrm>
              <a:off x="482957" y="1909204"/>
              <a:ext cx="8037230" cy="3581642"/>
              <a:chOff x="700718" y="1133301"/>
              <a:chExt cx="8874357" cy="362239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718" y="1133301"/>
                <a:ext cx="3393258" cy="362239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3635" y="1133301"/>
                <a:ext cx="5471440" cy="362239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0" t="13259" r="41843" b="64334"/>
            <a:stretch/>
          </p:blipFill>
          <p:spPr>
            <a:xfrm>
              <a:off x="547353" y="1759090"/>
              <a:ext cx="2887772" cy="2698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34671" y="296664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21" y="296664"/>
            <a:ext cx="2869988" cy="2267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36025"/>
            <a:ext cx="2410411" cy="260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86937" y="3769600"/>
            <a:ext cx="112957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মানবদরদি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12" y="1494372"/>
            <a:ext cx="3461129" cy="1943177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3000"/>
            <a:ext cx="2694160" cy="3219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60" y="883001"/>
            <a:ext cx="2709498" cy="321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6172" y="4407009"/>
            <a:ext cx="9761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আলবেনিয়ার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স্কপিয়েতে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1910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খ্রিষ্ট্রব্দের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ছাব্বিশে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" y="243714"/>
            <a:ext cx="11843194" cy="624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8" y="5339918"/>
            <a:ext cx="1116515" cy="1207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87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1042</TotalTime>
  <Words>896</Words>
  <Application>Microsoft Office PowerPoint</Application>
  <PresentationFormat>Widescreen</PresentationFormat>
  <Paragraphs>81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Office Theme</vt:lpstr>
      <vt:lpstr>পরিচিতি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180</cp:revision>
  <dcterms:created xsi:type="dcterms:W3CDTF">2020-10-15T07:24:09Z</dcterms:created>
  <dcterms:modified xsi:type="dcterms:W3CDTF">2020-10-19T13:27:26Z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6168600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