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73" r:id="rId5"/>
    <p:sldId id="280" r:id="rId6"/>
    <p:sldId id="281" r:id="rId7"/>
    <p:sldId id="290" r:id="rId8"/>
    <p:sldId id="291" r:id="rId9"/>
    <p:sldId id="292" r:id="rId10"/>
    <p:sldId id="282" r:id="rId11"/>
    <p:sldId id="285" r:id="rId12"/>
    <p:sldId id="274" r:id="rId13"/>
    <p:sldId id="279" r:id="rId14"/>
    <p:sldId id="286" r:id="rId15"/>
    <p:sldId id="262" r:id="rId16"/>
    <p:sldId id="278" r:id="rId17"/>
    <p:sldId id="287" r:id="rId18"/>
    <p:sldId id="288" r:id="rId19"/>
    <p:sldId id="268" r:id="rId20"/>
    <p:sldId id="271" r:id="rId21"/>
    <p:sldId id="269" r:id="rId22"/>
    <p:sldId id="270" r:id="rId23"/>
    <p:sldId id="289" r:id="rId24"/>
    <p:sldId id="272" r:id="rId25"/>
    <p:sldId id="284" r:id="rId26"/>
    <p:sldId id="276" r:id="rId27"/>
    <p:sldId id="260" r:id="rId28"/>
    <p:sldId id="261" r:id="rId29"/>
    <p:sldId id="259" r:id="rId30"/>
    <p:sldId id="2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62" d="100"/>
          <a:sy n="62" d="100"/>
        </p:scale>
        <p:origin x="-10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1A6F6-5A2D-4A50-8EBD-B3B54E2F5FAA}" type="datetimeFigureOut">
              <a:rPr lang="en-US" smtClean="0"/>
              <a:pPr/>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58FA2-C8B8-4C4D-91F5-AD02CD2BFB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58FA2-C8B8-4C4D-91F5-AD02CD2BFB7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58FA2-C8B8-4C4D-91F5-AD02CD2BFB73}"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58FA2-C8B8-4C4D-91F5-AD02CD2BFB73}"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10/20/2020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10/20/2020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rgbClr val="92D050"/>
            </a:gs>
            <a:gs pos="100000">
              <a:schemeClr val="accent6">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10/20/2020</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bn.wikipedia.org/wiki/%E0%A6%95%E0%A6%BE%E0%A6%95%E0%A6%A4%E0%A6%BE%E0%A6%A1%E0%A6%BC%E0%A7%81%E0%A6%AF%E0%A6%BC%E0%A6%BE"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800" dirty="0" err="1" smtClean="0">
                <a:solidFill>
                  <a:srgbClr val="FF0000"/>
                </a:solidFill>
              </a:rPr>
              <a:t>আলী</a:t>
            </a:r>
            <a:r>
              <a:rPr lang="en-US" sz="4800" dirty="0" smtClean="0">
                <a:solidFill>
                  <a:srgbClr val="FF0000"/>
                </a:solidFill>
              </a:rPr>
              <a:t> </a:t>
            </a:r>
            <a:r>
              <a:rPr lang="en-US" sz="4800" dirty="0" err="1" smtClean="0">
                <a:solidFill>
                  <a:srgbClr val="FF0000"/>
                </a:solidFill>
              </a:rPr>
              <a:t>আজম</a:t>
            </a:r>
            <a:r>
              <a:rPr lang="en-US" sz="4800" dirty="0" smtClean="0">
                <a:solidFill>
                  <a:srgbClr val="FF0000"/>
                </a:solidFill>
              </a:rPr>
              <a:t> </a:t>
            </a:r>
            <a:r>
              <a:rPr lang="en-US" sz="4800" dirty="0" err="1" smtClean="0">
                <a:solidFill>
                  <a:srgbClr val="FF0000"/>
                </a:solidFill>
              </a:rPr>
              <a:t>স্কুল</a:t>
            </a:r>
            <a:r>
              <a:rPr lang="en-US" sz="4800" dirty="0" smtClean="0">
                <a:solidFill>
                  <a:srgbClr val="FF0000"/>
                </a:solidFill>
              </a:rPr>
              <a:t> </a:t>
            </a:r>
            <a:r>
              <a:rPr lang="en-US" sz="4800" dirty="0" err="1" smtClean="0">
                <a:solidFill>
                  <a:srgbClr val="FF0000"/>
                </a:solidFill>
              </a:rPr>
              <a:t>অ্যান্ড</a:t>
            </a:r>
            <a:r>
              <a:rPr lang="en-US" sz="4800" dirty="0" smtClean="0">
                <a:solidFill>
                  <a:srgbClr val="FF0000"/>
                </a:solidFill>
              </a:rPr>
              <a:t> </a:t>
            </a:r>
            <a:r>
              <a:rPr lang="en-US" sz="4800" dirty="0" err="1" smtClean="0">
                <a:solidFill>
                  <a:srgbClr val="FF0000"/>
                </a:solidFill>
              </a:rPr>
              <a:t>কলেজে</a:t>
            </a:r>
            <a:r>
              <a:rPr lang="en-US" sz="4800" dirty="0" smtClean="0">
                <a:solidFill>
                  <a:srgbClr val="FF0000"/>
                </a:solidFill>
              </a:rPr>
              <a:t>			</a:t>
            </a:r>
            <a:r>
              <a:rPr lang="en-US" sz="4800" dirty="0" err="1" smtClean="0">
                <a:solidFill>
                  <a:srgbClr val="FF0000"/>
                </a:solidFill>
              </a:rPr>
              <a:t>তোমাদের</a:t>
            </a:r>
            <a:r>
              <a:rPr lang="en-US" sz="4800" dirty="0" smtClean="0">
                <a:solidFill>
                  <a:srgbClr val="FF0000"/>
                </a:solidFill>
              </a:rPr>
              <a:t> </a:t>
            </a:r>
            <a:r>
              <a:rPr lang="en-US" sz="4800" dirty="0" err="1" smtClean="0">
                <a:solidFill>
                  <a:srgbClr val="FF0000"/>
                </a:solidFill>
              </a:rPr>
              <a:t>স্বাগতম</a:t>
            </a:r>
            <a:endParaRPr lang="en-US" sz="4800" dirty="0">
              <a:solidFill>
                <a:srgbClr val="FF0000"/>
              </a:solidFill>
            </a:endParaRPr>
          </a:p>
        </p:txBody>
      </p:sp>
      <p:pic>
        <p:nvPicPr>
          <p:cNvPr id="4" name="Picture 3" descr="xxxxxxxxx.jpg"/>
          <p:cNvPicPr>
            <a:picLocks noChangeAspect="1"/>
          </p:cNvPicPr>
          <p:nvPr/>
        </p:nvPicPr>
        <p:blipFill>
          <a:blip r:embed="rId2"/>
          <a:stretch>
            <a:fillRect/>
          </a:stretch>
        </p:blipFill>
        <p:spPr>
          <a:xfrm>
            <a:off x="0" y="1600200"/>
            <a:ext cx="9144000" cy="52577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769620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4800" dirty="0" err="1" smtClean="0"/>
              <a:t>হ্যা,উত্তর</a:t>
            </a:r>
            <a:r>
              <a:rPr lang="en-US" sz="4800" dirty="0" smtClean="0"/>
              <a:t> </a:t>
            </a:r>
            <a:r>
              <a:rPr lang="en-US" sz="4800" dirty="0" err="1" smtClean="0"/>
              <a:t>সঠিক</a:t>
            </a:r>
            <a:r>
              <a:rPr lang="en-US" sz="4800" dirty="0" smtClean="0"/>
              <a:t> </a:t>
            </a:r>
            <a:r>
              <a:rPr lang="en-US" sz="4800" dirty="0" err="1" smtClean="0"/>
              <a:t>হয়েছে</a:t>
            </a:r>
            <a:r>
              <a:rPr lang="en-US" sz="4800" dirty="0" smtClean="0"/>
              <a:t> ------</a:t>
            </a:r>
            <a:endParaRPr lang="en-US" sz="4800" dirty="0"/>
          </a:p>
        </p:txBody>
      </p:sp>
      <p:sp>
        <p:nvSpPr>
          <p:cNvPr id="5" name="Rectangle 4"/>
          <p:cNvSpPr/>
          <p:nvPr/>
        </p:nvSpPr>
        <p:spPr>
          <a:xfrm>
            <a:off x="685800" y="2967335"/>
            <a:ext cx="716280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smtClean="0">
                <a:ln w="11430"/>
                <a:solidFill>
                  <a:srgbClr val="FF0000"/>
                </a:solidFill>
                <a:effectLst>
                  <a:outerShdw blurRad="50800" dist="39000" dir="5460000" algn="tl">
                    <a:srgbClr val="000000">
                      <a:alpha val="38000"/>
                    </a:srgbClr>
                  </a:outerShdw>
                </a:effectLst>
              </a:rPr>
              <a:t>কাকতাড়ুয়া</a:t>
            </a:r>
            <a:r>
              <a:rPr lang="en-US" sz="5400" b="1" dirty="0" smtClean="0">
                <a:ln w="11430"/>
                <a:solidFill>
                  <a:srgbClr val="FF0000"/>
                </a:solidFill>
                <a:effectLst>
                  <a:outerShdw blurRad="50800" dist="39000" dir="5460000" algn="tl">
                    <a:srgbClr val="000000">
                      <a:alpha val="38000"/>
                    </a:srgbClr>
                  </a:outerShdw>
                </a:effectLst>
              </a:rPr>
              <a:t> </a:t>
            </a:r>
            <a:endParaRPr lang="en-US" sz="5400" b="1"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f3e94197_192244.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04800"/>
            <a:ext cx="3962400"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err="1" smtClean="0">
                <a:latin typeface="NikoshBAN" pitchFamily="2" charset="0"/>
                <a:cs typeface="NikoshBAN" pitchFamily="2" charset="0"/>
              </a:rPr>
              <a:t>লেখক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পরিচিতি</a:t>
            </a:r>
            <a:endParaRPr lang="en-US" sz="4400" dirty="0" smtClean="0">
              <a:latin typeface="NikoshBAN" pitchFamily="2" charset="0"/>
              <a:cs typeface="NikoshBAN" pitchFamily="2" charset="0"/>
            </a:endParaRPr>
          </a:p>
        </p:txBody>
      </p:sp>
      <p:sp>
        <p:nvSpPr>
          <p:cNvPr id="8" name="TextBox 7"/>
          <p:cNvSpPr txBox="1"/>
          <p:nvPr/>
        </p:nvSpPr>
        <p:spPr>
          <a:xfrm>
            <a:off x="2895600" y="4267200"/>
            <a:ext cx="2743200" cy="52322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800" dirty="0" err="1" smtClean="0">
                <a:latin typeface="NikoshBAN" pitchFamily="2" charset="0"/>
                <a:cs typeface="NikoshBAN" pitchFamily="2" charset="0"/>
              </a:rPr>
              <a:t>সেলিনা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হোসেন</a:t>
            </a:r>
            <a:endParaRPr lang="en-US" sz="4000" dirty="0" smtClean="0">
              <a:latin typeface="NikoshBAN" pitchFamily="2" charset="0"/>
              <a:cs typeface="NikoshBAN" pitchFamily="2" charset="0"/>
            </a:endParaRPr>
          </a:p>
        </p:txBody>
      </p:sp>
      <p:sp>
        <p:nvSpPr>
          <p:cNvPr id="9" name="TextBox 8"/>
          <p:cNvSpPr txBox="1"/>
          <p:nvPr/>
        </p:nvSpPr>
        <p:spPr>
          <a:xfrm>
            <a:off x="6096000" y="1143000"/>
            <a:ext cx="2819400" cy="1200329"/>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জন্ম</a:t>
            </a:r>
            <a:r>
              <a:rPr lang="en-US" sz="2400" dirty="0" smtClean="0">
                <a:latin typeface="NikoshBAN" pitchFamily="2" charset="0"/>
                <a:cs typeface="NikoshBAN" pitchFamily="2" charset="0"/>
              </a:rPr>
              <a:t>-১৯৪৭ </a:t>
            </a:r>
            <a:r>
              <a:rPr lang="en-US" sz="2400" dirty="0" err="1" smtClean="0">
                <a:latin typeface="NikoshBAN" pitchFamily="2" charset="0"/>
                <a:cs typeface="NikoshBAN" pitchFamily="2" charset="0"/>
              </a:rPr>
              <a:t>সালের</a:t>
            </a:r>
            <a:r>
              <a:rPr lang="en-US" sz="2400" dirty="0" smtClean="0">
                <a:latin typeface="NikoshBAN" pitchFamily="2" charset="0"/>
                <a:cs typeface="NikoshBAN" pitchFamily="2" charset="0"/>
              </a:rPr>
              <a:t>   ১৪ </a:t>
            </a:r>
            <a:r>
              <a:rPr lang="en-US" sz="2400" dirty="0" err="1" smtClean="0">
                <a:latin typeface="NikoshBAN" pitchFamily="2" charset="0"/>
                <a:cs typeface="NikoshBAN" pitchFamily="2" charset="0"/>
              </a:rPr>
              <a:t>জুন</a:t>
            </a:r>
            <a:r>
              <a:rPr lang="en-US" sz="2400" dirty="0" smtClean="0">
                <a:latin typeface="NikoshBAN" pitchFamily="2" charset="0"/>
                <a:cs typeface="NikoshBAN" pitchFamily="2" charset="0"/>
              </a:rPr>
              <a:t>,</a:t>
            </a:r>
          </a:p>
          <a:p>
            <a:r>
              <a:rPr lang="en-US" sz="2400" dirty="0" err="1" smtClean="0">
                <a:latin typeface="NikoshBAN" pitchFamily="2" charset="0"/>
                <a:cs typeface="NikoshBAN" pitchFamily="2" charset="0"/>
              </a:rPr>
              <a:t>রাজশাহীতে</a:t>
            </a:r>
            <a:endParaRPr lang="en-US" sz="3600" dirty="0" smtClean="0">
              <a:latin typeface="NikoshBAN" pitchFamily="2" charset="0"/>
              <a:cs typeface="NikoshBAN" pitchFamily="2" charset="0"/>
            </a:endParaRPr>
          </a:p>
        </p:txBody>
      </p:sp>
      <p:sp>
        <p:nvSpPr>
          <p:cNvPr id="10" name="TextBox 9"/>
          <p:cNvSpPr txBox="1"/>
          <p:nvPr/>
        </p:nvSpPr>
        <p:spPr>
          <a:xfrm>
            <a:off x="6019800" y="2514600"/>
            <a:ext cx="2895600" cy="156966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পিতা-মোশাররফহোসেন</a:t>
            </a:r>
            <a:endParaRPr lang="en-US" sz="2400" dirty="0" smtClean="0">
              <a:latin typeface="NikoshBAN" pitchFamily="2" charset="0"/>
              <a:cs typeface="NikoshBAN" pitchFamily="2" charset="0"/>
            </a:endParaRPr>
          </a:p>
          <a:p>
            <a:r>
              <a:rPr lang="en-US" sz="2400" dirty="0" err="1" smtClean="0">
                <a:latin typeface="NikoshBAN" pitchFamily="2" charset="0"/>
                <a:cs typeface="NikoshBAN" pitchFamily="2" charset="0"/>
              </a:rPr>
              <a:t>মাতা</a:t>
            </a:r>
            <a:r>
              <a:rPr lang="en-US" sz="2400" dirty="0" smtClean="0">
                <a:latin typeface="NikoshBAN" pitchFamily="2" charset="0"/>
                <a:cs typeface="NikoshBAN" pitchFamily="2" charset="0"/>
              </a:rPr>
              <a:t>-</a:t>
            </a:r>
          </a:p>
          <a:p>
            <a:r>
              <a:rPr lang="en-US" sz="2400" dirty="0" err="1" smtClean="0">
                <a:latin typeface="NikoshBAN" pitchFamily="2" charset="0"/>
                <a:cs typeface="NikoshBAN" pitchFamily="2" charset="0"/>
              </a:rPr>
              <a:t>মরিয়মন্নেসা</a:t>
            </a:r>
            <a:endParaRPr lang="en-US" sz="2400" dirty="0" smtClean="0">
              <a:latin typeface="NikoshBAN" pitchFamily="2" charset="0"/>
              <a:cs typeface="NikoshBAN" pitchFamily="2" charset="0"/>
            </a:endParaRPr>
          </a:p>
        </p:txBody>
      </p:sp>
      <p:sp>
        <p:nvSpPr>
          <p:cNvPr id="11" name="TextBox 10"/>
          <p:cNvSpPr txBox="1"/>
          <p:nvPr/>
        </p:nvSpPr>
        <p:spPr>
          <a:xfrm>
            <a:off x="304800" y="1143000"/>
            <a:ext cx="2362200" cy="1938992"/>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বাংলা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একাডেমি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পুরষ্কার,একুশে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পদকসহ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অনেক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পুরষ্কার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লাভ</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a:t>
            </a:r>
            <a:endParaRPr lang="en-US" sz="3600" dirty="0" smtClean="0">
              <a:latin typeface="NikoshBAN" pitchFamily="2" charset="0"/>
              <a:cs typeface="NikoshBAN" pitchFamily="2" charset="0"/>
            </a:endParaRPr>
          </a:p>
        </p:txBody>
      </p:sp>
      <p:sp>
        <p:nvSpPr>
          <p:cNvPr id="12" name="TextBox 11"/>
          <p:cNvSpPr txBox="1"/>
          <p:nvPr/>
        </p:nvSpPr>
        <p:spPr>
          <a:xfrm>
            <a:off x="228600" y="3276600"/>
            <a:ext cx="2438400" cy="156966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বাংলা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সাহিত্যে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সন্মানসহ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স্নাতকোত্তর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ডিগ্রি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লাভ</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a:t>
            </a:r>
            <a:endParaRPr lang="en-US" sz="3600" dirty="0" smtClean="0">
              <a:latin typeface="NikoshBAN" pitchFamily="2" charset="0"/>
              <a:cs typeface="NikoshBAN" pitchFamily="2" charset="0"/>
            </a:endParaRPr>
          </a:p>
        </p:txBody>
      </p:sp>
      <p:sp>
        <p:nvSpPr>
          <p:cNvPr id="13" name="TextBox 12"/>
          <p:cNvSpPr txBox="1"/>
          <p:nvPr/>
        </p:nvSpPr>
        <p:spPr>
          <a:xfrm>
            <a:off x="228600" y="4953000"/>
            <a:ext cx="8915400" cy="156966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জলোচ্ছাস,পূর্ণছবির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মগ্নতা</a:t>
            </a:r>
            <a:r>
              <a:rPr lang="en-US" sz="2400" dirty="0" smtClean="0">
                <a:latin typeface="NikoshBAN" pitchFamily="2" charset="0"/>
                <a:cs typeface="NikoshBAN" pitchFamily="2" charset="0"/>
              </a:rPr>
              <a:t> </a:t>
            </a:r>
            <a:r>
              <a:rPr lang="en-US" sz="2400" dirty="0" smtClean="0">
                <a:latin typeface="NikoshBAN" pitchFamily="2" charset="0"/>
                <a:cs typeface="NikoshBAN" pitchFamily="2" charset="0"/>
              </a:rPr>
              <a:t>,</a:t>
            </a:r>
            <a:r>
              <a:rPr lang="en-US" sz="2400" dirty="0" err="1" smtClean="0">
                <a:latin typeface="NikoshBAN" pitchFamily="2" charset="0"/>
                <a:cs typeface="NikoshBAN" pitchFamily="2" charset="0"/>
              </a:rPr>
              <a:t>গায়তত্রী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সন্ধ্যা,অপেক্ষা</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হাঙ্গর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গ্রেনেড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টানাপোড়ন,দীপান্বিতা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বায়ান্ন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একাত্তর,যমুনা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মুশায়েরা,স্বপ্নের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বাজপাখি,নীল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ময়ুরের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যৌবন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নিরন্তন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ঘন্টাধ্বনি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গ্রন্থ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রচনা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a:t>
            </a:r>
            <a:endParaRPr lang="en-US" sz="3600" dirty="0" smtClean="0">
              <a:latin typeface="NikoshBAN" pitchFamily="2" charset="0"/>
              <a:cs typeface="NikoshBAN" pitchFamily="2" charset="0"/>
            </a:endParaRPr>
          </a:p>
        </p:txBody>
      </p:sp>
      <p:pic>
        <p:nvPicPr>
          <p:cNvPr id="14" name="Picture 13" descr="imagesbbb.jpg"/>
          <p:cNvPicPr>
            <a:picLocks noChangeAspect="1"/>
          </p:cNvPicPr>
          <p:nvPr/>
        </p:nvPicPr>
        <p:blipFill>
          <a:blip r:embed="rId3"/>
          <a:stretch>
            <a:fillRect/>
          </a:stretch>
        </p:blipFill>
        <p:spPr>
          <a:xfrm>
            <a:off x="2667000" y="1143000"/>
            <a:ext cx="3276600" cy="3076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fltVal val="0"/>
                                          </p:val>
                                        </p:tav>
                                        <p:tav tm="100000">
                                          <p:val>
                                            <p:strVal val="#ppt_w"/>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0" fill="hold"/>
                                        <p:tgtEl>
                                          <p:spTgt spid="11"/>
                                        </p:tgtEl>
                                        <p:attrNameLst>
                                          <p:attrName>ppt_w</p:attrName>
                                        </p:attrNameLst>
                                      </p:cBhvr>
                                      <p:tavLst>
                                        <p:tav tm="0">
                                          <p:val>
                                            <p:fltVal val="0"/>
                                          </p:val>
                                        </p:tav>
                                        <p:tav tm="100000">
                                          <p:val>
                                            <p:strVal val="#ppt_w"/>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000" fill="hold"/>
                                        <p:tgtEl>
                                          <p:spTgt spid="13"/>
                                        </p:tgtEl>
                                        <p:attrNameLst>
                                          <p:attrName>ppt_w</p:attrName>
                                        </p:attrNameLst>
                                      </p:cBhvr>
                                      <p:tavLst>
                                        <p:tav tm="0">
                                          <p:val>
                                            <p:fltVal val="0"/>
                                          </p:val>
                                        </p:tav>
                                        <p:tav tm="100000">
                                          <p:val>
                                            <p:strVal val="#ppt_w"/>
                                          </p:val>
                                        </p:tav>
                                      </p:tavLst>
                                    </p:anim>
                                    <p:anim calcmode="lin" valueType="num">
                                      <p:cBhvr>
                                        <p:cTn id="32"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28600"/>
            <a:ext cx="4724400"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err="1" smtClean="0">
                <a:latin typeface="NikoshBAN" pitchFamily="2" charset="0"/>
                <a:cs typeface="NikoshBAN" pitchFamily="2" charset="0"/>
              </a:rPr>
              <a:t>সেলিনা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গ্রন্থাবলি</a:t>
            </a:r>
            <a:endParaRPr lang="en-US" sz="4000" dirty="0" smtClean="0">
              <a:latin typeface="NikoshBAN" pitchFamily="2" charset="0"/>
              <a:cs typeface="NikoshBAN" pitchFamily="2" charset="0"/>
            </a:endParaRPr>
          </a:p>
        </p:txBody>
      </p:sp>
      <p:pic>
        <p:nvPicPr>
          <p:cNvPr id="15" name="Picture 14" descr="download (6).jpg"/>
          <p:cNvPicPr>
            <a:picLocks noChangeAspect="1"/>
          </p:cNvPicPr>
          <p:nvPr/>
        </p:nvPicPr>
        <p:blipFill>
          <a:blip r:embed="rId2"/>
          <a:stretch>
            <a:fillRect/>
          </a:stretch>
        </p:blipFill>
        <p:spPr>
          <a:xfrm>
            <a:off x="2819400" y="1219200"/>
            <a:ext cx="1733550" cy="2438400"/>
          </a:xfrm>
          <a:prstGeom prst="rect">
            <a:avLst/>
          </a:prstGeom>
        </p:spPr>
      </p:pic>
      <p:pic>
        <p:nvPicPr>
          <p:cNvPr id="16" name="Picture 15" descr="download (7).jpg"/>
          <p:cNvPicPr>
            <a:picLocks noChangeAspect="1"/>
          </p:cNvPicPr>
          <p:nvPr/>
        </p:nvPicPr>
        <p:blipFill>
          <a:blip r:embed="rId3"/>
          <a:stretch>
            <a:fillRect/>
          </a:stretch>
        </p:blipFill>
        <p:spPr>
          <a:xfrm>
            <a:off x="685800" y="1295401"/>
            <a:ext cx="1771650" cy="2362200"/>
          </a:xfrm>
          <a:prstGeom prst="rect">
            <a:avLst/>
          </a:prstGeom>
        </p:spPr>
      </p:pic>
      <p:pic>
        <p:nvPicPr>
          <p:cNvPr id="17" name="Picture 16" descr="download.jpg"/>
          <p:cNvPicPr>
            <a:picLocks noChangeAspect="1"/>
          </p:cNvPicPr>
          <p:nvPr/>
        </p:nvPicPr>
        <p:blipFill>
          <a:blip r:embed="rId4"/>
          <a:stretch>
            <a:fillRect/>
          </a:stretch>
        </p:blipFill>
        <p:spPr>
          <a:xfrm>
            <a:off x="6934200" y="1143000"/>
            <a:ext cx="1684983" cy="2438400"/>
          </a:xfrm>
          <a:prstGeom prst="rect">
            <a:avLst/>
          </a:prstGeom>
        </p:spPr>
      </p:pic>
      <p:pic>
        <p:nvPicPr>
          <p:cNvPr id="18" name="Picture 17" descr="images (17).jpg"/>
          <p:cNvPicPr>
            <a:picLocks noChangeAspect="1"/>
          </p:cNvPicPr>
          <p:nvPr/>
        </p:nvPicPr>
        <p:blipFill>
          <a:blip r:embed="rId5"/>
          <a:stretch>
            <a:fillRect/>
          </a:stretch>
        </p:blipFill>
        <p:spPr>
          <a:xfrm>
            <a:off x="4724400" y="1143000"/>
            <a:ext cx="1896023" cy="2531288"/>
          </a:xfrm>
          <a:prstGeom prst="rect">
            <a:avLst/>
          </a:prstGeom>
        </p:spPr>
      </p:pic>
      <p:pic>
        <p:nvPicPr>
          <p:cNvPr id="19" name="Picture 18" descr="images (18).jpg"/>
          <p:cNvPicPr>
            <a:picLocks noChangeAspect="1"/>
          </p:cNvPicPr>
          <p:nvPr/>
        </p:nvPicPr>
        <p:blipFill>
          <a:blip r:embed="rId6"/>
          <a:stretch>
            <a:fillRect/>
          </a:stretch>
        </p:blipFill>
        <p:spPr>
          <a:xfrm>
            <a:off x="4800600" y="4114800"/>
            <a:ext cx="1981200" cy="2189222"/>
          </a:xfrm>
          <a:prstGeom prst="rect">
            <a:avLst/>
          </a:prstGeom>
        </p:spPr>
      </p:pic>
      <p:pic>
        <p:nvPicPr>
          <p:cNvPr id="20" name="Picture 19" descr="images (19).jpg"/>
          <p:cNvPicPr>
            <a:picLocks noChangeAspect="1"/>
          </p:cNvPicPr>
          <p:nvPr/>
        </p:nvPicPr>
        <p:blipFill>
          <a:blip r:embed="rId7"/>
          <a:stretch>
            <a:fillRect/>
          </a:stretch>
        </p:blipFill>
        <p:spPr>
          <a:xfrm>
            <a:off x="2895600" y="4038600"/>
            <a:ext cx="1749423" cy="2375074"/>
          </a:xfrm>
          <a:prstGeom prst="rect">
            <a:avLst/>
          </a:prstGeom>
        </p:spPr>
      </p:pic>
      <p:pic>
        <p:nvPicPr>
          <p:cNvPr id="21" name="Picture 20" descr="images (20).jpg"/>
          <p:cNvPicPr>
            <a:picLocks noChangeAspect="1"/>
          </p:cNvPicPr>
          <p:nvPr/>
        </p:nvPicPr>
        <p:blipFill>
          <a:blip r:embed="rId8"/>
          <a:stretch>
            <a:fillRect/>
          </a:stretch>
        </p:blipFill>
        <p:spPr>
          <a:xfrm>
            <a:off x="6934200" y="4038600"/>
            <a:ext cx="1788516" cy="2306661"/>
          </a:xfrm>
          <a:prstGeom prst="rect">
            <a:avLst/>
          </a:prstGeom>
        </p:spPr>
      </p:pic>
      <p:pic>
        <p:nvPicPr>
          <p:cNvPr id="22" name="Picture 21" descr="images (21).jpg"/>
          <p:cNvPicPr>
            <a:picLocks noChangeAspect="1"/>
          </p:cNvPicPr>
          <p:nvPr/>
        </p:nvPicPr>
        <p:blipFill>
          <a:blip r:embed="rId9"/>
          <a:stretch>
            <a:fillRect/>
          </a:stretch>
        </p:blipFill>
        <p:spPr>
          <a:xfrm>
            <a:off x="609600" y="4038600"/>
            <a:ext cx="1981200" cy="21892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000" fill="hold"/>
                                        <p:tgtEl>
                                          <p:spTgt spid="16"/>
                                        </p:tgtEl>
                                        <p:attrNameLst>
                                          <p:attrName>ppt_w</p:attrName>
                                        </p:attrNameLst>
                                      </p:cBhvr>
                                      <p:tavLst>
                                        <p:tav tm="0">
                                          <p:val>
                                            <p:fltVal val="0"/>
                                          </p:val>
                                        </p:tav>
                                        <p:tav tm="100000">
                                          <p:val>
                                            <p:strVal val="#ppt_w"/>
                                          </p:val>
                                        </p:tav>
                                      </p:tavLst>
                                    </p:anim>
                                    <p:anim calcmode="lin" valueType="num">
                                      <p:cBhvr>
                                        <p:cTn id="14" dur="2000" fill="hold"/>
                                        <p:tgtEl>
                                          <p:spTgt spid="16"/>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2000" fill="hold"/>
                                        <p:tgtEl>
                                          <p:spTgt spid="15"/>
                                        </p:tgtEl>
                                        <p:attrNameLst>
                                          <p:attrName>ppt_w</p:attrName>
                                        </p:attrNameLst>
                                      </p:cBhvr>
                                      <p:tavLst>
                                        <p:tav tm="0">
                                          <p:val>
                                            <p:fltVal val="0"/>
                                          </p:val>
                                        </p:tav>
                                        <p:tav tm="100000">
                                          <p:val>
                                            <p:strVal val="#ppt_w"/>
                                          </p:val>
                                        </p:tav>
                                      </p:tavLst>
                                    </p:anim>
                                    <p:anim calcmode="lin" valueType="num">
                                      <p:cBhvr>
                                        <p:cTn id="18" dur="2000" fill="hold"/>
                                        <p:tgtEl>
                                          <p:spTgt spid="1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2000" fill="hold"/>
                                        <p:tgtEl>
                                          <p:spTgt spid="18"/>
                                        </p:tgtEl>
                                        <p:attrNameLst>
                                          <p:attrName>ppt_w</p:attrName>
                                        </p:attrNameLst>
                                      </p:cBhvr>
                                      <p:tavLst>
                                        <p:tav tm="0">
                                          <p:val>
                                            <p:fltVal val="0"/>
                                          </p:val>
                                        </p:tav>
                                        <p:tav tm="100000">
                                          <p:val>
                                            <p:strVal val="#ppt_w"/>
                                          </p:val>
                                        </p:tav>
                                      </p:tavLst>
                                    </p:anim>
                                    <p:anim calcmode="lin" valueType="num">
                                      <p:cBhvr>
                                        <p:cTn id="22" dur="2000" fill="hold"/>
                                        <p:tgtEl>
                                          <p:spTgt spid="18"/>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000" fill="hold"/>
                                        <p:tgtEl>
                                          <p:spTgt spid="17"/>
                                        </p:tgtEl>
                                        <p:attrNameLst>
                                          <p:attrName>ppt_w</p:attrName>
                                        </p:attrNameLst>
                                      </p:cBhvr>
                                      <p:tavLst>
                                        <p:tav tm="0">
                                          <p:val>
                                            <p:fltVal val="0"/>
                                          </p:val>
                                        </p:tav>
                                        <p:tav tm="100000">
                                          <p:val>
                                            <p:strVal val="#ppt_w"/>
                                          </p:val>
                                        </p:tav>
                                      </p:tavLst>
                                    </p:anim>
                                    <p:anim calcmode="lin" valueType="num">
                                      <p:cBhvr>
                                        <p:cTn id="26" dur="20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2000" fill="hold"/>
                                        <p:tgtEl>
                                          <p:spTgt spid="21"/>
                                        </p:tgtEl>
                                        <p:attrNameLst>
                                          <p:attrName>ppt_w</p:attrName>
                                        </p:attrNameLst>
                                      </p:cBhvr>
                                      <p:tavLst>
                                        <p:tav tm="0">
                                          <p:val>
                                            <p:fltVal val="0"/>
                                          </p:val>
                                        </p:tav>
                                        <p:tav tm="100000">
                                          <p:val>
                                            <p:strVal val="#ppt_w"/>
                                          </p:val>
                                        </p:tav>
                                      </p:tavLst>
                                    </p:anim>
                                    <p:anim calcmode="lin" valueType="num">
                                      <p:cBhvr>
                                        <p:cTn id="30" dur="2000" fill="hold"/>
                                        <p:tgtEl>
                                          <p:spTgt spid="21"/>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2000" fill="hold"/>
                                        <p:tgtEl>
                                          <p:spTgt spid="19"/>
                                        </p:tgtEl>
                                        <p:attrNameLst>
                                          <p:attrName>ppt_w</p:attrName>
                                        </p:attrNameLst>
                                      </p:cBhvr>
                                      <p:tavLst>
                                        <p:tav tm="0">
                                          <p:val>
                                            <p:fltVal val="0"/>
                                          </p:val>
                                        </p:tav>
                                        <p:tav tm="100000">
                                          <p:val>
                                            <p:strVal val="#ppt_w"/>
                                          </p:val>
                                        </p:tav>
                                      </p:tavLst>
                                    </p:anim>
                                    <p:anim calcmode="lin" valueType="num">
                                      <p:cBhvr>
                                        <p:cTn id="34" dur="2000" fill="hold"/>
                                        <p:tgtEl>
                                          <p:spTgt spid="19"/>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2000" fill="hold"/>
                                        <p:tgtEl>
                                          <p:spTgt spid="20"/>
                                        </p:tgtEl>
                                        <p:attrNameLst>
                                          <p:attrName>ppt_w</p:attrName>
                                        </p:attrNameLst>
                                      </p:cBhvr>
                                      <p:tavLst>
                                        <p:tav tm="0">
                                          <p:val>
                                            <p:fltVal val="0"/>
                                          </p:val>
                                        </p:tav>
                                        <p:tav tm="100000">
                                          <p:val>
                                            <p:strVal val="#ppt_w"/>
                                          </p:val>
                                        </p:tav>
                                      </p:tavLst>
                                    </p:anim>
                                    <p:anim calcmode="lin" valueType="num">
                                      <p:cBhvr>
                                        <p:cTn id="38" dur="2000" fill="hold"/>
                                        <p:tgtEl>
                                          <p:spTgt spid="20"/>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000" fill="hold"/>
                                        <p:tgtEl>
                                          <p:spTgt spid="22"/>
                                        </p:tgtEl>
                                        <p:attrNameLst>
                                          <p:attrName>ppt_w</p:attrName>
                                        </p:attrNameLst>
                                      </p:cBhvr>
                                      <p:tavLst>
                                        <p:tav tm="0">
                                          <p:val>
                                            <p:fltVal val="0"/>
                                          </p:val>
                                        </p:tav>
                                        <p:tav tm="100000">
                                          <p:val>
                                            <p:strVal val="#ppt_w"/>
                                          </p:val>
                                        </p:tav>
                                      </p:tavLst>
                                    </p:anim>
                                    <p:anim calcmode="lin" valueType="num">
                                      <p:cBhvr>
                                        <p:cTn id="42" dur="2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aqq.jpg"/>
          <p:cNvPicPr>
            <a:picLocks noChangeAspect="1"/>
          </p:cNvPicPr>
          <p:nvPr/>
        </p:nvPicPr>
        <p:blipFill>
          <a:blip r:embed="rId2"/>
          <a:stretch>
            <a:fillRect/>
          </a:stretch>
        </p:blipFill>
        <p:spPr>
          <a:xfrm>
            <a:off x="2209800" y="4114801"/>
            <a:ext cx="2143125" cy="2743200"/>
          </a:xfrm>
          <a:prstGeom prst="rect">
            <a:avLst/>
          </a:prstGeom>
        </p:spPr>
      </p:pic>
      <p:pic>
        <p:nvPicPr>
          <p:cNvPr id="3" name="Picture 2" descr="aaaaq.jpg"/>
          <p:cNvPicPr>
            <a:picLocks noChangeAspect="1"/>
          </p:cNvPicPr>
          <p:nvPr/>
        </p:nvPicPr>
        <p:blipFill>
          <a:blip r:embed="rId3"/>
          <a:stretch>
            <a:fillRect/>
          </a:stretch>
        </p:blipFill>
        <p:spPr>
          <a:xfrm>
            <a:off x="2362200" y="762000"/>
            <a:ext cx="2219325" cy="3124200"/>
          </a:xfrm>
          <a:prstGeom prst="rect">
            <a:avLst/>
          </a:prstGeom>
        </p:spPr>
      </p:pic>
      <p:pic>
        <p:nvPicPr>
          <p:cNvPr id="4" name="Picture 3" descr="AAAWDD.jpg"/>
          <p:cNvPicPr>
            <a:picLocks noChangeAspect="1"/>
          </p:cNvPicPr>
          <p:nvPr/>
        </p:nvPicPr>
        <p:blipFill>
          <a:blip r:embed="rId4"/>
          <a:stretch>
            <a:fillRect/>
          </a:stretch>
        </p:blipFill>
        <p:spPr>
          <a:xfrm>
            <a:off x="4724400" y="914400"/>
            <a:ext cx="2057400" cy="2971800"/>
          </a:xfrm>
          <a:prstGeom prst="rect">
            <a:avLst/>
          </a:prstGeom>
        </p:spPr>
      </p:pic>
      <p:pic>
        <p:nvPicPr>
          <p:cNvPr id="5" name="Picture 4" descr="aaawed.jpg"/>
          <p:cNvPicPr>
            <a:picLocks noChangeAspect="1"/>
          </p:cNvPicPr>
          <p:nvPr/>
        </p:nvPicPr>
        <p:blipFill>
          <a:blip r:embed="rId5"/>
          <a:stretch>
            <a:fillRect/>
          </a:stretch>
        </p:blipFill>
        <p:spPr>
          <a:xfrm>
            <a:off x="228600" y="4067175"/>
            <a:ext cx="1790700" cy="2790825"/>
          </a:xfrm>
          <a:prstGeom prst="rect">
            <a:avLst/>
          </a:prstGeom>
        </p:spPr>
      </p:pic>
      <p:pic>
        <p:nvPicPr>
          <p:cNvPr id="6" name="Picture 5" descr="ffggg.jpg"/>
          <p:cNvPicPr>
            <a:picLocks noChangeAspect="1"/>
          </p:cNvPicPr>
          <p:nvPr/>
        </p:nvPicPr>
        <p:blipFill>
          <a:blip r:embed="rId6"/>
          <a:stretch>
            <a:fillRect/>
          </a:stretch>
        </p:blipFill>
        <p:spPr>
          <a:xfrm>
            <a:off x="4495800" y="4114800"/>
            <a:ext cx="2057400" cy="2743200"/>
          </a:xfrm>
          <a:prstGeom prst="rect">
            <a:avLst/>
          </a:prstGeom>
        </p:spPr>
      </p:pic>
      <p:pic>
        <p:nvPicPr>
          <p:cNvPr id="7" name="Picture 6" descr="fffff.jpg"/>
          <p:cNvPicPr>
            <a:picLocks noChangeAspect="1"/>
          </p:cNvPicPr>
          <p:nvPr/>
        </p:nvPicPr>
        <p:blipFill>
          <a:blip r:embed="rId7"/>
          <a:stretch>
            <a:fillRect/>
          </a:stretch>
        </p:blipFill>
        <p:spPr>
          <a:xfrm>
            <a:off x="6705600" y="4114800"/>
            <a:ext cx="2209800" cy="2590800"/>
          </a:xfrm>
          <a:prstGeom prst="rect">
            <a:avLst/>
          </a:prstGeom>
        </p:spPr>
      </p:pic>
      <p:pic>
        <p:nvPicPr>
          <p:cNvPr id="11" name="Picture 10" descr="sshj.jpg"/>
          <p:cNvPicPr>
            <a:picLocks noChangeAspect="1"/>
          </p:cNvPicPr>
          <p:nvPr/>
        </p:nvPicPr>
        <p:blipFill>
          <a:blip r:embed="rId8"/>
          <a:stretch>
            <a:fillRect/>
          </a:stretch>
        </p:blipFill>
        <p:spPr>
          <a:xfrm>
            <a:off x="6858000" y="990600"/>
            <a:ext cx="2286000" cy="2895600"/>
          </a:xfrm>
          <a:prstGeom prst="rect">
            <a:avLst/>
          </a:prstGeom>
        </p:spPr>
      </p:pic>
      <p:pic>
        <p:nvPicPr>
          <p:cNvPr id="12" name="Picture 11" descr="sdfgh.jpg"/>
          <p:cNvPicPr>
            <a:picLocks noChangeAspect="1"/>
          </p:cNvPicPr>
          <p:nvPr/>
        </p:nvPicPr>
        <p:blipFill>
          <a:blip r:embed="rId9"/>
          <a:stretch>
            <a:fillRect/>
          </a:stretch>
        </p:blipFill>
        <p:spPr>
          <a:xfrm>
            <a:off x="228600" y="838200"/>
            <a:ext cx="1981200" cy="3124200"/>
          </a:xfrm>
          <a:prstGeom prst="rect">
            <a:avLst/>
          </a:prstGeom>
        </p:spPr>
      </p:pic>
      <p:sp>
        <p:nvSpPr>
          <p:cNvPr id="15" name="TextBox 14"/>
          <p:cNvSpPr txBox="1"/>
          <p:nvPr/>
        </p:nvSpPr>
        <p:spPr>
          <a:xfrm>
            <a:off x="228600" y="228600"/>
            <a:ext cx="4724370" cy="58477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3200" dirty="0" err="1" smtClean="0"/>
              <a:t>সেলিনা</a:t>
            </a:r>
            <a:r>
              <a:rPr lang="en-US" sz="3200" dirty="0" smtClean="0"/>
              <a:t> </a:t>
            </a:r>
            <a:r>
              <a:rPr lang="en-US" sz="3200" dirty="0" err="1" smtClean="0"/>
              <a:t>হোসেনের</a:t>
            </a:r>
            <a:r>
              <a:rPr lang="en-US" sz="3200" dirty="0" smtClean="0"/>
              <a:t> </a:t>
            </a:r>
            <a:r>
              <a:rPr lang="en-US" sz="3200" dirty="0" err="1" smtClean="0"/>
              <a:t>গ্রন্থাবলী</a:t>
            </a:r>
            <a:endParaRPr lang="en-US" sz="3200"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95400"/>
            <a:ext cx="4343400" cy="178510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400" dirty="0" err="1" smtClean="0">
                <a:latin typeface="NikoshBAN" pitchFamily="2" charset="0"/>
                <a:cs typeface="NikoshBAN" pitchFamily="2" charset="0"/>
              </a:rPr>
              <a:t>আজকের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পাঠ</a:t>
            </a:r>
            <a:endParaRPr lang="en-US" sz="4400" dirty="0" smtClean="0">
              <a:latin typeface="NikoshBAN" pitchFamily="2" charset="0"/>
              <a:cs typeface="NikoshBAN" pitchFamily="2" charset="0"/>
            </a:endParaRPr>
          </a:p>
          <a:p>
            <a:pPr algn="ctr"/>
            <a:r>
              <a:rPr lang="en-US" sz="6600" dirty="0" err="1" smtClean="0">
                <a:latin typeface="NikoshBAN" pitchFamily="2" charset="0"/>
                <a:cs typeface="NikoshBAN" pitchFamily="2" charset="0"/>
              </a:rPr>
              <a:t>কাকতাড়ুয়া</a:t>
            </a:r>
            <a:endParaRPr lang="en-US" sz="6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4648200" y="914401"/>
            <a:ext cx="3352800" cy="41148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strVal val="#ppt_w+.3"/>
                                          </p:val>
                                        </p:tav>
                                        <p:tav tm="100000">
                                          <p:val>
                                            <p:strVal val="#ppt_w"/>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3124200"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6" name="Picture 5" descr="17553863_1935389460023468_2553788755622415520_n.jpg"/>
          <p:cNvPicPr>
            <a:picLocks noChangeAspect="1"/>
          </p:cNvPicPr>
          <p:nvPr/>
        </p:nvPicPr>
        <p:blipFill>
          <a:blip r:embed="rId2"/>
          <a:stretch>
            <a:fillRect/>
          </a:stretch>
        </p:blipFill>
        <p:spPr>
          <a:xfrm>
            <a:off x="4343400" y="914400"/>
            <a:ext cx="4572000" cy="2438400"/>
          </a:xfrm>
          <a:prstGeom prst="rect">
            <a:avLst/>
          </a:prstGeom>
        </p:spPr>
      </p:pic>
      <p:sp>
        <p:nvSpPr>
          <p:cNvPr id="7" name="Rectangle 6"/>
          <p:cNvSpPr/>
          <p:nvPr/>
        </p:nvSpPr>
        <p:spPr>
          <a:xfrm>
            <a:off x="228600" y="3505200"/>
            <a:ext cx="8763000" cy="3046988"/>
          </a:xfrm>
          <a:prstGeom prst="rect">
            <a:avLst/>
          </a:prstGeom>
        </p:spPr>
        <p:txBody>
          <a:bodyPr wrap="square">
            <a:spAutoFit/>
          </a:bodyPr>
          <a:lstStyle/>
          <a:p>
            <a:r>
              <a:rPr lang="as-IN" sz="2400" b="1" dirty="0" smtClean="0">
                <a:latin typeface="NikoshBAN" pitchFamily="2" charset="0"/>
                <a:cs typeface="NikoshBAN" pitchFamily="2" charset="0"/>
              </a:rPr>
              <a:t>কাকতাড়ু</a:t>
            </a:r>
            <a:r>
              <a:rPr lang="en-US" sz="2400" b="1" dirty="0" err="1" smtClean="0">
                <a:latin typeface="NikoshBAN" pitchFamily="2" charset="0"/>
                <a:cs typeface="NikoshBAN" pitchFamily="2" charset="0"/>
              </a:rPr>
              <a:t>য়া</a:t>
            </a:r>
            <a:r>
              <a:rPr lang="as-IN" sz="2400" dirty="0" smtClean="0">
                <a:latin typeface="NikoshBAN" pitchFamily="2" charset="0"/>
                <a:cs typeface="NikoshBAN" pitchFamily="2" charset="0"/>
              </a:rPr>
              <a:t> (ইংরেজি</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 </a:t>
            </a:r>
            <a:r>
              <a:rPr lang="en-US" sz="2400" dirty="0" smtClean="0">
                <a:latin typeface="NikoshBAN" pitchFamily="2" charset="0"/>
                <a:cs typeface="NikoshBAN" pitchFamily="2" charset="0"/>
              </a:rPr>
              <a:t>Scarecrow) </a:t>
            </a:r>
            <a:r>
              <a:rPr lang="as-IN" sz="2400" dirty="0" smtClean="0">
                <a:latin typeface="NikoshBAN" pitchFamily="2" charset="0"/>
                <a:cs typeface="NikoshBAN" pitchFamily="2" charset="0"/>
              </a:rPr>
              <a:t>হচ্ছে কাক কিংবা অন্যান্য পশু-পাখিকে ভ</a:t>
            </a:r>
            <a:r>
              <a:rPr lang="en-US" sz="2400" dirty="0" smtClean="0">
                <a:latin typeface="NikoshBAN" pitchFamily="2" charset="0"/>
                <a:cs typeface="NikoshBAN" pitchFamily="2" charset="0"/>
              </a:rPr>
              <a:t>য়</a:t>
            </a:r>
            <a:r>
              <a:rPr lang="as-IN" sz="2400" dirty="0" smtClean="0">
                <a:latin typeface="NikoshBAN" pitchFamily="2" charset="0"/>
                <a:cs typeface="NikoshBAN" pitchFamily="2" charset="0"/>
              </a:rPr>
              <a:t> দেখানোর জন্যে জমিতে রক্ষিত মানুষের প্রতিকৃতি বিশেষ। এর মাধ্যমে পশু-পাখিকে ক্ষেতের ফসল কিংবা বীজের রক্ষণাবেক্ষনের লক্ষ্যে নিরুৎসাহিত করা হ</a:t>
            </a:r>
            <a:r>
              <a:rPr lang="en-US" sz="2400" dirty="0" smtClean="0">
                <a:latin typeface="NikoshBAN" pitchFamily="2" charset="0"/>
                <a:cs typeface="NikoshBAN" pitchFamily="2" charset="0"/>
              </a:rPr>
              <a:t>য়</a:t>
            </a:r>
            <a:r>
              <a:rPr lang="as-IN" sz="2400" dirty="0" smtClean="0">
                <a:latin typeface="NikoshBAN" pitchFamily="2" charset="0"/>
                <a:cs typeface="NikoshBAN" pitchFamily="2" charset="0"/>
              </a:rPr>
              <a:t>। ফসলের জন্য ক্ষতিকর পাখির আক্রমণ থেকে রক্ষা পাবার উদ্দেশ্যেই মূলতঃ মাঠে কাকতাড়ু</a:t>
            </a:r>
            <a:r>
              <a:rPr lang="en-US" sz="2400" dirty="0" err="1" smtClean="0">
                <a:latin typeface="NikoshBAN" pitchFamily="2" charset="0"/>
                <a:cs typeface="NikoshBAN" pitchFamily="2" charset="0"/>
              </a:rPr>
              <a:t>য়া</a:t>
            </a:r>
            <a:r>
              <a:rPr lang="as-IN" sz="2400" dirty="0" smtClean="0">
                <a:latin typeface="NikoshBAN" pitchFamily="2" charset="0"/>
                <a:cs typeface="NikoshBAN" pitchFamily="2" charset="0"/>
              </a:rPr>
              <a:t> দাঁড় করানো অবস্থা</a:t>
            </a:r>
            <a:r>
              <a:rPr lang="en-US" sz="2400" dirty="0" smtClean="0">
                <a:latin typeface="NikoshBAN" pitchFamily="2" charset="0"/>
                <a:cs typeface="NikoshBAN" pitchFamily="2" charset="0"/>
              </a:rPr>
              <a:t>য়</a:t>
            </a:r>
            <a:r>
              <a:rPr lang="as-IN" sz="2400" dirty="0" smtClean="0">
                <a:latin typeface="NikoshBAN" pitchFamily="2" charset="0"/>
                <a:cs typeface="NikoshBAN" pitchFamily="2" charset="0"/>
              </a:rPr>
              <a:t> রাখা হ</a:t>
            </a:r>
            <a:r>
              <a:rPr lang="en-US" sz="2400" dirty="0" smtClean="0">
                <a:latin typeface="NikoshBAN" pitchFamily="2" charset="0"/>
                <a:cs typeface="NikoshBAN" pitchFamily="2" charset="0"/>
              </a:rPr>
              <a:t>য়</a:t>
            </a:r>
            <a:r>
              <a:rPr lang="as-IN" sz="2400" dirty="0" smtClean="0">
                <a:latin typeface="NikoshBAN" pitchFamily="2" charset="0"/>
                <a:cs typeface="NikoshBAN" pitchFamily="2" charset="0"/>
              </a:rPr>
              <a:t>। অনেকক্ষেত্রে কাকদের ভ</a:t>
            </a:r>
            <a:r>
              <a:rPr lang="en-US" sz="2400" dirty="0" smtClean="0">
                <a:latin typeface="NikoshBAN" pitchFamily="2" charset="0"/>
                <a:cs typeface="NikoshBAN" pitchFamily="2" charset="0"/>
              </a:rPr>
              <a:t>য়</a:t>
            </a:r>
            <a:r>
              <a:rPr lang="as-IN" sz="2400" dirty="0" smtClean="0">
                <a:latin typeface="NikoshBAN" pitchFamily="2" charset="0"/>
                <a:cs typeface="NikoshBAN" pitchFamily="2" charset="0"/>
              </a:rPr>
              <a:t> দেখানোর জন্য অন্য একটা কাক মেরে উঁচু জা</a:t>
            </a:r>
            <a:r>
              <a:rPr lang="en-US" sz="2400" dirty="0" smtClean="0">
                <a:latin typeface="NikoshBAN" pitchFamily="2" charset="0"/>
                <a:cs typeface="NikoshBAN" pitchFamily="2" charset="0"/>
              </a:rPr>
              <a:t>য়</a:t>
            </a:r>
            <a:r>
              <a:rPr lang="as-IN" sz="2400" dirty="0" smtClean="0">
                <a:latin typeface="NikoshBAN" pitchFamily="2" charset="0"/>
                <a:cs typeface="NikoshBAN" pitchFamily="2" charset="0"/>
              </a:rPr>
              <a:t>গা</a:t>
            </a:r>
            <a:r>
              <a:rPr lang="en-US" sz="2400" dirty="0" smtClean="0">
                <a:latin typeface="NikoshBAN" pitchFamily="2" charset="0"/>
                <a:cs typeface="NikoshBAN" pitchFamily="2" charset="0"/>
              </a:rPr>
              <a:t>য়</a:t>
            </a:r>
            <a:r>
              <a:rPr lang="as-IN" sz="2400" dirty="0" smtClean="0">
                <a:latin typeface="NikoshBAN" pitchFamily="2" charset="0"/>
                <a:cs typeface="NikoshBAN" pitchFamily="2" charset="0"/>
              </a:rPr>
              <a:t> ঝুঁলি</a:t>
            </a:r>
            <a:r>
              <a:rPr lang="en-US" sz="2400" dirty="0" err="1" smtClean="0">
                <a:latin typeface="NikoshBAN" pitchFamily="2" charset="0"/>
                <a:cs typeface="NikoshBAN" pitchFamily="2" charset="0"/>
              </a:rPr>
              <a:t>য়ে</a:t>
            </a:r>
            <a:r>
              <a:rPr lang="as-IN" sz="2400" dirty="0" smtClean="0">
                <a:latin typeface="NikoshBAN" pitchFamily="2" charset="0"/>
                <a:cs typeface="NikoshBAN" pitchFamily="2" charset="0"/>
              </a:rPr>
              <a:t> রাখা হ</a:t>
            </a:r>
            <a:r>
              <a:rPr lang="en-US" sz="2400" dirty="0" smtClean="0">
                <a:latin typeface="NikoshBAN" pitchFamily="2" charset="0"/>
                <a:cs typeface="NikoshBAN" pitchFamily="2" charset="0"/>
              </a:rPr>
              <a:t>য়</a:t>
            </a:r>
            <a:r>
              <a:rPr lang="as-IN" sz="2400" dirty="0" smtClean="0">
                <a:latin typeface="NikoshBAN" pitchFamily="2" charset="0"/>
                <a:cs typeface="NikoshBAN" pitchFamily="2" charset="0"/>
              </a:rPr>
              <a:t>।</a:t>
            </a:r>
            <a:r>
              <a:rPr lang="as-IN" sz="2400" baseline="30000" dirty="0" smtClean="0">
                <a:latin typeface="NikoshBAN" pitchFamily="2" charset="0"/>
                <a:cs typeface="NikoshBAN" pitchFamily="2" charset="0"/>
                <a:hlinkClick r:id="rId3"/>
              </a:rPr>
              <a:t>[১]</a:t>
            </a:r>
            <a:endParaRPr lang="en-US" sz="2400" dirty="0">
              <a:latin typeface="NikoshBAN" pitchFamily="2" charset="0"/>
              <a:cs typeface="NikoshBAN" pitchFamily="2" charset="0"/>
            </a:endParaRPr>
          </a:p>
        </p:txBody>
      </p:sp>
      <p:pic>
        <p:nvPicPr>
          <p:cNvPr id="8" name="Picture 7" descr="imagesklll.jpg"/>
          <p:cNvPicPr>
            <a:picLocks noChangeAspect="1"/>
          </p:cNvPicPr>
          <p:nvPr/>
        </p:nvPicPr>
        <p:blipFill>
          <a:blip r:embed="rId4"/>
          <a:stretch>
            <a:fillRect/>
          </a:stretch>
        </p:blipFill>
        <p:spPr>
          <a:xfrm>
            <a:off x="228600" y="990600"/>
            <a:ext cx="3962400" cy="2419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ppt_x</p:attrName>
                                        </p:attrNameLst>
                                      </p:cBhvr>
                                      <p:tavLst>
                                        <p:tav tm="0">
                                          <p:val>
                                            <p:strVal val="#ppt_x-.2"/>
                                          </p:val>
                                        </p:tav>
                                        <p:tav tm="100000">
                                          <p:val>
                                            <p:strVal val="#ppt_x"/>
                                          </p:val>
                                        </p:tav>
                                      </p:tavLst>
                                    </p:anim>
                                    <p:anim calcmode="lin" valueType="num">
                                      <p:cBhvr>
                                        <p:cTn id="23"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400" dirty="0" err="1" smtClean="0"/>
              <a:t>উপন্যাসের</a:t>
            </a:r>
            <a:r>
              <a:rPr lang="en-US" sz="4400" dirty="0" smtClean="0"/>
              <a:t> </a:t>
            </a:r>
            <a:r>
              <a:rPr lang="en-US" sz="4400" dirty="0" err="1" smtClean="0"/>
              <a:t>চরিত্র</a:t>
            </a:r>
            <a:r>
              <a:rPr lang="en-US" sz="4400" dirty="0" smtClean="0"/>
              <a:t> </a:t>
            </a:r>
            <a:r>
              <a:rPr lang="en-US" sz="4400" dirty="0" err="1" smtClean="0"/>
              <a:t>সমূহ</a:t>
            </a:r>
            <a:endParaRPr lang="en-US" sz="4400" dirty="0"/>
          </a:p>
        </p:txBody>
      </p:sp>
      <p:sp>
        <p:nvSpPr>
          <p:cNvPr id="3" name="TextBox 2"/>
          <p:cNvSpPr txBox="1"/>
          <p:nvPr/>
        </p:nvSpPr>
        <p:spPr>
          <a:xfrm>
            <a:off x="228600" y="1752600"/>
            <a:ext cx="8915400" cy="4031873"/>
          </a:xfrm>
          <a:prstGeom prst="rect">
            <a:avLst/>
          </a:prstGeom>
          <a:noFill/>
        </p:spPr>
        <p:txBody>
          <a:bodyPr wrap="square" rtlCol="0">
            <a:spAutoFit/>
          </a:bodyPr>
          <a:lstStyle/>
          <a:p>
            <a:r>
              <a:rPr lang="en-US" sz="3200" dirty="0" smtClean="0"/>
              <a:t>১)</a:t>
            </a:r>
            <a:r>
              <a:rPr lang="en-US" sz="3200" dirty="0" err="1" smtClean="0"/>
              <a:t>কেন্দ্রিয়</a:t>
            </a:r>
            <a:r>
              <a:rPr lang="en-US" sz="3200" dirty="0" smtClean="0"/>
              <a:t> </a:t>
            </a:r>
            <a:r>
              <a:rPr lang="en-US" sz="3200" dirty="0" err="1" smtClean="0"/>
              <a:t>চরিত্র</a:t>
            </a:r>
            <a:r>
              <a:rPr lang="en-US" sz="3200" dirty="0" smtClean="0"/>
              <a:t> </a:t>
            </a:r>
            <a:r>
              <a:rPr lang="en-US" sz="3200" dirty="0" err="1" smtClean="0"/>
              <a:t>কিশোর</a:t>
            </a:r>
            <a:r>
              <a:rPr lang="en-US" sz="3200" dirty="0" smtClean="0"/>
              <a:t> </a:t>
            </a:r>
            <a:r>
              <a:rPr lang="en-US" sz="3200" dirty="0" err="1" smtClean="0"/>
              <a:t>বুধা</a:t>
            </a:r>
            <a:r>
              <a:rPr lang="en-US" sz="3200" dirty="0" smtClean="0"/>
              <a:t>।</a:t>
            </a:r>
          </a:p>
          <a:p>
            <a:r>
              <a:rPr lang="en-US" sz="3200" dirty="0" smtClean="0"/>
              <a:t>২)</a:t>
            </a:r>
            <a:r>
              <a:rPr lang="en-US" sz="3200" dirty="0" err="1" smtClean="0"/>
              <a:t>মুক্তিযোদ্ধা</a:t>
            </a:r>
            <a:r>
              <a:rPr lang="en-US" sz="3200" dirty="0" smtClean="0"/>
              <a:t> </a:t>
            </a:r>
            <a:r>
              <a:rPr lang="en-US" sz="3200" dirty="0" err="1" smtClean="0"/>
              <a:t>কমান্ডার</a:t>
            </a:r>
            <a:r>
              <a:rPr lang="en-US" sz="3200" dirty="0" smtClean="0"/>
              <a:t> </a:t>
            </a:r>
            <a:r>
              <a:rPr lang="en-US" sz="3200" dirty="0" err="1" smtClean="0"/>
              <a:t>সাহাব</a:t>
            </a:r>
            <a:r>
              <a:rPr lang="en-US" sz="3200" dirty="0" smtClean="0"/>
              <a:t> </a:t>
            </a:r>
            <a:r>
              <a:rPr lang="en-US" sz="3200" dirty="0" err="1" smtClean="0"/>
              <a:t>উদ্দিন</a:t>
            </a:r>
            <a:endParaRPr lang="en-US" sz="3200" dirty="0" smtClean="0"/>
          </a:p>
          <a:p>
            <a:r>
              <a:rPr lang="en-US" sz="3200" dirty="0" smtClean="0"/>
              <a:t>৩)</a:t>
            </a:r>
            <a:r>
              <a:rPr lang="en-US" sz="3200" dirty="0" err="1" smtClean="0"/>
              <a:t>মুক্তিযোদ্ধা</a:t>
            </a:r>
            <a:r>
              <a:rPr lang="en-US" sz="3200" dirty="0" smtClean="0"/>
              <a:t> </a:t>
            </a:r>
            <a:r>
              <a:rPr lang="en-US" sz="3200" dirty="0" err="1" smtClean="0"/>
              <a:t>আলি,মিঠু,মধু</a:t>
            </a:r>
            <a:r>
              <a:rPr lang="en-US" sz="3200" dirty="0" smtClean="0"/>
              <a:t> </a:t>
            </a:r>
          </a:p>
          <a:p>
            <a:r>
              <a:rPr lang="en-US" sz="3200" dirty="0" smtClean="0"/>
              <a:t>৪)</a:t>
            </a:r>
            <a:r>
              <a:rPr lang="en-US" sz="3200" dirty="0" err="1" smtClean="0"/>
              <a:t>বুধার</a:t>
            </a:r>
            <a:r>
              <a:rPr lang="en-US" sz="3200" dirty="0" smtClean="0"/>
              <a:t> </a:t>
            </a:r>
            <a:r>
              <a:rPr lang="en-US" sz="3200" dirty="0" err="1" smtClean="0"/>
              <a:t>চাচাতো</a:t>
            </a:r>
            <a:r>
              <a:rPr lang="en-US" sz="3200" dirty="0" smtClean="0"/>
              <a:t> </a:t>
            </a:r>
            <a:r>
              <a:rPr lang="en-US" sz="3200" dirty="0" err="1" smtClean="0"/>
              <a:t>বোন</a:t>
            </a:r>
            <a:r>
              <a:rPr lang="en-US" sz="3200" dirty="0" smtClean="0"/>
              <a:t> </a:t>
            </a:r>
            <a:r>
              <a:rPr lang="en-US" sz="3200" dirty="0" err="1" smtClean="0"/>
              <a:t>কুন্তি</a:t>
            </a:r>
            <a:r>
              <a:rPr lang="en-US" sz="3200" dirty="0" smtClean="0"/>
              <a:t> </a:t>
            </a:r>
          </a:p>
          <a:p>
            <a:r>
              <a:rPr lang="en-US" sz="3200" dirty="0" smtClean="0"/>
              <a:t>৫)</a:t>
            </a:r>
            <a:r>
              <a:rPr lang="en-US" sz="3200" dirty="0" err="1" smtClean="0"/>
              <a:t>নোলক</a:t>
            </a:r>
            <a:r>
              <a:rPr lang="en-US" sz="3200" dirty="0" smtClean="0"/>
              <a:t> </a:t>
            </a:r>
            <a:r>
              <a:rPr lang="en-US" sz="3200" dirty="0" err="1" smtClean="0"/>
              <a:t>বুয়া</a:t>
            </a:r>
            <a:r>
              <a:rPr lang="en-US" sz="3200" dirty="0" smtClean="0"/>
              <a:t> ,</a:t>
            </a:r>
            <a:r>
              <a:rPr lang="en-US" sz="3200" dirty="0" err="1" smtClean="0"/>
              <a:t>হরিকাকু</a:t>
            </a:r>
            <a:r>
              <a:rPr lang="en-US" sz="3200" dirty="0" smtClean="0"/>
              <a:t> ,</a:t>
            </a:r>
            <a:r>
              <a:rPr lang="en-US" sz="3200" dirty="0" err="1" smtClean="0"/>
              <a:t>ফুলকলি</a:t>
            </a:r>
            <a:r>
              <a:rPr lang="en-US" sz="3200" dirty="0" smtClean="0"/>
              <a:t> ,</a:t>
            </a:r>
          </a:p>
          <a:p>
            <a:r>
              <a:rPr lang="en-US" sz="3200" dirty="0" smtClean="0"/>
              <a:t>৬)</a:t>
            </a:r>
            <a:r>
              <a:rPr lang="en-US" sz="3200" dirty="0" err="1" smtClean="0"/>
              <a:t>খল</a:t>
            </a:r>
            <a:r>
              <a:rPr lang="en-US" sz="3200" dirty="0" smtClean="0"/>
              <a:t> </a:t>
            </a:r>
            <a:r>
              <a:rPr lang="en-US" sz="3200" dirty="0" err="1" smtClean="0"/>
              <a:t>চরিত্র</a:t>
            </a:r>
            <a:r>
              <a:rPr lang="en-US" sz="3200" dirty="0" smtClean="0"/>
              <a:t> (১)</a:t>
            </a:r>
            <a:r>
              <a:rPr lang="en-US" sz="3200" dirty="0" err="1" smtClean="0"/>
              <a:t>শান্তি</a:t>
            </a:r>
            <a:r>
              <a:rPr lang="en-US" sz="3200" dirty="0" smtClean="0"/>
              <a:t> </a:t>
            </a:r>
            <a:r>
              <a:rPr lang="en-US" sz="3200" dirty="0" err="1" smtClean="0"/>
              <a:t>কমিটির</a:t>
            </a:r>
            <a:r>
              <a:rPr lang="en-US" sz="3200" dirty="0" smtClean="0"/>
              <a:t> </a:t>
            </a:r>
            <a:r>
              <a:rPr lang="en-US" sz="3200" dirty="0" err="1" smtClean="0"/>
              <a:t>চেয়ারম্যান</a:t>
            </a:r>
            <a:r>
              <a:rPr lang="en-US" sz="3200" dirty="0" smtClean="0"/>
              <a:t> </a:t>
            </a:r>
            <a:r>
              <a:rPr lang="en-US" sz="3200" dirty="0" err="1" smtClean="0"/>
              <a:t>আহাদ</a:t>
            </a:r>
            <a:r>
              <a:rPr lang="en-US" sz="3200" dirty="0" smtClean="0"/>
              <a:t> </a:t>
            </a:r>
            <a:r>
              <a:rPr lang="en-US" sz="3200" dirty="0" err="1" smtClean="0"/>
              <a:t>মুন্সি</a:t>
            </a:r>
            <a:r>
              <a:rPr lang="en-US" sz="3200" dirty="0" smtClean="0"/>
              <a:t>,(২)</a:t>
            </a:r>
            <a:r>
              <a:rPr lang="en-US" sz="3200" dirty="0" err="1" smtClean="0"/>
              <a:t>রাজাকার</a:t>
            </a:r>
            <a:r>
              <a:rPr lang="en-US" sz="3200" dirty="0" smtClean="0"/>
              <a:t> </a:t>
            </a:r>
            <a:r>
              <a:rPr lang="en-US" sz="3200" dirty="0" err="1" smtClean="0"/>
              <a:t>কমান্ডার</a:t>
            </a:r>
            <a:r>
              <a:rPr lang="en-US" sz="3200" dirty="0" smtClean="0"/>
              <a:t> </a:t>
            </a:r>
            <a:r>
              <a:rPr lang="en-US" sz="3200" dirty="0" err="1" smtClean="0"/>
              <a:t>কুদ্দুস</a:t>
            </a:r>
            <a:r>
              <a:rPr lang="en-US" sz="3200" dirty="0" smtClean="0"/>
              <a:t> (৩)</a:t>
            </a:r>
            <a:r>
              <a:rPr lang="en-US" sz="3200" dirty="0" err="1" smtClean="0"/>
              <a:t>আহাদ</a:t>
            </a:r>
            <a:r>
              <a:rPr lang="en-US" sz="3200" dirty="0" smtClean="0"/>
              <a:t> </a:t>
            </a:r>
            <a:r>
              <a:rPr lang="en-US" sz="3200" dirty="0" err="1" smtClean="0"/>
              <a:t>মুন্সির</a:t>
            </a:r>
            <a:r>
              <a:rPr lang="en-US" sz="3200" dirty="0" smtClean="0"/>
              <a:t> </a:t>
            </a:r>
            <a:r>
              <a:rPr lang="en-US" sz="3200" dirty="0" err="1" smtClean="0"/>
              <a:t>ছেলে</a:t>
            </a:r>
            <a:r>
              <a:rPr lang="en-US" sz="3200" dirty="0" smtClean="0"/>
              <a:t> </a:t>
            </a:r>
            <a:r>
              <a:rPr lang="en-US" sz="3200" dirty="0" err="1" smtClean="0"/>
              <a:t>মতিউর</a:t>
            </a: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1+#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3048000"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বিশ্লেষণ</a:t>
            </a:r>
            <a:endParaRPr lang="en-US" sz="3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381000" y="1219200"/>
            <a:ext cx="3962400" cy="2743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17553863_1935389460023468_2553788755622415520_n.jpg"/>
          <p:cNvPicPr>
            <a:picLocks noChangeAspect="1"/>
          </p:cNvPicPr>
          <p:nvPr/>
        </p:nvPicPr>
        <p:blipFill>
          <a:blip r:embed="rId3"/>
          <a:stretch>
            <a:fillRect/>
          </a:stretch>
        </p:blipFill>
        <p:spPr>
          <a:xfrm>
            <a:off x="4648200" y="1219200"/>
            <a:ext cx="3733800" cy="2743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9" name="Rectangle 8"/>
          <p:cNvSpPr/>
          <p:nvPr/>
        </p:nvSpPr>
        <p:spPr>
          <a:xfrm>
            <a:off x="228600" y="4419600"/>
            <a:ext cx="8763000" cy="2286000"/>
          </a:xfrm>
          <a:prstGeom prst="rect">
            <a:avLst/>
          </a:prstGeom>
        </p:spPr>
        <p:txBody>
          <a:bodyPr wrap="square">
            <a:spAutoFit/>
          </a:bodyPr>
          <a:lstStyle/>
          <a:p>
            <a:r>
              <a:rPr lang="as-IN" sz="2800" dirty="0" smtClean="0">
                <a:latin typeface="NikoshBAN" pitchFamily="2" charset="0"/>
                <a:cs typeface="NikoshBAN" pitchFamily="2" charset="0"/>
              </a:rPr>
              <a:t>উপন্যাসের প্রেক্ষাপট মূলত মুক্তিযুদ্ধে কিশোর বুধার অসম সাহসিকতা ও মুক্তিযুদ্ধে হানাদার বাহিনীর একটি দলকে মাইন দিয়ে উড়িয়ে দেওয়া বা তাদের গতিপথকে বাধাগ্রস্ত করা। এর মাধ্যমে এক সাহসী কিশোর মুক্তিযোদ্ধার পরিচয় পাওয়া যায়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par>
                                <p:cTn id="18" presetID="2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ppt_x</p:attrName>
                                        </p:attrNameLst>
                                      </p:cBhvr>
                                      <p:tavLst>
                                        <p:tav tm="0">
                                          <p:val>
                                            <p:strVal val="#ppt_x-.2"/>
                                          </p:val>
                                        </p:tav>
                                        <p:tav tm="100000">
                                          <p:val>
                                            <p:strVal val="#ppt_x"/>
                                          </p:val>
                                        </p:tav>
                                      </p:tavLst>
                                    </p:anim>
                                    <p:anim calcmode="lin" valueType="num">
                                      <p:cBhvr>
                                        <p:cTn id="26"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5715000" cy="2985433"/>
          </a:xfrm>
          <a:prstGeom prst="rect">
            <a:avLst/>
          </a:prstGeom>
          <a:noFill/>
          <a:ln>
            <a:solidFill>
              <a:schemeClr val="tx1"/>
            </a:solidFill>
          </a:ln>
        </p:spPr>
        <p:txBody>
          <a:bodyPr wrap="square" rtlCol="0">
            <a:spAutoFit/>
          </a:bodyPr>
          <a:lstStyle/>
          <a:p>
            <a:r>
              <a:rPr lang="en-US" sz="4400" dirty="0" err="1" smtClean="0">
                <a:solidFill>
                  <a:srgbClr val="FF0000"/>
                </a:solidFill>
                <a:latin typeface="NikoshBAN" pitchFamily="2" charset="0"/>
                <a:cs typeface="NikoshBAN" pitchFamily="2" charset="0"/>
              </a:rPr>
              <a:t>মোহাম্মদ</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মাইন</a:t>
            </a:r>
            <a:r>
              <a:rPr lang="en-US" sz="4400" dirty="0" smtClean="0">
                <a:solidFill>
                  <a:srgbClr val="FF0000"/>
                </a:solidFill>
                <a:latin typeface="NikoshBAN" pitchFamily="2" charset="0"/>
                <a:cs typeface="NikoshBAN" pitchFamily="2" charset="0"/>
              </a:rPr>
              <a:t> </a:t>
            </a:r>
            <a:r>
              <a:rPr lang="en-US" sz="4400" dirty="0" err="1" smtClean="0">
                <a:solidFill>
                  <a:srgbClr val="FF0000"/>
                </a:solidFill>
                <a:latin typeface="NikoshBAN" pitchFamily="2" charset="0"/>
                <a:cs typeface="NikoshBAN" pitchFamily="2" charset="0"/>
              </a:rPr>
              <a:t>উদ্দিন</a:t>
            </a:r>
            <a:endParaRPr lang="en-US" sz="4400" dirty="0" smtClean="0">
              <a:solidFill>
                <a:srgbClr val="FF0000"/>
              </a:solidFill>
              <a:latin typeface="NikoshBAN" pitchFamily="2" charset="0"/>
              <a:cs typeface="NikoshBAN" pitchFamily="2" charset="0"/>
            </a:endParaRPr>
          </a:p>
          <a:p>
            <a:r>
              <a:rPr lang="en-US" sz="3600" dirty="0" err="1" smtClean="0">
                <a:latin typeface="NikoshBAN" pitchFamily="2" charset="0"/>
                <a:cs typeface="NikoshBAN" pitchFamily="2" charset="0"/>
              </a:rPr>
              <a:t>সিনিয়র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সহকারী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a:t>
            </a:r>
            <a:endParaRPr lang="en-US" sz="3600" dirty="0" smtClean="0">
              <a:latin typeface="NikoshBAN" pitchFamily="2" charset="0"/>
              <a:cs typeface="NikoshBAN" pitchFamily="2" charset="0"/>
            </a:endParaRPr>
          </a:p>
          <a:p>
            <a:r>
              <a:rPr lang="en-US" sz="3600" dirty="0" err="1" smtClean="0">
                <a:latin typeface="NikoshBAN" pitchFamily="2" charset="0"/>
                <a:cs typeface="NikoshBAN" pitchFamily="2" charset="0"/>
              </a:rPr>
              <a:t>আলী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আজম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স্কুল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অ্যান্ড</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কলেজ</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mainu1379@gmail.com</a:t>
            </a:r>
          </a:p>
        </p:txBody>
      </p:sp>
      <p:pic>
        <p:nvPicPr>
          <p:cNvPr id="6" name="Picture 5" descr="dc.jpg"/>
          <p:cNvPicPr>
            <a:picLocks noChangeAspect="1"/>
          </p:cNvPicPr>
          <p:nvPr/>
        </p:nvPicPr>
        <p:blipFill>
          <a:blip r:embed="rId3"/>
          <a:stretch>
            <a:fillRect/>
          </a:stretch>
        </p:blipFill>
        <p:spPr>
          <a:xfrm>
            <a:off x="5410200" y="304800"/>
            <a:ext cx="3476625" cy="6172200"/>
          </a:xfrm>
          <a:prstGeom prst="rect">
            <a:avLst/>
          </a:prstGeom>
        </p:spPr>
      </p:pic>
      <p:pic>
        <p:nvPicPr>
          <p:cNvPr id="7" name="Picture 6" descr="IMG_20180919_155430 (1) (1).jpg"/>
          <p:cNvPicPr>
            <a:picLocks noChangeAspect="1"/>
          </p:cNvPicPr>
          <p:nvPr/>
        </p:nvPicPr>
        <p:blipFill>
          <a:blip r:embed="rId4" cstate="print"/>
          <a:stretch>
            <a:fillRect/>
          </a:stretch>
        </p:blipFill>
        <p:spPr>
          <a:xfrm>
            <a:off x="5638800" y="2971800"/>
            <a:ext cx="2628900" cy="3505200"/>
          </a:xfrm>
          <a:prstGeom prst="rect">
            <a:avLst/>
          </a:prstGeom>
        </p:spPr>
      </p:pic>
      <p:sp>
        <p:nvSpPr>
          <p:cNvPr id="8" name="TextBox 7"/>
          <p:cNvSpPr txBox="1"/>
          <p:nvPr/>
        </p:nvSpPr>
        <p:spPr>
          <a:xfrm>
            <a:off x="304800" y="457200"/>
            <a:ext cx="472440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800" dirty="0" err="1" smtClean="0"/>
              <a:t>শিক্ষক</a:t>
            </a:r>
            <a:r>
              <a:rPr lang="en-US" sz="4800" dirty="0" smtClean="0"/>
              <a:t> </a:t>
            </a:r>
            <a:r>
              <a:rPr lang="en-US" sz="4800" dirty="0" err="1" smtClean="0"/>
              <a:t>পরিচিতি</a:t>
            </a:r>
            <a:endParaRPr lang="en-US" sz="4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32766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বিশ্লেষণ</a:t>
            </a:r>
            <a:endParaRPr lang="en-US" sz="3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228600" y="1371600"/>
            <a:ext cx="4191000" cy="2362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68-686155_transparent-flower-gif-tumblr-flower-vector-transparent-background.png"/>
          <p:cNvPicPr>
            <a:picLocks noChangeAspect="1"/>
          </p:cNvPicPr>
          <p:nvPr/>
        </p:nvPicPr>
        <p:blipFill>
          <a:blip r:embed="rId3"/>
          <a:stretch>
            <a:fillRect/>
          </a:stretch>
        </p:blipFill>
        <p:spPr>
          <a:xfrm>
            <a:off x="4649510" y="1371600"/>
            <a:ext cx="3654979" cy="2362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Rectangle 5"/>
          <p:cNvSpPr/>
          <p:nvPr/>
        </p:nvSpPr>
        <p:spPr>
          <a:xfrm>
            <a:off x="228600" y="3749457"/>
            <a:ext cx="8763000" cy="2677656"/>
          </a:xfrm>
          <a:prstGeom prst="rect">
            <a:avLst/>
          </a:prstGeom>
        </p:spPr>
        <p:txBody>
          <a:bodyPr wrap="square">
            <a:spAutoFit/>
          </a:bodyPr>
          <a:lstStyle/>
          <a:p>
            <a:r>
              <a:rPr lang="as-IN" sz="2800" dirty="0" smtClean="0">
                <a:latin typeface="NikoshBAN" pitchFamily="2" charset="0"/>
                <a:cs typeface="NikoshBAN" pitchFamily="2" charset="0"/>
              </a:rPr>
              <a:t>বাংলাদেশের কোন একটি গ্রাম। এই গ্রামেরই বাস করে এতিম এক কিশোর নাম বুধা। কলেরায় মারা যায়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a:t>
            </a:r>
            <a:r>
              <a:rPr lang="en-US" sz="2800" dirty="0" smtClean="0">
                <a:latin typeface="NikoshBAN" pitchFamily="2" charset="0"/>
                <a:cs typeface="NikoshBAN" pitchFamily="2" charset="0"/>
              </a:rPr>
              <a:t> ২</a:t>
            </a:r>
            <a:r>
              <a:rPr lang="as-IN" sz="2800" dirty="0" smtClean="0">
                <a:latin typeface="NikoshBAN" pitchFamily="2" charset="0"/>
                <a:cs typeface="NikoshBAN" pitchFamily="2" charset="0"/>
              </a:rPr>
              <a:t> ভাই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তালেব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ওশিলু</a:t>
            </a:r>
            <a:r>
              <a:rPr lang="en-US" sz="2800" dirty="0" smtClean="0">
                <a:latin typeface="NikoshBAN" pitchFamily="2" charset="0"/>
                <a:cs typeface="NikoshBAN" pitchFamily="2" charset="0"/>
              </a:rPr>
              <a:t> ২</a:t>
            </a:r>
            <a:r>
              <a:rPr lang="as-IN" sz="2800" dirty="0" smtClean="0">
                <a:latin typeface="NikoshBAN" pitchFamily="2" charset="0"/>
                <a:cs typeface="NikoshBAN" pitchFamily="2" charset="0"/>
              </a:rPr>
              <a:t>বোন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বিন</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তিনু</a:t>
            </a:r>
            <a:r>
              <a:rPr lang="as-IN" sz="2800" dirty="0" smtClean="0">
                <a:latin typeface="NikoshBAN" pitchFamily="2" charset="0"/>
                <a:cs typeface="NikoshBAN" pitchFamily="2" charset="0"/>
              </a:rPr>
              <a:t>। </a:t>
            </a:r>
            <a:r>
              <a:rPr lang="as-IN" sz="2800" dirty="0" smtClean="0">
                <a:latin typeface="NikoshBAN" pitchFamily="2" charset="0"/>
                <a:cs typeface="NikoshBAN" pitchFamily="2" charset="0"/>
              </a:rPr>
              <a:t>প্রথমে চাচির বাড়িতে আশ্রয় নিলেও চাচি দারিদ্রের কথা তুললে সে বাড়ি ত্যাগ করে। পুরো গ্রাম আর হাটবাজার ছিল তার বিচরণ ক্ষেত্র। চেনাজানা সব মানুষ হয়ে উঠল তার আপনজন।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0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4191000"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বিশ্লেষণ</a:t>
            </a:r>
            <a:endParaRPr lang="en-US" sz="3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152400" y="990600"/>
            <a:ext cx="4267200" cy="2765534"/>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68-686155_transparent-flower-gif-tumblr-flower-vector-transparent-background.png"/>
          <p:cNvPicPr>
            <a:picLocks noChangeAspect="1"/>
          </p:cNvPicPr>
          <p:nvPr/>
        </p:nvPicPr>
        <p:blipFill>
          <a:blip r:embed="rId3"/>
          <a:stretch>
            <a:fillRect/>
          </a:stretch>
        </p:blipFill>
        <p:spPr>
          <a:xfrm>
            <a:off x="4495800" y="990600"/>
            <a:ext cx="4419600" cy="2743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8" name="Rectangle 7"/>
          <p:cNvSpPr/>
          <p:nvPr/>
        </p:nvSpPr>
        <p:spPr>
          <a:xfrm>
            <a:off x="0" y="3886200"/>
            <a:ext cx="9144000" cy="2677656"/>
          </a:xfrm>
          <a:prstGeom prst="rect">
            <a:avLst/>
          </a:prstGeom>
        </p:spPr>
        <p:txBody>
          <a:bodyPr wrap="square">
            <a:spAutoFit/>
          </a:bodyPr>
          <a:lstStyle/>
          <a:p>
            <a:r>
              <a:rPr lang="en-US" sz="2400" dirty="0" smtClean="0">
                <a:latin typeface="NikoshBAN" pitchFamily="2" charset="0"/>
                <a:cs typeface="NikoshBAN" pitchFamily="2" charset="0"/>
              </a:rPr>
              <a:t>এ</a:t>
            </a:r>
            <a:r>
              <a:rPr lang="as-IN" sz="2400" dirty="0" smtClean="0">
                <a:latin typeface="NikoshBAN" pitchFamily="2" charset="0"/>
                <a:cs typeface="NikoshBAN" pitchFamily="2" charset="0"/>
              </a:rPr>
              <a:t>তিম বলে কেউ তাকে তেমন একটা সন্দেহ করে না। মুক্তিযোদ্ধাদের নেতা শিল্পী শাহাবুদ্দিন তাকে মাইন পেতে ক্যাম্পটা উড়িয়ে দেওয়ার দায়িত্ব দেয়। বাংকার খুঁড়বার সময় কৌশলে সে তার ভেতর মাইন পুঁতে চলে আসে নদীর ধারে। এখানেই অপেক্ষা করছিলেন শাহাবুদ্দিন এবং তার সহযোদ্ধারা। পাকিস্তানি সেনারা বাংকারে ঢুকতেই পুরো ক্যাম্পটা মাইনের বিস্ফোরণে উড়ে যায়। নদীতে নৌকায় বসে শাহাবুদ্দিন ও বুধা সেই শব্দ শুনতে পায়। তাদের অভিযান সফল হয়।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ppt_x</p:attrName>
                                        </p:attrNameLst>
                                      </p:cBhvr>
                                      <p:tavLst>
                                        <p:tav tm="0">
                                          <p:val>
                                            <p:strVal val="#ppt_x-.2"/>
                                          </p:val>
                                        </p:tav>
                                        <p:tav tm="100000">
                                          <p:val>
                                            <p:strVal val="#ppt_x"/>
                                          </p:val>
                                        </p:tav>
                                      </p:tavLst>
                                    </p:anim>
                                    <p:anim calcmode="lin" valueType="num">
                                      <p:cBhvr>
                                        <p:cTn id="25"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3048000" cy="584775"/>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228600" y="1066800"/>
            <a:ext cx="3886200" cy="2384534"/>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68-686155_transparent-flower-gif-tumblr-flower-vector-transparent-background.png"/>
          <p:cNvPicPr>
            <a:picLocks noChangeAspect="1"/>
          </p:cNvPicPr>
          <p:nvPr/>
        </p:nvPicPr>
        <p:blipFill>
          <a:blip r:embed="rId3"/>
          <a:stretch>
            <a:fillRect/>
          </a:stretch>
        </p:blipFill>
        <p:spPr>
          <a:xfrm>
            <a:off x="4343400" y="1066800"/>
            <a:ext cx="4572000" cy="2362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Rectangle 5"/>
          <p:cNvSpPr/>
          <p:nvPr/>
        </p:nvSpPr>
        <p:spPr>
          <a:xfrm>
            <a:off x="228600" y="3505200"/>
            <a:ext cx="8610600" cy="3108543"/>
          </a:xfrm>
          <a:prstGeom prst="rect">
            <a:avLst/>
          </a:prstGeom>
        </p:spPr>
        <p:txBody>
          <a:bodyPr wrap="square">
            <a:spAutoFit/>
          </a:bodyPr>
          <a:lstStyle/>
          <a:p>
            <a:r>
              <a:rPr lang="as-IN" sz="2800" dirty="0" smtClean="0">
                <a:latin typeface="NikoshBAN" pitchFamily="2" charset="0"/>
                <a:cs typeface="NikoshBAN" pitchFamily="2" charset="0"/>
              </a:rPr>
              <a:t>একদিন ঐগ্রামে মিলিটারি ঢুকলে তারা পুড়িয়ে দিল বাজারের দোকানপাট। একরাতের আঁধারে গ্রামে আসে মুক্তিযোদ্ধা আলি ও মিঠু। তারা বুধাকে বলে স্কুলের মিলিটারি ক্যাম্পটা উড়িয়ে দিতে। মুক্তিযুদ্ধে জড়িয়ে পড়ে বুধা। প্রথমে পুড়িয়ে দেয় শান্তি কমিটির চেয়ারম্যান আহাদ মুনশির বাড়ি। তারপর রাজাকার কমাণ্ডারের বাড়ি পুড়িয়ে দেয়।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ppt_x</p:attrName>
                                        </p:attrNameLst>
                                      </p:cBhvr>
                                      <p:tavLst>
                                        <p:tav tm="0">
                                          <p:val>
                                            <p:strVal val="#ppt_x-.2"/>
                                          </p:val>
                                        </p:tav>
                                        <p:tav tm="100000">
                                          <p:val>
                                            <p:strVal val="#ppt_x"/>
                                          </p:val>
                                        </p:tav>
                                      </p:tavLst>
                                    </p:anim>
                                    <p:anim calcmode="lin" valueType="num">
                                      <p:cBhvr>
                                        <p:cTn id="15"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
                                        </p:tgtEl>
                                      </p:cBhvr>
                                    </p:animEffect>
                                  </p:childTnLst>
                                </p:cTn>
                              </p:par>
                              <p:par>
                                <p:cTn id="17" presetID="2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ppt_x</p:attrName>
                                        </p:attrNameLst>
                                      </p:cBhvr>
                                      <p:tavLst>
                                        <p:tav tm="0">
                                          <p:val>
                                            <p:strVal val="#ppt_x-.2"/>
                                          </p:val>
                                        </p:tav>
                                        <p:tav tm="100000">
                                          <p:val>
                                            <p:strVal val="#ppt_x"/>
                                          </p:val>
                                        </p:tav>
                                      </p:tavLst>
                                    </p:anim>
                                    <p:anim calcmode="lin" valueType="num">
                                      <p:cBhvr>
                                        <p:cTn id="20"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2000"/>
                                        <p:tgtEl>
                                          <p:spTgt spid="5"/>
                                        </p:tgtEl>
                                      </p:cBhvr>
                                    </p:animEffect>
                                  </p:childTnLst>
                                </p:cTn>
                              </p:par>
                              <p:par>
                                <p:cTn id="22" presetID="2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ppt_x</p:attrName>
                                        </p:attrNameLst>
                                      </p:cBhvr>
                                      <p:tavLst>
                                        <p:tav tm="0">
                                          <p:val>
                                            <p:strVal val="#ppt_x-.2"/>
                                          </p:val>
                                        </p:tav>
                                        <p:tav tm="100000">
                                          <p:val>
                                            <p:strVal val="#ppt_x"/>
                                          </p:val>
                                        </p:tav>
                                      </p:tavLst>
                                    </p:anim>
                                    <p:anim calcmode="lin" valueType="num">
                                      <p:cBhvr>
                                        <p:cTn id="25"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ppt_x</p:attrName>
                                        </p:attrNameLst>
                                      </p:cBhvr>
                                      <p:tavLst>
                                        <p:tav tm="0">
                                          <p:val>
                                            <p:strVal val="#ppt_x-.2"/>
                                          </p:val>
                                        </p:tav>
                                        <p:tav tm="100000">
                                          <p:val>
                                            <p:strVal val="#ppt_x"/>
                                          </p:val>
                                        </p:tav>
                                      </p:tavLst>
                                    </p:anim>
                                    <p:anim calcmode="lin" valueType="num">
                                      <p:cBhvr>
                                        <p:cTn id="32"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32004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800" dirty="0" err="1" smtClean="0"/>
              <a:t>গন</a:t>
            </a:r>
            <a:r>
              <a:rPr lang="en-US" sz="4800" dirty="0" smtClean="0"/>
              <a:t> </a:t>
            </a:r>
            <a:r>
              <a:rPr lang="en-US" sz="4800" dirty="0" err="1" smtClean="0"/>
              <a:t>কবর</a:t>
            </a:r>
            <a:endParaRPr lang="en-US" sz="4800" dirty="0"/>
          </a:p>
        </p:txBody>
      </p:sp>
      <p:pic>
        <p:nvPicPr>
          <p:cNvPr id="3" name="Picture 2" descr="ggggh.jpg"/>
          <p:cNvPicPr>
            <a:picLocks noChangeAspect="1"/>
          </p:cNvPicPr>
          <p:nvPr/>
        </p:nvPicPr>
        <p:blipFill>
          <a:blip r:embed="rId3"/>
          <a:stretch>
            <a:fillRect/>
          </a:stretch>
        </p:blipFill>
        <p:spPr>
          <a:xfrm>
            <a:off x="0" y="1143000"/>
            <a:ext cx="4495800" cy="2819400"/>
          </a:xfrm>
          <a:prstGeom prst="rect">
            <a:avLst/>
          </a:prstGeom>
        </p:spPr>
      </p:pic>
      <p:pic>
        <p:nvPicPr>
          <p:cNvPr id="4" name="Picture 3" descr="kamnna-dibos.jpg"/>
          <p:cNvPicPr>
            <a:picLocks noChangeAspect="1"/>
          </p:cNvPicPr>
          <p:nvPr/>
        </p:nvPicPr>
        <p:blipFill>
          <a:blip r:embed="rId4"/>
          <a:stretch>
            <a:fillRect/>
          </a:stretch>
        </p:blipFill>
        <p:spPr>
          <a:xfrm>
            <a:off x="4648200" y="1143000"/>
            <a:ext cx="4114800" cy="2819400"/>
          </a:xfrm>
          <a:prstGeom prst="rect">
            <a:avLst/>
          </a:prstGeom>
        </p:spPr>
      </p:pic>
      <p:sp>
        <p:nvSpPr>
          <p:cNvPr id="5" name="TextBox 4"/>
          <p:cNvSpPr txBox="1"/>
          <p:nvPr/>
        </p:nvSpPr>
        <p:spPr>
          <a:xfrm>
            <a:off x="228600" y="3962400"/>
            <a:ext cx="8610600" cy="2739211"/>
          </a:xfrm>
          <a:prstGeom prst="rect">
            <a:avLst/>
          </a:prstGeom>
          <a:noFill/>
        </p:spPr>
        <p:txBody>
          <a:bodyPr wrap="square" rtlCol="0">
            <a:spAutoFit/>
          </a:bodyPr>
          <a:lstStyle/>
          <a:p>
            <a:r>
              <a:rPr lang="en-US" sz="2800" dirty="0" err="1" smtClean="0"/>
              <a:t>একটি</a:t>
            </a:r>
            <a:r>
              <a:rPr lang="en-US" sz="2800" dirty="0" smtClean="0"/>
              <a:t> </a:t>
            </a:r>
            <a:r>
              <a:rPr lang="en-US" sz="2800" dirty="0" err="1" smtClean="0"/>
              <a:t>কবরের</a:t>
            </a:r>
            <a:r>
              <a:rPr lang="en-US" sz="2800" dirty="0" smtClean="0"/>
              <a:t> </a:t>
            </a:r>
            <a:r>
              <a:rPr lang="en-US" sz="2800" dirty="0" err="1" smtClean="0"/>
              <a:t>মধ্যে</a:t>
            </a:r>
            <a:r>
              <a:rPr lang="en-US" sz="2800" dirty="0" smtClean="0"/>
              <a:t> </a:t>
            </a:r>
            <a:r>
              <a:rPr lang="en-US" sz="2800" dirty="0" err="1" smtClean="0"/>
              <a:t>অনেক</a:t>
            </a:r>
            <a:r>
              <a:rPr lang="en-US" sz="2800" dirty="0" smtClean="0"/>
              <a:t> </a:t>
            </a:r>
            <a:r>
              <a:rPr lang="en-US" sz="2800" dirty="0" err="1" smtClean="0"/>
              <a:t>গুলো</a:t>
            </a:r>
            <a:r>
              <a:rPr lang="en-US" sz="2800" dirty="0" smtClean="0"/>
              <a:t> </a:t>
            </a:r>
            <a:r>
              <a:rPr lang="en-US" sz="2800" dirty="0" err="1" smtClean="0"/>
              <a:t>মৃতদেহ</a:t>
            </a:r>
            <a:r>
              <a:rPr lang="en-US" sz="2800" dirty="0" smtClean="0"/>
              <a:t> </a:t>
            </a:r>
            <a:r>
              <a:rPr lang="en-US" sz="2800" dirty="0" err="1" smtClean="0"/>
              <a:t>কে</a:t>
            </a:r>
            <a:r>
              <a:rPr lang="en-US" sz="2800" dirty="0" smtClean="0"/>
              <a:t> </a:t>
            </a:r>
            <a:r>
              <a:rPr lang="en-US" sz="2800" dirty="0" err="1" smtClean="0"/>
              <a:t>দাফন</a:t>
            </a:r>
            <a:r>
              <a:rPr lang="en-US" sz="2800" dirty="0" smtClean="0"/>
              <a:t> </a:t>
            </a:r>
            <a:r>
              <a:rPr lang="en-US" sz="2800" dirty="0" err="1" smtClean="0"/>
              <a:t>করা</a:t>
            </a:r>
            <a:r>
              <a:rPr lang="en-US" sz="2800" dirty="0" smtClean="0"/>
              <a:t> </a:t>
            </a:r>
            <a:r>
              <a:rPr lang="en-US" sz="2800" dirty="0" err="1" smtClean="0"/>
              <a:t>কে</a:t>
            </a:r>
            <a:r>
              <a:rPr lang="en-US" sz="2800" dirty="0" smtClean="0"/>
              <a:t> </a:t>
            </a:r>
            <a:r>
              <a:rPr lang="en-US" sz="2800" dirty="0" err="1" smtClean="0"/>
              <a:t>বলা</a:t>
            </a:r>
            <a:r>
              <a:rPr lang="en-US" sz="2800" dirty="0" smtClean="0"/>
              <a:t> </a:t>
            </a:r>
            <a:r>
              <a:rPr lang="en-US" sz="2800" dirty="0" err="1" smtClean="0"/>
              <a:t>হয়</a:t>
            </a:r>
            <a:r>
              <a:rPr lang="en-US" sz="2800" dirty="0" smtClean="0"/>
              <a:t> </a:t>
            </a:r>
            <a:r>
              <a:rPr lang="en-US" sz="2800" dirty="0" err="1" smtClean="0"/>
              <a:t>গনকবর</a:t>
            </a:r>
            <a:r>
              <a:rPr lang="en-US" sz="2800" dirty="0" smtClean="0"/>
              <a:t> ।</a:t>
            </a:r>
            <a:r>
              <a:rPr lang="en-US" sz="2800" dirty="0" err="1" smtClean="0"/>
              <a:t>মূলত</a:t>
            </a:r>
            <a:r>
              <a:rPr lang="en-US" sz="2800" dirty="0" smtClean="0"/>
              <a:t> </a:t>
            </a:r>
            <a:r>
              <a:rPr lang="en-US" sz="2800" dirty="0" err="1" smtClean="0"/>
              <a:t>পাকিস্তানি</a:t>
            </a:r>
            <a:r>
              <a:rPr lang="en-US" sz="2800" dirty="0" smtClean="0"/>
              <a:t> </a:t>
            </a:r>
            <a:r>
              <a:rPr lang="en-US" sz="2800" dirty="0" err="1" smtClean="0"/>
              <a:t>হানাদার</a:t>
            </a:r>
            <a:r>
              <a:rPr lang="en-US" sz="2800" dirty="0" smtClean="0"/>
              <a:t> </a:t>
            </a:r>
            <a:r>
              <a:rPr lang="en-US" sz="2800" dirty="0" err="1" smtClean="0"/>
              <a:t>বাহিনী</a:t>
            </a:r>
            <a:r>
              <a:rPr lang="en-US" sz="2800" dirty="0" smtClean="0"/>
              <a:t> </a:t>
            </a:r>
            <a:r>
              <a:rPr lang="en-US" sz="2800" dirty="0" err="1" smtClean="0"/>
              <a:t>এদেশের</a:t>
            </a:r>
            <a:r>
              <a:rPr lang="en-US" sz="2800" dirty="0" smtClean="0"/>
              <a:t> </a:t>
            </a:r>
            <a:r>
              <a:rPr lang="en-US" sz="2800" dirty="0" err="1" smtClean="0"/>
              <a:t>মানুষ</a:t>
            </a:r>
            <a:r>
              <a:rPr lang="en-US" sz="2800" dirty="0" smtClean="0"/>
              <a:t> </a:t>
            </a:r>
            <a:r>
              <a:rPr lang="en-US" sz="2800" dirty="0" err="1" smtClean="0"/>
              <a:t>কে</a:t>
            </a:r>
            <a:r>
              <a:rPr lang="en-US" sz="2800" dirty="0" smtClean="0"/>
              <a:t> </a:t>
            </a:r>
            <a:r>
              <a:rPr lang="en-US" sz="2800" dirty="0" err="1" smtClean="0"/>
              <a:t>নির্বিচারে</a:t>
            </a:r>
            <a:r>
              <a:rPr lang="en-US" sz="2800" dirty="0" smtClean="0"/>
              <a:t> </a:t>
            </a:r>
            <a:r>
              <a:rPr lang="en-US" sz="2800" dirty="0" err="1" smtClean="0"/>
              <a:t>গন</a:t>
            </a:r>
            <a:r>
              <a:rPr lang="en-US" sz="2800" dirty="0" smtClean="0"/>
              <a:t> </a:t>
            </a:r>
            <a:r>
              <a:rPr lang="en-US" sz="2800" dirty="0" err="1" smtClean="0"/>
              <a:t>হারে</a:t>
            </a:r>
            <a:r>
              <a:rPr lang="en-US" sz="2800" dirty="0" smtClean="0"/>
              <a:t> </a:t>
            </a:r>
            <a:r>
              <a:rPr lang="en-US" sz="2800" dirty="0" err="1" smtClean="0"/>
              <a:t>হত্যা</a:t>
            </a:r>
            <a:r>
              <a:rPr lang="en-US" sz="2800" dirty="0" smtClean="0"/>
              <a:t> </a:t>
            </a:r>
            <a:r>
              <a:rPr lang="en-US" sz="2800" dirty="0" err="1" smtClean="0"/>
              <a:t>করে</a:t>
            </a:r>
            <a:r>
              <a:rPr lang="en-US" sz="2800" dirty="0" smtClean="0"/>
              <a:t> ।</a:t>
            </a:r>
            <a:r>
              <a:rPr lang="en-US" sz="2800" dirty="0" err="1" smtClean="0"/>
              <a:t>অনেক</a:t>
            </a:r>
            <a:r>
              <a:rPr lang="en-US" sz="2800" dirty="0" smtClean="0"/>
              <a:t> </a:t>
            </a:r>
            <a:r>
              <a:rPr lang="en-US" sz="2800" dirty="0" err="1" smtClean="0"/>
              <a:t>মানুষ</a:t>
            </a:r>
            <a:r>
              <a:rPr lang="en-US" sz="2800" dirty="0" smtClean="0"/>
              <a:t> </a:t>
            </a:r>
            <a:r>
              <a:rPr lang="en-US" sz="2800" dirty="0" err="1" smtClean="0"/>
              <a:t>কে</a:t>
            </a:r>
            <a:r>
              <a:rPr lang="en-US" sz="2800" dirty="0" smtClean="0"/>
              <a:t> </a:t>
            </a:r>
            <a:r>
              <a:rPr lang="en-US" sz="2800" dirty="0" err="1" smtClean="0"/>
              <a:t>আলাদা</a:t>
            </a:r>
            <a:r>
              <a:rPr lang="en-US" sz="2800" dirty="0" smtClean="0"/>
              <a:t> </a:t>
            </a:r>
            <a:r>
              <a:rPr lang="en-US" sz="2800" dirty="0" err="1" smtClean="0"/>
              <a:t>আলাদা</a:t>
            </a:r>
            <a:r>
              <a:rPr lang="en-US" sz="2800" dirty="0" smtClean="0"/>
              <a:t> </a:t>
            </a:r>
            <a:r>
              <a:rPr lang="en-US" sz="2800" dirty="0" err="1" smtClean="0"/>
              <a:t>কবর</a:t>
            </a:r>
            <a:r>
              <a:rPr lang="en-US" sz="2800" dirty="0" smtClean="0"/>
              <a:t> </a:t>
            </a:r>
            <a:r>
              <a:rPr lang="en-US" sz="2800" dirty="0" err="1" smtClean="0"/>
              <a:t>দেয়ার</a:t>
            </a:r>
            <a:r>
              <a:rPr lang="en-US" sz="2800" dirty="0" smtClean="0"/>
              <a:t> </a:t>
            </a:r>
            <a:r>
              <a:rPr lang="en-US" sz="2800" dirty="0" err="1" smtClean="0"/>
              <a:t>মত</a:t>
            </a:r>
            <a:r>
              <a:rPr lang="en-US" sz="2800" dirty="0" smtClean="0"/>
              <a:t> </a:t>
            </a:r>
            <a:r>
              <a:rPr lang="en-US" sz="2800" dirty="0" err="1" smtClean="0"/>
              <a:t>সময়</a:t>
            </a:r>
            <a:r>
              <a:rPr lang="en-US" sz="2800" dirty="0" smtClean="0"/>
              <a:t> ,</a:t>
            </a:r>
            <a:r>
              <a:rPr lang="en-US" sz="2800" dirty="0" err="1" smtClean="0"/>
              <a:t>সুযোগ</a:t>
            </a:r>
            <a:r>
              <a:rPr lang="en-US" sz="2800" dirty="0" smtClean="0"/>
              <a:t> </a:t>
            </a:r>
            <a:r>
              <a:rPr lang="en-US" sz="2800" dirty="0" err="1" smtClean="0"/>
              <a:t>বা</a:t>
            </a:r>
            <a:r>
              <a:rPr lang="en-US" sz="2800" dirty="0" smtClean="0"/>
              <a:t> </a:t>
            </a:r>
            <a:r>
              <a:rPr lang="en-US" sz="2800" dirty="0" err="1" smtClean="0"/>
              <a:t>অর্থ</a:t>
            </a:r>
            <a:r>
              <a:rPr lang="en-US" sz="2800" dirty="0" smtClean="0"/>
              <a:t> </a:t>
            </a:r>
            <a:r>
              <a:rPr lang="en-US" sz="2800" dirty="0" err="1" smtClean="0"/>
              <a:t>কোনটি</a:t>
            </a:r>
            <a:r>
              <a:rPr lang="en-US" sz="2800" dirty="0" smtClean="0"/>
              <a:t> ই </a:t>
            </a:r>
            <a:r>
              <a:rPr lang="en-US" sz="2800" dirty="0" err="1" smtClean="0"/>
              <a:t>তখন</a:t>
            </a:r>
            <a:r>
              <a:rPr lang="en-US" sz="2800" dirty="0" smtClean="0"/>
              <a:t> </a:t>
            </a:r>
            <a:r>
              <a:rPr lang="en-US" sz="2800" dirty="0" err="1" smtClean="0"/>
              <a:t>ছিলনা</a:t>
            </a:r>
            <a:r>
              <a:rPr lang="en-US" sz="2800" dirty="0" smtClean="0"/>
              <a:t>  ,</a:t>
            </a:r>
            <a:r>
              <a:rPr lang="en-US" sz="2800" dirty="0" err="1" smtClean="0"/>
              <a:t>তাই</a:t>
            </a:r>
            <a:r>
              <a:rPr lang="en-US" sz="2800" dirty="0" smtClean="0"/>
              <a:t> </a:t>
            </a:r>
            <a:r>
              <a:rPr lang="en-US" sz="2800" dirty="0" err="1" smtClean="0"/>
              <a:t>অনেক</a:t>
            </a:r>
            <a:r>
              <a:rPr lang="en-US" sz="2800" dirty="0" smtClean="0"/>
              <a:t> </a:t>
            </a:r>
            <a:r>
              <a:rPr lang="en-US" sz="2800" dirty="0" err="1" smtClean="0"/>
              <a:t>মানুষ</a:t>
            </a:r>
            <a:r>
              <a:rPr lang="en-US" sz="2800" dirty="0" smtClean="0"/>
              <a:t> </a:t>
            </a:r>
            <a:r>
              <a:rPr lang="en-US" sz="2800" dirty="0" err="1" smtClean="0"/>
              <a:t>কে</a:t>
            </a:r>
            <a:r>
              <a:rPr lang="en-US" sz="2800" dirty="0" smtClean="0"/>
              <a:t> </a:t>
            </a:r>
            <a:r>
              <a:rPr lang="en-US" sz="2800" dirty="0" err="1" smtClean="0"/>
              <a:t>এক</a:t>
            </a:r>
            <a:r>
              <a:rPr lang="en-US" sz="2800" dirty="0" smtClean="0"/>
              <a:t> </a:t>
            </a:r>
            <a:r>
              <a:rPr lang="en-US" sz="2800" dirty="0" err="1" smtClean="0"/>
              <a:t>সাথে</a:t>
            </a:r>
            <a:r>
              <a:rPr lang="en-US" sz="2800" dirty="0" smtClean="0"/>
              <a:t> </a:t>
            </a:r>
            <a:r>
              <a:rPr lang="en-US" sz="2800" dirty="0" err="1" smtClean="0"/>
              <a:t>কবর</a:t>
            </a:r>
            <a:r>
              <a:rPr lang="en-US" sz="2800" dirty="0" smtClean="0"/>
              <a:t> </a:t>
            </a:r>
            <a:r>
              <a:rPr lang="en-US" sz="2800" dirty="0" err="1" smtClean="0"/>
              <a:t>দেয়া</a:t>
            </a:r>
            <a:r>
              <a:rPr lang="en-US" sz="2800" dirty="0" smtClean="0"/>
              <a:t> </a:t>
            </a:r>
            <a:r>
              <a:rPr lang="en-US" sz="2800" dirty="0" err="1" smtClean="0"/>
              <a:t>হয়ে</a:t>
            </a:r>
            <a:r>
              <a:rPr lang="en-US" sz="2800" dirty="0" smtClean="0"/>
              <a:t> </a:t>
            </a:r>
            <a:r>
              <a:rPr lang="en-US" sz="2800" dirty="0" err="1" smtClean="0"/>
              <a:t>ছিল</a:t>
            </a:r>
            <a:r>
              <a:rPr lang="en-US" sz="3200" dirty="0" smtClean="0"/>
              <a:t>।</a:t>
            </a:r>
            <a:endParaRPr lang="en-US"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0"/>
            <a:ext cx="4648200"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228600" y="914400"/>
            <a:ext cx="4106338" cy="2189482"/>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68-686155_transparent-flower-gif-tumblr-flower-vector-transparent-background.png"/>
          <p:cNvPicPr>
            <a:picLocks noChangeAspect="1"/>
          </p:cNvPicPr>
          <p:nvPr/>
        </p:nvPicPr>
        <p:blipFill>
          <a:blip r:embed="rId3"/>
          <a:stretch>
            <a:fillRect/>
          </a:stretch>
        </p:blipFill>
        <p:spPr>
          <a:xfrm>
            <a:off x="4495800" y="914400"/>
            <a:ext cx="4419600" cy="21336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Rectangle 5"/>
          <p:cNvSpPr/>
          <p:nvPr/>
        </p:nvSpPr>
        <p:spPr>
          <a:xfrm>
            <a:off x="228600" y="3200400"/>
            <a:ext cx="8763000" cy="3657600"/>
          </a:xfrm>
          <a:prstGeom prst="rect">
            <a:avLst/>
          </a:prstGeom>
        </p:spPr>
        <p:txBody>
          <a:bodyPr wrap="square">
            <a:spAutoFit/>
          </a:bodyPr>
          <a:lstStyle/>
          <a:p>
            <a:r>
              <a:rPr lang="as-IN" sz="2800" dirty="0" smtClean="0">
                <a:latin typeface="NikoshBAN" pitchFamily="2" charset="0"/>
                <a:cs typeface="NikoshBAN" pitchFamily="2" charset="0"/>
              </a:rPr>
              <a:t>ঔপন্যাসিক সেলিনা হোসেনের মুক্তিযুদ্ধভিত্তিক কিশোর উপন্যাস কাকতাড়ুয়ায় মুক্তিযুদ্ধের সময়কার পাকিস্তানি হানাদার বাহিনীর বর্বরোচিত হামলা, সাধারণ মানুষ নির্যাতন, বাঙালির বাড়িঘরে অগ্নিসংযোগ, নারী ও সংখ্যালঘু নির্যাতনসহ বিভিন্ন নির্যাতনে লিপ্ত হওয়ার প্রসঙ্গ আছে। এদিকে উদ্দীপকের চারটি ছবির মাধ্যমে আমরা মূলত পাকিস্তানি হানাদার বাহিনী কর্তৃক একাত্তরে ভিন্ন চারটি নির্যাতনের স্থিরচিত্র দেখতে পাই।</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ppt_x</p:attrName>
                                        </p:attrNameLst>
                                      </p:cBhvr>
                                      <p:tavLst>
                                        <p:tav tm="0">
                                          <p:val>
                                            <p:strVal val="#ppt_x-.2"/>
                                          </p:val>
                                        </p:tav>
                                        <p:tav tm="100000">
                                          <p:val>
                                            <p:strVal val="#ppt_x"/>
                                          </p:val>
                                        </p:tav>
                                      </p:tavLst>
                                    </p:anim>
                                    <p:anim calcmode="lin" valueType="num">
                                      <p:cBhvr>
                                        <p:cTn id="2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5257800" cy="52322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নৈর্ব্যত্তিক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প্রশ্নের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মাধ্যমে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মূল্যায়ন</a:t>
            </a:r>
            <a:endParaRPr lang="en-US" sz="4000" dirty="0" smtClean="0">
              <a:latin typeface="NikoshBAN" pitchFamily="2" charset="0"/>
              <a:cs typeface="NikoshBAN" pitchFamily="2" charset="0"/>
            </a:endParaRPr>
          </a:p>
        </p:txBody>
      </p:sp>
      <p:sp>
        <p:nvSpPr>
          <p:cNvPr id="5" name="Rectangle 4"/>
          <p:cNvSpPr/>
          <p:nvPr/>
        </p:nvSpPr>
        <p:spPr>
          <a:xfrm>
            <a:off x="228600" y="838200"/>
            <a:ext cx="8534400" cy="5693866"/>
          </a:xfrm>
          <a:prstGeom prst="rect">
            <a:avLst/>
          </a:prstGeom>
        </p:spPr>
        <p:txBody>
          <a:bodyPr wrap="square">
            <a:spAutoFit/>
          </a:bodyPr>
          <a:lstStyle/>
          <a:p>
            <a:r>
              <a:rPr lang="en-US" sz="2400" dirty="0" smtClean="0">
                <a:latin typeface="NikoshBAN" pitchFamily="2" charset="0"/>
                <a:cs typeface="NikoshBAN" pitchFamily="2" charset="0"/>
              </a:rPr>
              <a:t>১</a:t>
            </a:r>
            <a:r>
              <a:rPr lang="as-IN" sz="2400" dirty="0" smtClean="0">
                <a:latin typeface="NikoshBAN" pitchFamily="2" charset="0"/>
                <a:cs typeface="NikoshBAN" pitchFamily="2" charset="0"/>
              </a:rPr>
              <a:t>।  কাকতাড়ুয়া উপন্যাসের উপজীব্য বিষয় কী?</a:t>
            </a:r>
          </a:p>
          <a:p>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ক) গুগল প্রেম   </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খ) মুক্তিযুদ্ধ</a:t>
            </a:r>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গ) বাংলার সামাজিক ইতিহাস</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ঘ) বাংলার গ্রামীণ জীবন</a:t>
            </a:r>
          </a:p>
          <a:p>
            <a:r>
              <a:rPr lang="en-US" sz="2400" dirty="0" smtClean="0">
                <a:latin typeface="NikoshBAN" pitchFamily="2" charset="0"/>
                <a:cs typeface="NikoshBAN" pitchFamily="2" charset="0"/>
              </a:rPr>
              <a:t>২</a:t>
            </a:r>
            <a:r>
              <a:rPr lang="as-IN" sz="2400" dirty="0" smtClean="0">
                <a:latin typeface="NikoshBAN" pitchFamily="2" charset="0"/>
                <a:cs typeface="NikoshBAN" pitchFamily="2" charset="0"/>
              </a:rPr>
              <a:t>।  কাকতাড়ুয়া উপন্যাসের কেন্দ্রীয় চরিত্র কোনটি?</a:t>
            </a:r>
          </a:p>
          <a:p>
            <a:r>
              <a:rPr lang="as-IN" sz="2400" dirty="0" smtClean="0">
                <a:latin typeface="NikoshBAN" pitchFamily="2" charset="0"/>
                <a:cs typeface="NikoshBAN" pitchFamily="2" charset="0"/>
              </a:rPr>
              <a:t>   ক) শিল্পী শাহাবুদ্দিন খ) কুন্তি</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গ) আলী    </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 ঘ) বুধা</a:t>
            </a:r>
          </a:p>
          <a:p>
            <a:r>
              <a:rPr lang="en-US" sz="2400" dirty="0" smtClean="0">
                <a:latin typeface="NikoshBAN" pitchFamily="2" charset="0"/>
                <a:cs typeface="NikoshBAN" pitchFamily="2" charset="0"/>
              </a:rPr>
              <a:t>৩</a:t>
            </a:r>
            <a:r>
              <a:rPr lang="as-IN" sz="2400" dirty="0" smtClean="0">
                <a:latin typeface="NikoshBAN" pitchFamily="2" charset="0"/>
                <a:cs typeface="NikoshBAN" pitchFamily="2" charset="0"/>
              </a:rPr>
              <a:t>।  বুধার ভ</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ষণ প্রিয় কী?</a:t>
            </a:r>
          </a:p>
          <a:p>
            <a:r>
              <a:rPr lang="as-IN" sz="2400" dirty="0" smtClean="0">
                <a:latin typeface="NikoshBAN" pitchFamily="2" charset="0"/>
                <a:cs typeface="NikoshBAN" pitchFamily="2" charset="0"/>
              </a:rPr>
              <a:t>   ক) নাচ           খ) খেলাধুলা</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গ) গান           ঘ) নৌকাবাইচ</a:t>
            </a:r>
          </a:p>
          <a:p>
            <a:r>
              <a:rPr lang="en-US" sz="2400" dirty="0" smtClean="0">
                <a:latin typeface="NikoshBAN" pitchFamily="2" charset="0"/>
                <a:cs typeface="NikoshBAN" pitchFamily="2" charset="0"/>
              </a:rPr>
              <a:t>৪</a:t>
            </a:r>
            <a:r>
              <a:rPr lang="as-IN" sz="2400" dirty="0" smtClean="0">
                <a:latin typeface="NikoshBAN" pitchFamily="2" charset="0"/>
                <a:cs typeface="NikoshBAN" pitchFamily="2" charset="0"/>
              </a:rPr>
              <a:t>।  ‘তাহলে তুই আমাকে মুক্তি দিবি?’ উক্তিটি কার?</a:t>
            </a:r>
          </a:p>
          <a:p>
            <a:r>
              <a:rPr lang="as-IN" sz="2400" dirty="0" smtClean="0">
                <a:latin typeface="NikoshBAN" pitchFamily="2" charset="0"/>
                <a:cs typeface="NikoshBAN" pitchFamily="2" charset="0"/>
              </a:rPr>
              <a:t>   ক) বুধার চাচির      খ) কুন্তির </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গ) ফুলকলির       ঘ) নোলক বুয়ার</a:t>
            </a:r>
          </a:p>
          <a:p>
            <a:r>
              <a:rPr lang="en-US" sz="2400" dirty="0" smtClean="0">
                <a:latin typeface="NikoshBAN" pitchFamily="2" charset="0"/>
                <a:cs typeface="NikoshBAN" pitchFamily="2" charset="0"/>
              </a:rPr>
              <a:t>৫</a:t>
            </a:r>
            <a:r>
              <a:rPr lang="as-IN" sz="2400" dirty="0" smtClean="0">
                <a:latin typeface="NikoshBAN" pitchFamily="2" charset="0"/>
                <a:cs typeface="NikoshBAN" pitchFamily="2" charset="0"/>
              </a:rPr>
              <a:t>।  বুধা কোথায় গান শুনে ও শেখে?</a:t>
            </a:r>
          </a:p>
          <a:p>
            <a:r>
              <a:rPr lang="as-IN" sz="2400" dirty="0" smtClean="0">
                <a:latin typeface="NikoshBAN" pitchFamily="2" charset="0"/>
                <a:cs typeface="NikoshBAN" pitchFamily="2" charset="0"/>
              </a:rPr>
              <a:t>   ক) মঞ্চে          খ) বাড়িতে</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 গ) লোকমুখে       ঘ) আখড়ায়</a:t>
            </a:r>
          </a:p>
          <a:p>
            <a:r>
              <a:rPr lang="en-US" sz="2400" dirty="0" smtClean="0">
                <a:latin typeface="NikoshBAN" pitchFamily="2" charset="0"/>
                <a:cs typeface="NikoshBAN" pitchFamily="2" charset="0"/>
              </a:rPr>
              <a:t>৬</a:t>
            </a:r>
            <a:r>
              <a:rPr lang="as-IN" sz="2400" dirty="0" smtClean="0">
                <a:latin typeface="NikoshBAN" pitchFamily="2" charset="0"/>
                <a:cs typeface="NikoshBAN" pitchFamily="2" charset="0"/>
              </a:rPr>
              <a:t>।  বুধার কাছে ভীষণ আনন্দের বিষয় কোনটি?   </a:t>
            </a:r>
          </a:p>
          <a:p>
            <a:r>
              <a:rPr lang="as-IN" sz="2400" dirty="0" smtClean="0">
                <a:latin typeface="NikoshBAN" pitchFamily="2" charset="0"/>
                <a:cs typeface="NikoshBAN" pitchFamily="2" charset="0"/>
              </a:rPr>
              <a:t>   ক) দোকানে কাজ করা খ) পরাধীন থাকা</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গ) কাকতাড়ুয়া হওয়া  ঘ) স্বাধীনতা</a:t>
            </a:r>
            <a:endParaRPr lang="as-IN"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ppt_x</p:attrName>
                                        </p:attrNameLst>
                                      </p:cBhvr>
                                      <p:tavLst>
                                        <p:tav tm="0">
                                          <p:val>
                                            <p:strVal val="#ppt_x-.2"/>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304800"/>
            <a:ext cx="2514600" cy="584775"/>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err="1" smtClean="0">
                <a:latin typeface="NikoshBAN" pitchFamily="2" charset="0"/>
                <a:cs typeface="NikoshBAN" pitchFamily="2" charset="0"/>
              </a:rPr>
              <a:t>মূল্যায়ণ</a:t>
            </a:r>
            <a:endParaRPr lang="en-US" sz="3200" dirty="0" smtClean="0">
              <a:latin typeface="NikoshBAN" pitchFamily="2" charset="0"/>
              <a:cs typeface="NikoshBAN" pitchFamily="2" charset="0"/>
            </a:endParaRPr>
          </a:p>
        </p:txBody>
      </p:sp>
      <p:sp>
        <p:nvSpPr>
          <p:cNvPr id="6" name="Rectangle 5"/>
          <p:cNvSpPr/>
          <p:nvPr/>
        </p:nvSpPr>
        <p:spPr>
          <a:xfrm>
            <a:off x="381000" y="990600"/>
            <a:ext cx="8534400" cy="5262979"/>
          </a:xfrm>
          <a:prstGeom prst="rect">
            <a:avLst/>
          </a:prstGeom>
        </p:spPr>
        <p:txBody>
          <a:bodyPr wrap="square">
            <a:spAutoFit/>
          </a:bodyPr>
          <a:lstStyle/>
          <a:p>
            <a:r>
              <a:rPr lang="as-IN" sz="2800" dirty="0" smtClean="0">
                <a:latin typeface="NikoshBAN" pitchFamily="2" charset="0"/>
                <a:cs typeface="NikoshBAN" pitchFamily="2" charset="0"/>
              </a:rPr>
              <a:t>১। অনেক মৃত ব্যক্তিকে একসঙ্গে কবর দেওয়াকে কী বলে?</a:t>
            </a: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গণকবর   </a:t>
            </a:r>
          </a:p>
          <a:p>
            <a:r>
              <a:rPr lang="en-US" sz="2800" dirty="0" smtClean="0">
                <a:latin typeface="NikoshBAN" pitchFamily="2" charset="0"/>
                <a:cs typeface="NikoshBAN" pitchFamily="2" charset="0"/>
              </a:rPr>
              <a:t>২</a:t>
            </a:r>
            <a:r>
              <a:rPr lang="as-IN" sz="2800" dirty="0" smtClean="0">
                <a:latin typeface="NikoshBAN" pitchFamily="2" charset="0"/>
                <a:cs typeface="NikoshBAN" pitchFamily="2" charset="0"/>
              </a:rPr>
              <a:t>। বঙ্গবন্ধু কত তারিখে স্বাধীনতার ডাক দিয়েছিলেন?</a:t>
            </a:r>
          </a:p>
          <a:p>
            <a:r>
              <a:rPr lang="as-IN" sz="2800" dirty="0" smtClean="0">
                <a:latin typeface="NikoshBAN" pitchFamily="2" charset="0"/>
                <a:cs typeface="NikoshBAN" pitchFamily="2" charset="0"/>
              </a:rPr>
              <a:t>    </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১৯৭১ সালের ৭ মার্চ  </a:t>
            </a:r>
          </a:p>
          <a:p>
            <a:r>
              <a:rPr lang="en-US" sz="2800" dirty="0" smtClean="0">
                <a:latin typeface="NikoshBAN" pitchFamily="2" charset="0"/>
                <a:cs typeface="NikoshBAN" pitchFamily="2" charset="0"/>
              </a:rPr>
              <a:t>৩</a:t>
            </a:r>
            <a:r>
              <a:rPr lang="as-IN" sz="2800" dirty="0" smtClean="0">
                <a:latin typeface="NikoshBAN" pitchFamily="2" charset="0"/>
                <a:cs typeface="NikoshBAN" pitchFamily="2" charset="0"/>
              </a:rPr>
              <a:t>। বুধা কিভাবে বঙ্গবন্ধুর ৭ মার্চের ভাষণ শুনেছিল?</a:t>
            </a: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রেডিওতে</a:t>
            </a:r>
          </a:p>
          <a:p>
            <a:r>
              <a:rPr lang="en-US" sz="2800" dirty="0" smtClean="0">
                <a:latin typeface="NikoshBAN" pitchFamily="2" charset="0"/>
                <a:cs typeface="NikoshBAN" pitchFamily="2" charset="0"/>
              </a:rPr>
              <a:t>৪</a:t>
            </a:r>
            <a:r>
              <a:rPr lang="as-IN" sz="2800" dirty="0" smtClean="0">
                <a:latin typeface="NikoshBAN" pitchFamily="2" charset="0"/>
                <a:cs typeface="NikoshBAN" pitchFamily="2" charset="0"/>
              </a:rPr>
              <a:t>। গ্রামে শান্তি কমিটির চেয়ারম্যান কে?  </a:t>
            </a: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আহাদ মুন্সী  </a:t>
            </a:r>
          </a:p>
          <a:p>
            <a:r>
              <a:rPr lang="en-US" sz="2800" dirty="0" smtClean="0">
                <a:latin typeface="NikoshBAN" pitchFamily="2" charset="0"/>
                <a:cs typeface="NikoshBAN" pitchFamily="2" charset="0"/>
              </a:rPr>
              <a:t>৫</a:t>
            </a:r>
            <a:r>
              <a:rPr lang="as-IN" sz="2800" dirty="0" smtClean="0">
                <a:latin typeface="NikoshBAN" pitchFamily="2" charset="0"/>
                <a:cs typeface="NikoshBAN" pitchFamily="2" charset="0"/>
              </a:rPr>
              <a:t>। বুধা প্রথমে কার বাড়িতে আগুন দিয়েছিল?</a:t>
            </a: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রাজাকার কুদ্দুসের </a:t>
            </a:r>
          </a:p>
          <a:p>
            <a:r>
              <a:rPr lang="en-US" sz="2800" dirty="0" smtClean="0">
                <a:latin typeface="NikoshBAN" pitchFamily="2" charset="0"/>
                <a:cs typeface="NikoshBAN" pitchFamily="2" charset="0"/>
              </a:rPr>
              <a:t>৬</a:t>
            </a:r>
            <a:r>
              <a:rPr lang="as-IN" sz="2800" dirty="0" smtClean="0">
                <a:latin typeface="NikoshBAN" pitchFamily="2" charset="0"/>
                <a:cs typeface="NikoshBAN" pitchFamily="2" charset="0"/>
              </a:rPr>
              <a:t>। কয়টি মশাল দিয়ে আহাদ মুন্সীর বাড়িতে আগুন দিয়ে</a:t>
            </a:r>
            <a:endParaRPr lang="en-US" sz="2800" dirty="0" smtClean="0">
              <a:latin typeface="NikoshBAN" pitchFamily="2" charset="0"/>
              <a:cs typeface="NikoshBAN" pitchFamily="2" charset="0"/>
            </a:endParaRP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তিনটি      </a:t>
            </a:r>
          </a:p>
        </p:txBody>
      </p:sp>
      <p:sp>
        <p:nvSpPr>
          <p:cNvPr id="5" name="Rectangle 4"/>
          <p:cNvSpPr/>
          <p:nvPr/>
        </p:nvSpPr>
        <p:spPr>
          <a:xfrm>
            <a:off x="1447800" y="1905000"/>
            <a:ext cx="1752600" cy="304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2743200"/>
            <a:ext cx="38100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3657600"/>
            <a:ext cx="23622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5000" y="4495800"/>
            <a:ext cx="20574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000" y="5334000"/>
            <a:ext cx="27432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6172200"/>
            <a:ext cx="27432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ppt_x</p:attrName>
                                        </p:attrNameLst>
                                      </p:cBhvr>
                                      <p:tavLst>
                                        <p:tav tm="0">
                                          <p:val>
                                            <p:strVal val="#ppt_x-.2"/>
                                          </p:val>
                                        </p:tav>
                                        <p:tav tm="100000">
                                          <p:val>
                                            <p:strVal val="#ppt_x"/>
                                          </p:val>
                                        </p:tav>
                                      </p:tavLst>
                                    </p:anim>
                                    <p:anim calcmode="lin" valueType="num">
                                      <p:cBhvr>
                                        <p:cTn id="15"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xit" presetSubtype="16" fill="hold" grpId="0" nodeType="clickEffect">
                                  <p:stCondLst>
                                    <p:cond delay="0"/>
                                  </p:stCondLst>
                                  <p:childTnLst>
                                    <p:animEffect transition="out" filter="plus(in)">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grpId="0" nodeType="clickEffect">
                                  <p:stCondLst>
                                    <p:cond delay="0"/>
                                  </p:stCondLst>
                                  <p:childTnLst>
                                    <p:animEffect transition="out" filter="barn(inHorizontal)">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0" nodeType="clickEffect">
                                  <p:stCondLst>
                                    <p:cond delay="0"/>
                                  </p:stCondLst>
                                  <p:childTnLst>
                                    <p:animEffect transition="out" filter="box(in)">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2000"/>
                                        <p:tgtEl>
                                          <p:spTgt spid="10"/>
                                        </p:tgtEl>
                                        <p:attrNameLst>
                                          <p:attrName>ppt_x</p:attrName>
                                        </p:attrNameLst>
                                      </p:cBhvr>
                                      <p:tavLst>
                                        <p:tav tm="0">
                                          <p:val>
                                            <p:strVal val="ppt_x"/>
                                          </p:val>
                                        </p:tav>
                                        <p:tav tm="100000">
                                          <p:val>
                                            <p:strVal val="ppt_x"/>
                                          </p:val>
                                        </p:tav>
                                      </p:tavLst>
                                    </p:anim>
                                    <p:anim calcmode="lin" valueType="num">
                                      <p:cBhvr additive="base">
                                        <p:cTn id="41" dur="2000"/>
                                        <p:tgtEl>
                                          <p:spTgt spid="10"/>
                                        </p:tgtEl>
                                        <p:attrNameLst>
                                          <p:attrName>ppt_y</p:attrName>
                                        </p:attrNameLst>
                                      </p:cBhvr>
                                      <p:tavLst>
                                        <p:tav tm="0">
                                          <p:val>
                                            <p:strVal val="ppt_y"/>
                                          </p:val>
                                        </p:tav>
                                        <p:tav tm="100000">
                                          <p:val>
                                            <p:strVal val="1+ppt_h/2"/>
                                          </p:val>
                                        </p:tav>
                                      </p:tavLst>
                                    </p:anim>
                                    <p:set>
                                      <p:cBhvr>
                                        <p:cTn id="42" dur="1" fill="hold">
                                          <p:stCondLst>
                                            <p:cond delay="1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133600"/>
            <a:ext cx="2971800" cy="76944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400" dirty="0" err="1" smtClean="0">
                <a:latin typeface="NikoshBAN" pitchFamily="2" charset="0"/>
                <a:cs typeface="NikoshBAN" pitchFamily="2" charset="0"/>
              </a:rPr>
              <a:t>একক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smtClean="0">
              <a:latin typeface="NikoshBAN" pitchFamily="2" charset="0"/>
              <a:cs typeface="NikoshBAN" pitchFamily="2" charset="0"/>
            </a:endParaRPr>
          </a:p>
        </p:txBody>
      </p:sp>
      <p:sp>
        <p:nvSpPr>
          <p:cNvPr id="6" name="TextBox 5"/>
          <p:cNvSpPr txBox="1"/>
          <p:nvPr/>
        </p:nvSpPr>
        <p:spPr>
          <a:xfrm>
            <a:off x="304800" y="5181600"/>
            <a:ext cx="8839200" cy="1200329"/>
          </a:xfrm>
          <a:prstGeom prst="rect">
            <a:avLst/>
          </a:prstGeom>
          <a:noFill/>
          <a:ln>
            <a:solidFill>
              <a:schemeClr val="tx1"/>
            </a:solidFill>
          </a:ln>
        </p:spPr>
        <p:txBody>
          <a:bodyPr wrap="square" rtlCol="0">
            <a:spAutoFit/>
          </a:bodyPr>
          <a:lstStyle/>
          <a:p>
            <a:pPr algn="ctr"/>
            <a:r>
              <a:rPr lang="en-US" sz="3600" dirty="0" err="1" smtClean="0">
                <a:latin typeface="NikoshBAN" pitchFamily="2" charset="0"/>
                <a:cs typeface="NikoshBAN" pitchFamily="2" charset="0"/>
              </a:rPr>
              <a:t>কাকতাড়ুয়া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উপন্যাসে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উল্লিখিত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৫টি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চরিত্রের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endParaRPr lang="en-US" sz="3600" dirty="0" smtClean="0">
              <a:latin typeface="NikoshBAN" pitchFamily="2" charset="0"/>
              <a:cs typeface="NikoshBAN" pitchFamily="2" charset="0"/>
            </a:endParaRPr>
          </a:p>
        </p:txBody>
      </p:sp>
      <p:pic>
        <p:nvPicPr>
          <p:cNvPr id="7" name="Picture 6" descr="IMG_20190306_195257.jpg"/>
          <p:cNvPicPr>
            <a:picLocks noChangeAspect="1"/>
          </p:cNvPicPr>
          <p:nvPr/>
        </p:nvPicPr>
        <p:blipFill>
          <a:blip r:embed="rId2" cstate="print"/>
          <a:stretch>
            <a:fillRect/>
          </a:stretch>
        </p:blipFill>
        <p:spPr>
          <a:xfrm>
            <a:off x="4724400" y="1295400"/>
            <a:ext cx="419100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000" fill="hold"/>
                                        <p:tgtEl>
                                          <p:spTgt spid="7"/>
                                        </p:tgtEl>
                                        <p:attrNameLst>
                                          <p:attrName>ppt_x</p:attrName>
                                        </p:attrNameLst>
                                      </p:cBhvr>
                                      <p:tavLst>
                                        <p:tav tm="0">
                                          <p:val>
                                            <p:strVal val="1+#ppt_w/2"/>
                                          </p:val>
                                        </p:tav>
                                        <p:tav tm="100000">
                                          <p:val>
                                            <p:strVal val="#ppt_x"/>
                                          </p:val>
                                        </p:tav>
                                      </p:tavLst>
                                    </p:anim>
                                    <p:anim calcmode="lin" valueType="num">
                                      <p:cBhvr additive="base">
                                        <p:cTn id="1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3505200" cy="76944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400" dirty="0" err="1" smtClean="0">
                <a:latin typeface="NikoshBAN" pitchFamily="2" charset="0"/>
                <a:cs typeface="NikoshBAN" pitchFamily="2" charset="0"/>
              </a:rPr>
              <a:t>দলগত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smtClean="0">
              <a:latin typeface="NikoshBAN" pitchFamily="2" charset="0"/>
              <a:cs typeface="NikoshBAN" pitchFamily="2" charset="0"/>
            </a:endParaRPr>
          </a:p>
        </p:txBody>
      </p:sp>
      <p:sp>
        <p:nvSpPr>
          <p:cNvPr id="6" name="TextBox 5"/>
          <p:cNvSpPr txBox="1"/>
          <p:nvPr/>
        </p:nvSpPr>
        <p:spPr>
          <a:xfrm>
            <a:off x="152400" y="5181600"/>
            <a:ext cx="8763000"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err="1" smtClean="0">
                <a:latin typeface="NikoshBAN" pitchFamily="2" charset="0"/>
                <a:cs typeface="NikoshBAN" pitchFamily="2" charset="0"/>
              </a:rPr>
              <a:t>কাকতাড়ুয়া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উপন্যাসের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আলোকে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হানাদার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বাহিনীর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বর্বরতা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৫টি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বাক্য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endParaRPr lang="en-US" sz="3600" dirty="0" smtClean="0">
              <a:latin typeface="NikoshBAN" pitchFamily="2" charset="0"/>
              <a:cs typeface="NikoshBAN" pitchFamily="2" charset="0"/>
            </a:endParaRPr>
          </a:p>
        </p:txBody>
      </p:sp>
      <p:pic>
        <p:nvPicPr>
          <p:cNvPr id="7" name="Picture 6" descr="FB_IMG_1539397759680.jpg"/>
          <p:cNvPicPr>
            <a:picLocks noChangeAspect="1"/>
          </p:cNvPicPr>
          <p:nvPr/>
        </p:nvPicPr>
        <p:blipFill>
          <a:blip r:embed="rId2"/>
          <a:stretch>
            <a:fillRect/>
          </a:stretch>
        </p:blipFill>
        <p:spPr>
          <a:xfrm>
            <a:off x="3429000" y="228600"/>
            <a:ext cx="533400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33600"/>
            <a:ext cx="3429000" cy="769441"/>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4400" dirty="0" err="1" smtClean="0">
                <a:latin typeface="NikoshBAN" pitchFamily="2" charset="0"/>
                <a:cs typeface="NikoshBAN" pitchFamily="2" charset="0"/>
              </a:rPr>
              <a:t>বাড়ীর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smtClean="0">
              <a:latin typeface="NikoshBAN" pitchFamily="2" charset="0"/>
              <a:cs typeface="NikoshBAN" pitchFamily="2" charset="0"/>
            </a:endParaRPr>
          </a:p>
        </p:txBody>
      </p:sp>
      <p:sp>
        <p:nvSpPr>
          <p:cNvPr id="6" name="TextBox 5"/>
          <p:cNvSpPr txBox="1"/>
          <p:nvPr/>
        </p:nvSpPr>
        <p:spPr>
          <a:xfrm>
            <a:off x="304800" y="5181600"/>
            <a:ext cx="8839200" cy="1200329"/>
          </a:xfrm>
          <a:prstGeom prst="rect">
            <a:avLst/>
          </a:prstGeom>
          <a:noFill/>
          <a:ln>
            <a:solidFill>
              <a:schemeClr val="tx1"/>
            </a:solidFill>
          </a:ln>
        </p:spPr>
        <p:txBody>
          <a:bodyPr wrap="square" rtlCol="0">
            <a:spAutoFit/>
          </a:bodyPr>
          <a:lstStyle/>
          <a:p>
            <a:pPr algn="ctr"/>
            <a:r>
              <a:rPr lang="en-US" sz="3600" dirty="0" err="1" smtClean="0">
                <a:latin typeface="NikoshBAN" pitchFamily="2" charset="0"/>
                <a:cs typeface="NikoshBAN" pitchFamily="2" charset="0"/>
              </a:rPr>
              <a:t>মুক্তিযুদ্ধে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কিশোরদের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অবদান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অনুচ্ছেদ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r>
              <a:rPr lang="en-US" sz="3600" dirty="0" smtClean="0">
                <a:latin typeface="NikoshBAN" pitchFamily="2" charset="0"/>
                <a:cs typeface="NikoshBAN" pitchFamily="2" charset="0"/>
              </a:rPr>
              <a:t>।</a:t>
            </a:r>
          </a:p>
        </p:txBody>
      </p:sp>
      <p:pic>
        <p:nvPicPr>
          <p:cNvPr id="7" name="Picture 6" descr="gggghj.jpg"/>
          <p:cNvPicPr>
            <a:picLocks noChangeAspect="1"/>
          </p:cNvPicPr>
          <p:nvPr/>
        </p:nvPicPr>
        <p:blipFill>
          <a:blip r:embed="rId2"/>
          <a:stretch>
            <a:fillRect/>
          </a:stretch>
        </p:blipFill>
        <p:spPr>
          <a:xfrm>
            <a:off x="3962400" y="1524000"/>
            <a:ext cx="4953000" cy="35814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57400"/>
            <a:ext cx="5105400" cy="280076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4400" dirty="0" err="1" smtClean="0">
                <a:latin typeface="NikoshBAN" pitchFamily="2" charset="0"/>
                <a:cs typeface="NikoshBAN" pitchFamily="2" charset="0"/>
              </a:rPr>
              <a:t>শ্রেণি-নবম</a:t>
            </a: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দশম</a:t>
            </a:r>
            <a:endParaRPr lang="en-US" sz="4400" dirty="0" smtClean="0">
              <a:latin typeface="NikoshBAN" pitchFamily="2" charset="0"/>
              <a:cs typeface="NikoshBAN" pitchFamily="2" charset="0"/>
            </a:endParaRPr>
          </a:p>
          <a:p>
            <a:r>
              <a:rPr lang="en-US" sz="4400" dirty="0" err="1" smtClean="0">
                <a:latin typeface="NikoshBAN" pitchFamily="2" charset="0"/>
                <a:cs typeface="NikoshBAN" pitchFamily="2" charset="0"/>
              </a:rPr>
              <a:t>বিষয়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a:t>
            </a: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প্রথমপত্র</a:t>
            </a:r>
            <a:r>
              <a:rPr lang="en-US" sz="4400" dirty="0" smtClean="0">
                <a:latin typeface="NikoshBAN" pitchFamily="2" charset="0"/>
                <a:cs typeface="NikoshBAN" pitchFamily="2" charset="0"/>
              </a:rPr>
              <a:t>)</a:t>
            </a:r>
          </a:p>
          <a:p>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সহপাঠ</a:t>
            </a:r>
            <a:r>
              <a:rPr lang="en-US" sz="4400" dirty="0" smtClean="0">
                <a:latin typeface="NikoshBAN" pitchFamily="2" charset="0"/>
                <a:cs typeface="NikoshBAN" pitchFamily="2" charset="0"/>
              </a:rPr>
              <a:t>)</a:t>
            </a:r>
            <a:endParaRPr lang="en-US" sz="4400" dirty="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cstate="print"/>
          <a:stretch>
            <a:fillRect/>
          </a:stretch>
        </p:blipFill>
        <p:spPr>
          <a:xfrm>
            <a:off x="5329090" y="1337538"/>
            <a:ext cx="3281510" cy="4453662"/>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TextBox 5"/>
          <p:cNvSpPr txBox="1"/>
          <p:nvPr/>
        </p:nvSpPr>
        <p:spPr>
          <a:xfrm>
            <a:off x="304800" y="228600"/>
            <a:ext cx="5181600"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5400" dirty="0" err="1" smtClean="0"/>
              <a:t>পাঠ</a:t>
            </a:r>
            <a:r>
              <a:rPr lang="en-US" sz="5400" dirty="0" smtClean="0"/>
              <a:t> </a:t>
            </a:r>
            <a:r>
              <a:rPr lang="en-US" sz="5400" dirty="0" err="1" smtClean="0"/>
              <a:t>পরিচিতি</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610600"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5400" dirty="0" err="1" smtClean="0">
                <a:latin typeface="NikoshBAN" pitchFamily="2" charset="0"/>
                <a:cs typeface="NikoshBAN" pitchFamily="2" charset="0"/>
              </a:rPr>
              <a:t>সবাইকে</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ধন্যবাদ</a:t>
            </a:r>
            <a:endParaRPr lang="en-US" sz="54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4191000" y="1371600"/>
            <a:ext cx="4343400" cy="403859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4876800" y="5562600"/>
            <a:ext cx="3657600" cy="707886"/>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err="1" smtClean="0">
                <a:latin typeface="NikoshBAN" pitchFamily="2" charset="0"/>
                <a:cs typeface="NikoshBAN" pitchFamily="2" charset="0"/>
              </a:rPr>
              <a:t>প্রিয়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জন্মভূমি</a:t>
            </a:r>
            <a:endParaRPr lang="en-US" sz="4000" dirty="0" smtClean="0">
              <a:latin typeface="NikoshBAN" pitchFamily="2" charset="0"/>
              <a:cs typeface="NikoshBAN" pitchFamily="2" charset="0"/>
            </a:endParaRPr>
          </a:p>
        </p:txBody>
      </p:sp>
      <p:pic>
        <p:nvPicPr>
          <p:cNvPr id="8" name="Picture 7" descr="bvb.jpg"/>
          <p:cNvPicPr>
            <a:picLocks noChangeAspect="1"/>
          </p:cNvPicPr>
          <p:nvPr/>
        </p:nvPicPr>
        <p:blipFill>
          <a:blip r:embed="rId3"/>
          <a:stretch>
            <a:fillRect/>
          </a:stretch>
        </p:blipFill>
        <p:spPr>
          <a:xfrm>
            <a:off x="304800" y="1524000"/>
            <a:ext cx="3581400" cy="4800600"/>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4648200" cy="1015663"/>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শিখনফল</a:t>
            </a:r>
            <a:endParaRPr lang="en-US" sz="6000" dirty="0" smtClean="0">
              <a:latin typeface="NikoshBAN" pitchFamily="2" charset="0"/>
              <a:cs typeface="NikoshBAN" pitchFamily="2" charset="0"/>
            </a:endParaRPr>
          </a:p>
        </p:txBody>
      </p:sp>
      <p:sp>
        <p:nvSpPr>
          <p:cNvPr id="6" name="TextBox 5"/>
          <p:cNvSpPr txBox="1"/>
          <p:nvPr/>
        </p:nvSpPr>
        <p:spPr>
          <a:xfrm>
            <a:off x="228600" y="1219200"/>
            <a:ext cx="3810000" cy="523220"/>
          </a:xfrm>
          <a:prstGeom prst="rect">
            <a:avLst/>
          </a:prstGeom>
          <a:noFill/>
          <a:ln>
            <a:solidFill>
              <a:schemeClr val="tx1"/>
            </a:solidFill>
          </a:ln>
        </p:spPr>
        <p:txBody>
          <a:bodyPr wrap="square" rtlCol="0">
            <a:spAutoFit/>
          </a:bodyPr>
          <a:lstStyle/>
          <a:p>
            <a:r>
              <a:rPr lang="en-US" sz="2800" dirty="0" err="1" smtClean="0">
                <a:latin typeface="NikoshBAN" pitchFamily="2" charset="0"/>
                <a:cs typeface="NikoshBAN" pitchFamily="2" charset="0"/>
              </a:rPr>
              <a:t>এইপাঠ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শিক্ষার্থীরা</a:t>
            </a:r>
            <a:r>
              <a:rPr lang="en-US" sz="2800" dirty="0" smtClean="0">
                <a:latin typeface="NikoshBAN" pitchFamily="2" charset="0"/>
                <a:cs typeface="NikoshBAN" pitchFamily="2" charset="0"/>
              </a:rPr>
              <a:t>--------</a:t>
            </a:r>
            <a:endParaRPr lang="en-US" sz="4000" dirty="0" smtClean="0">
              <a:latin typeface="NikoshBAN" pitchFamily="2" charset="0"/>
              <a:cs typeface="NikoshBAN" pitchFamily="2" charset="0"/>
            </a:endParaRPr>
          </a:p>
        </p:txBody>
      </p:sp>
      <p:sp>
        <p:nvSpPr>
          <p:cNvPr id="7" name="TextBox 6"/>
          <p:cNvSpPr txBox="1"/>
          <p:nvPr/>
        </p:nvSpPr>
        <p:spPr>
          <a:xfrm>
            <a:off x="152400" y="1718131"/>
            <a:ext cx="8991600" cy="5139869"/>
          </a:xfrm>
          <a:prstGeom prst="rect">
            <a:avLst/>
          </a:prstGeom>
          <a:noFill/>
          <a:ln>
            <a:solidFill>
              <a:schemeClr val="tx1"/>
            </a:solidFill>
          </a:ln>
        </p:spPr>
        <p:txBody>
          <a:bodyPr wrap="square" rtlCol="0">
            <a:spAutoFit/>
          </a:bodyPr>
          <a:lstStyle/>
          <a:p>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লেখিকা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হোসেন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কাকতাড়ুয়া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উপন্যাসের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ঘটনা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স্বাধীনতাযুদ্ধে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এদেশের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মানুষের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বর্ণনা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মুক্তিযুদ্ধে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কিশোরদের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স্বাধীনতাযুদ্ধের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নৃশংসতার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endParaRPr lang="en-US" sz="4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ppt_x</p:attrName>
                                        </p:attrNameLst>
                                      </p:cBhvr>
                                      <p:tavLst>
                                        <p:tav tm="0">
                                          <p:val>
                                            <p:strVal val="#ppt_x-.2"/>
                                          </p:val>
                                        </p:tav>
                                        <p:tav tm="100000">
                                          <p:val>
                                            <p:strVal val="#ppt_x"/>
                                          </p:val>
                                        </p:tav>
                                      </p:tavLst>
                                    </p:anim>
                                    <p:anim calcmode="lin" valueType="num">
                                      <p:cBhvr>
                                        <p:cTn id="15"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ppt_x</p:attrName>
                                        </p:attrNameLst>
                                      </p:cBhvr>
                                      <p:tavLst>
                                        <p:tav tm="0">
                                          <p:val>
                                            <p:strVal val="#ppt_x-.2"/>
                                          </p:val>
                                        </p:tav>
                                        <p:tav tm="100000">
                                          <p:val>
                                            <p:strVal val="#ppt_x"/>
                                          </p:val>
                                        </p:tav>
                                      </p:tavLst>
                                    </p:anim>
                                    <p:anim calcmode="lin" valueType="num">
                                      <p:cBhvr>
                                        <p:cTn id="22"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64770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400" dirty="0" err="1" smtClean="0"/>
              <a:t>পূর্বজ্ঞান</a:t>
            </a:r>
            <a:r>
              <a:rPr lang="en-US" sz="4400" dirty="0" smtClean="0"/>
              <a:t> </a:t>
            </a:r>
            <a:r>
              <a:rPr lang="en-US" sz="4400" dirty="0" err="1" smtClean="0"/>
              <a:t>যাচাই</a:t>
            </a:r>
            <a:endParaRPr lang="en-US" sz="4400" dirty="0"/>
          </a:p>
        </p:txBody>
      </p:sp>
      <p:sp>
        <p:nvSpPr>
          <p:cNvPr id="3" name="TextBox 2"/>
          <p:cNvSpPr txBox="1"/>
          <p:nvPr/>
        </p:nvSpPr>
        <p:spPr>
          <a:xfrm>
            <a:off x="381000" y="2057400"/>
            <a:ext cx="8534400" cy="3416320"/>
          </a:xfrm>
          <a:prstGeom prst="rect">
            <a:avLst/>
          </a:prstGeom>
          <a:noFill/>
        </p:spPr>
        <p:txBody>
          <a:bodyPr wrap="square" rtlCol="0">
            <a:spAutoFit/>
          </a:bodyPr>
          <a:lstStyle/>
          <a:p>
            <a:r>
              <a:rPr lang="en-US" sz="3600" dirty="0" smtClean="0"/>
              <a:t>১)</a:t>
            </a:r>
            <a:r>
              <a:rPr lang="en-US" sz="3600" dirty="0" err="1" smtClean="0"/>
              <a:t>আমাদের</a:t>
            </a:r>
            <a:r>
              <a:rPr lang="en-US" sz="3600" dirty="0" smtClean="0"/>
              <a:t> </a:t>
            </a:r>
            <a:r>
              <a:rPr lang="en-US" sz="3600" dirty="0" err="1" smtClean="0"/>
              <a:t>মুক্তি</a:t>
            </a:r>
            <a:r>
              <a:rPr lang="en-US" sz="3600" dirty="0" smtClean="0"/>
              <a:t> </a:t>
            </a:r>
            <a:r>
              <a:rPr lang="en-US" sz="3600" dirty="0" err="1" smtClean="0"/>
              <a:t>যুদ্ধ</a:t>
            </a:r>
            <a:r>
              <a:rPr lang="en-US" sz="3600" dirty="0" smtClean="0"/>
              <a:t> </a:t>
            </a:r>
            <a:r>
              <a:rPr lang="en-US" sz="3600" dirty="0" err="1" smtClean="0"/>
              <a:t>কত</a:t>
            </a:r>
            <a:r>
              <a:rPr lang="en-US" sz="3600" dirty="0" smtClean="0"/>
              <a:t> </a:t>
            </a:r>
            <a:r>
              <a:rPr lang="en-US" sz="3600" dirty="0" err="1" smtClean="0"/>
              <a:t>সালে</a:t>
            </a:r>
            <a:r>
              <a:rPr lang="en-US" sz="3600" dirty="0" smtClean="0"/>
              <a:t> </a:t>
            </a:r>
            <a:r>
              <a:rPr lang="en-US" sz="3600" dirty="0" err="1" smtClean="0"/>
              <a:t>সংগঠিত</a:t>
            </a:r>
            <a:r>
              <a:rPr lang="en-US" sz="3600" dirty="0" smtClean="0"/>
              <a:t> </a:t>
            </a:r>
            <a:r>
              <a:rPr lang="en-US" sz="3600" dirty="0" err="1" smtClean="0"/>
              <a:t>হয়</a:t>
            </a:r>
            <a:r>
              <a:rPr lang="en-US" sz="3600" dirty="0" smtClean="0"/>
              <a:t> ?</a:t>
            </a:r>
          </a:p>
          <a:p>
            <a:r>
              <a:rPr lang="en-US" sz="3600" dirty="0" smtClean="0"/>
              <a:t>২)</a:t>
            </a:r>
            <a:r>
              <a:rPr lang="en-US" sz="3600" dirty="0" err="1" smtClean="0"/>
              <a:t>মুক্তিযুদ্ধে</a:t>
            </a:r>
            <a:r>
              <a:rPr lang="en-US" sz="3600" dirty="0" smtClean="0"/>
              <a:t> </a:t>
            </a:r>
            <a:r>
              <a:rPr lang="en-US" sz="3600" dirty="0" err="1" smtClean="0"/>
              <a:t>কারা</a:t>
            </a:r>
            <a:r>
              <a:rPr lang="en-US" sz="3600" dirty="0" smtClean="0"/>
              <a:t> </a:t>
            </a:r>
            <a:r>
              <a:rPr lang="en-US" sz="3600" dirty="0" err="1" smtClean="0"/>
              <a:t>অংশ</a:t>
            </a:r>
            <a:r>
              <a:rPr lang="en-US" sz="3600" dirty="0" smtClean="0"/>
              <a:t> </a:t>
            </a:r>
            <a:r>
              <a:rPr lang="en-US" sz="3600" dirty="0" err="1" smtClean="0"/>
              <a:t>গ্রহন</a:t>
            </a:r>
            <a:r>
              <a:rPr lang="en-US" sz="3600" dirty="0" smtClean="0"/>
              <a:t> </a:t>
            </a:r>
            <a:r>
              <a:rPr lang="en-US" sz="3600" dirty="0" err="1" smtClean="0"/>
              <a:t>করেন</a:t>
            </a:r>
            <a:r>
              <a:rPr lang="en-US" sz="3600" dirty="0" smtClean="0"/>
              <a:t> ?</a:t>
            </a:r>
          </a:p>
          <a:p>
            <a:r>
              <a:rPr lang="en-US" sz="3600" dirty="0" smtClean="0"/>
              <a:t>৩)</a:t>
            </a:r>
            <a:r>
              <a:rPr lang="en-US" sz="3600" dirty="0" err="1" smtClean="0"/>
              <a:t>মুক্তিযুদ্ধে</a:t>
            </a:r>
            <a:r>
              <a:rPr lang="en-US" sz="3600" dirty="0" smtClean="0"/>
              <a:t> </a:t>
            </a:r>
            <a:r>
              <a:rPr lang="en-US" sz="3600" dirty="0" err="1" smtClean="0"/>
              <a:t>অংশ</a:t>
            </a:r>
            <a:r>
              <a:rPr lang="en-US" sz="3600" dirty="0" smtClean="0"/>
              <a:t> </a:t>
            </a:r>
            <a:r>
              <a:rPr lang="en-US" sz="3600" dirty="0" err="1" smtClean="0"/>
              <a:t>গ্রহনকারী</a:t>
            </a:r>
            <a:r>
              <a:rPr lang="en-US" sz="3600" dirty="0" smtClean="0"/>
              <a:t> </a:t>
            </a:r>
            <a:r>
              <a:rPr lang="en-US" sz="3600" dirty="0" err="1" smtClean="0"/>
              <a:t>কম</a:t>
            </a:r>
            <a:r>
              <a:rPr lang="en-US" sz="3600" dirty="0" smtClean="0"/>
              <a:t> </a:t>
            </a:r>
            <a:r>
              <a:rPr lang="en-US" sz="3600" dirty="0" err="1" smtClean="0"/>
              <a:t>বয়সী</a:t>
            </a:r>
            <a:r>
              <a:rPr lang="en-US" sz="3600" dirty="0" smtClean="0"/>
              <a:t> </a:t>
            </a:r>
            <a:r>
              <a:rPr lang="en-US" sz="3600" dirty="0" err="1" smtClean="0"/>
              <a:t>যোদ্ধাদের</a:t>
            </a:r>
            <a:r>
              <a:rPr lang="en-US" sz="3600" dirty="0" smtClean="0"/>
              <a:t> </a:t>
            </a:r>
            <a:r>
              <a:rPr lang="en-US" sz="3600" dirty="0" err="1" smtClean="0"/>
              <a:t>কি</a:t>
            </a:r>
            <a:r>
              <a:rPr lang="en-US" sz="3600" dirty="0" smtClean="0"/>
              <a:t> </a:t>
            </a:r>
            <a:r>
              <a:rPr lang="en-US" sz="3600" dirty="0" err="1" smtClean="0"/>
              <a:t>নামে</a:t>
            </a:r>
            <a:r>
              <a:rPr lang="en-US" sz="3600" dirty="0" smtClean="0"/>
              <a:t> </a:t>
            </a:r>
            <a:r>
              <a:rPr lang="en-US" sz="3600" dirty="0" err="1" smtClean="0"/>
              <a:t>ডাকা</a:t>
            </a:r>
            <a:r>
              <a:rPr lang="en-US" sz="3600" dirty="0" smtClean="0"/>
              <a:t> </a:t>
            </a:r>
            <a:r>
              <a:rPr lang="en-US" sz="3600" dirty="0" err="1" smtClean="0"/>
              <a:t>হয়</a:t>
            </a:r>
            <a:r>
              <a:rPr lang="en-US" sz="3600" dirty="0" smtClean="0"/>
              <a:t> ?</a:t>
            </a:r>
          </a:p>
          <a:p>
            <a:r>
              <a:rPr lang="en-US" sz="3600" dirty="0" smtClean="0"/>
              <a:t>৪)</a:t>
            </a:r>
            <a:r>
              <a:rPr lang="en-US" sz="3600" dirty="0" err="1" smtClean="0"/>
              <a:t>হ্যা</a:t>
            </a:r>
            <a:r>
              <a:rPr lang="en-US" sz="3600" dirty="0" smtClean="0"/>
              <a:t>, </a:t>
            </a:r>
            <a:r>
              <a:rPr lang="en-US" sz="3600" dirty="0" err="1" smtClean="0"/>
              <a:t>তাদের</a:t>
            </a:r>
            <a:r>
              <a:rPr lang="en-US" sz="3600" dirty="0" smtClean="0"/>
              <a:t> </a:t>
            </a:r>
            <a:r>
              <a:rPr lang="en-US" sz="3600" dirty="0" err="1" smtClean="0"/>
              <a:t>কিশোর</a:t>
            </a:r>
            <a:r>
              <a:rPr lang="en-US" sz="3600" dirty="0" smtClean="0"/>
              <a:t> </a:t>
            </a:r>
            <a:r>
              <a:rPr lang="en-US" sz="3600" dirty="0" err="1" smtClean="0"/>
              <a:t>মুক্তিযোদ্ধা</a:t>
            </a:r>
            <a:r>
              <a:rPr lang="en-US" sz="3600" dirty="0" smtClean="0"/>
              <a:t> </a:t>
            </a:r>
            <a:r>
              <a:rPr lang="en-US" sz="3600" dirty="0" err="1" smtClean="0"/>
              <a:t>বলা</a:t>
            </a:r>
            <a:r>
              <a:rPr lang="en-US" sz="3600" dirty="0" smtClean="0"/>
              <a:t> </a:t>
            </a:r>
            <a:r>
              <a:rPr lang="en-US" sz="3600" dirty="0" err="1" smtClean="0"/>
              <a:t>হয়</a:t>
            </a:r>
            <a:r>
              <a:rPr lang="en-US" sz="3600" dirty="0" smtClean="0"/>
              <a:t>, </a:t>
            </a:r>
            <a:endParaRPr lang="en-US" sz="36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dirty="0" err="1" smtClean="0"/>
              <a:t>তাহলে</a:t>
            </a:r>
            <a:r>
              <a:rPr lang="en-US" sz="3600" dirty="0" smtClean="0"/>
              <a:t> </a:t>
            </a:r>
            <a:r>
              <a:rPr lang="en-US" sz="3600" dirty="0" err="1" smtClean="0"/>
              <a:t>আজ</a:t>
            </a:r>
            <a:r>
              <a:rPr lang="en-US" sz="3600" dirty="0" smtClean="0"/>
              <a:t> </a:t>
            </a:r>
            <a:r>
              <a:rPr lang="en-US" sz="3600" dirty="0" err="1" smtClean="0"/>
              <a:t>আমরা</a:t>
            </a:r>
            <a:r>
              <a:rPr lang="en-US" sz="3600" dirty="0" smtClean="0"/>
              <a:t> </a:t>
            </a:r>
            <a:r>
              <a:rPr lang="en-US" sz="3600" dirty="0" err="1" smtClean="0"/>
              <a:t>পড়ব,এক</a:t>
            </a:r>
            <a:r>
              <a:rPr lang="en-US" sz="3600" dirty="0" smtClean="0"/>
              <a:t> </a:t>
            </a:r>
            <a:r>
              <a:rPr lang="en-US" sz="3600" dirty="0" err="1" smtClean="0"/>
              <a:t>কিশোর</a:t>
            </a:r>
            <a:r>
              <a:rPr lang="en-US" sz="3600" dirty="0" smtClean="0"/>
              <a:t> </a:t>
            </a:r>
            <a:r>
              <a:rPr lang="en-US" sz="3600" dirty="0" err="1" smtClean="0"/>
              <a:t>মুক্তিযোদ্ধা</a:t>
            </a:r>
            <a:r>
              <a:rPr lang="en-US" sz="3600" dirty="0" smtClean="0"/>
              <a:t> </a:t>
            </a:r>
            <a:r>
              <a:rPr lang="en-US" sz="3600" dirty="0" err="1" smtClean="0"/>
              <a:t>কে</a:t>
            </a:r>
            <a:r>
              <a:rPr lang="en-US" sz="3600" dirty="0" smtClean="0"/>
              <a:t> </a:t>
            </a:r>
            <a:r>
              <a:rPr lang="en-US" sz="3600" dirty="0" err="1" smtClean="0"/>
              <a:t>নিয়ে</a:t>
            </a:r>
            <a:r>
              <a:rPr lang="en-US" sz="3600" dirty="0" smtClean="0"/>
              <a:t> </a:t>
            </a:r>
            <a:r>
              <a:rPr lang="en-US" sz="3600" dirty="0" err="1" smtClean="0"/>
              <a:t>রচিত</a:t>
            </a:r>
            <a:r>
              <a:rPr lang="en-US" sz="3600" dirty="0" smtClean="0"/>
              <a:t> </a:t>
            </a:r>
            <a:r>
              <a:rPr lang="en-US" sz="3600" dirty="0" err="1" smtClean="0"/>
              <a:t>উপন্যাস</a:t>
            </a:r>
            <a:r>
              <a:rPr lang="en-US" sz="3600" dirty="0" smtClean="0"/>
              <a:t> </a:t>
            </a:r>
            <a:endParaRPr lang="en-US" sz="3600" dirty="0"/>
          </a:p>
        </p:txBody>
      </p:sp>
      <p:sp>
        <p:nvSpPr>
          <p:cNvPr id="3" name="TextBox 2"/>
          <p:cNvSpPr txBox="1"/>
          <p:nvPr/>
        </p:nvSpPr>
        <p:spPr>
          <a:xfrm>
            <a:off x="381000" y="1600200"/>
            <a:ext cx="7010400" cy="707886"/>
          </a:xfrm>
          <a:prstGeom prst="rect">
            <a:avLst/>
          </a:prstGeom>
          <a:noFill/>
        </p:spPr>
        <p:txBody>
          <a:bodyPr wrap="square" rtlCol="0">
            <a:spAutoFit/>
          </a:bodyPr>
          <a:lstStyle/>
          <a:p>
            <a:r>
              <a:rPr lang="en-US" sz="4000" dirty="0" err="1" smtClean="0">
                <a:solidFill>
                  <a:srgbClr val="FF0000"/>
                </a:solidFill>
              </a:rPr>
              <a:t>তোমরা</a:t>
            </a:r>
            <a:r>
              <a:rPr lang="en-US" sz="4000" dirty="0" smtClean="0">
                <a:solidFill>
                  <a:srgbClr val="FF0000"/>
                </a:solidFill>
              </a:rPr>
              <a:t> </a:t>
            </a:r>
            <a:r>
              <a:rPr lang="en-US" sz="4000" dirty="0" err="1" smtClean="0">
                <a:solidFill>
                  <a:srgbClr val="FF0000"/>
                </a:solidFill>
              </a:rPr>
              <a:t>ছবিটি</a:t>
            </a:r>
            <a:r>
              <a:rPr lang="en-US" sz="4000" dirty="0" smtClean="0">
                <a:solidFill>
                  <a:srgbClr val="FF0000"/>
                </a:solidFill>
              </a:rPr>
              <a:t> </a:t>
            </a:r>
            <a:r>
              <a:rPr lang="en-US" sz="4000" dirty="0" err="1" smtClean="0">
                <a:solidFill>
                  <a:srgbClr val="FF0000"/>
                </a:solidFill>
              </a:rPr>
              <a:t>লক্ষকর</a:t>
            </a:r>
            <a:endParaRPr lang="en-US" sz="4000" dirty="0">
              <a:solidFill>
                <a:srgbClr val="FF0000"/>
              </a:solidFill>
            </a:endParaRPr>
          </a:p>
        </p:txBody>
      </p:sp>
      <p:pic>
        <p:nvPicPr>
          <p:cNvPr id="4" name="Picture 3" descr="68-686155_transparent-flower-gif-tumblr-flower-vector-transparent-background.png"/>
          <p:cNvPicPr>
            <a:picLocks noChangeAspect="1"/>
          </p:cNvPicPr>
          <p:nvPr/>
        </p:nvPicPr>
        <p:blipFill>
          <a:blip r:embed="rId2"/>
          <a:stretch>
            <a:fillRect/>
          </a:stretch>
        </p:blipFill>
        <p:spPr>
          <a:xfrm>
            <a:off x="457200" y="2438400"/>
            <a:ext cx="4572000" cy="358139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5257800" y="4267200"/>
            <a:ext cx="3886200" cy="707886"/>
          </a:xfrm>
          <a:prstGeom prst="rect">
            <a:avLst/>
          </a:prstGeom>
          <a:noFill/>
        </p:spPr>
        <p:txBody>
          <a:bodyPr wrap="square" rtlCol="0">
            <a:spAutoFit/>
          </a:bodyPr>
          <a:lstStyle/>
          <a:p>
            <a:r>
              <a:rPr lang="en-US" sz="4000" dirty="0" err="1" smtClean="0"/>
              <a:t>এটি</a:t>
            </a:r>
            <a:r>
              <a:rPr lang="en-US" sz="4000" dirty="0" smtClean="0"/>
              <a:t> </a:t>
            </a:r>
            <a:r>
              <a:rPr lang="en-US" sz="4000" dirty="0" err="1" smtClean="0"/>
              <a:t>কিসের</a:t>
            </a:r>
            <a:r>
              <a:rPr lang="en-US" sz="4000" dirty="0" smtClean="0"/>
              <a:t> </a:t>
            </a:r>
            <a:r>
              <a:rPr lang="en-US" sz="4000" dirty="0" err="1" smtClean="0"/>
              <a:t>ছবি</a:t>
            </a:r>
            <a:endParaRPr lang="en-US" sz="40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381000"/>
            <a:ext cx="3810000" cy="646331"/>
          </a:xfrm>
          <a:prstGeom prst="rect">
            <a:avLst/>
          </a:prstGeom>
          <a:noFill/>
          <a:ln>
            <a:solidFill>
              <a:schemeClr val="tx1"/>
            </a:solidFill>
          </a:ln>
        </p:spPr>
        <p:txBody>
          <a:bodyPr wrap="square" rtlCol="0">
            <a:spAutoFit/>
          </a:bodyPr>
          <a:lstStyle/>
          <a:p>
            <a:r>
              <a:rPr lang="en-US" sz="3600" dirty="0" err="1" smtClean="0">
                <a:latin typeface="NikoshBAN" pitchFamily="2" charset="0"/>
                <a:cs typeface="NikoshBAN" pitchFamily="2" charset="0"/>
              </a:rPr>
              <a:t>ছবিদুটি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লক্ষ্য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US" sz="3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1143000" y="1524000"/>
            <a:ext cx="3200400" cy="35814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68-686155_transparent-flower-gif-tumblr-flower-vector-transparent-background.png"/>
          <p:cNvPicPr>
            <a:picLocks noChangeAspect="1"/>
          </p:cNvPicPr>
          <p:nvPr/>
        </p:nvPicPr>
        <p:blipFill>
          <a:blip r:embed="rId3"/>
          <a:stretch>
            <a:fillRect/>
          </a:stretch>
        </p:blipFill>
        <p:spPr>
          <a:xfrm>
            <a:off x="4876800" y="1447800"/>
            <a:ext cx="2946956" cy="35814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2819400" y="5410200"/>
            <a:ext cx="3352800" cy="646331"/>
          </a:xfrm>
          <a:prstGeom prst="rect">
            <a:avLst/>
          </a:prstGeom>
          <a:noFill/>
          <a:ln>
            <a:solidFill>
              <a:schemeClr val="tx1"/>
            </a:solidFill>
          </a:ln>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ছবি</a:t>
            </a:r>
            <a:r>
              <a:rPr lang="en-US" sz="36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ppt_x</p:attrName>
                                        </p:attrNameLst>
                                      </p:cBhvr>
                                      <p:tavLst>
                                        <p:tav tm="0">
                                          <p:val>
                                            <p:strVal val="#ppt_x-.2"/>
                                          </p:val>
                                        </p:tav>
                                        <p:tav tm="100000">
                                          <p:val>
                                            <p:strVal val="#ppt_x"/>
                                          </p:val>
                                        </p:tav>
                                      </p:tavLst>
                                    </p:anim>
                                    <p:anim calcmode="lin" valueType="num">
                                      <p:cBhvr>
                                        <p:cTn id="15"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
                                        </p:tgtEl>
                                      </p:cBhvr>
                                    </p:animEffect>
                                  </p:childTnLst>
                                </p:cTn>
                              </p:par>
                              <p:par>
                                <p:cTn id="17" presetID="2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ppt_x</p:attrName>
                                        </p:attrNameLst>
                                      </p:cBhvr>
                                      <p:tavLst>
                                        <p:tav tm="0">
                                          <p:val>
                                            <p:strVal val="#ppt_x-.2"/>
                                          </p:val>
                                        </p:tav>
                                        <p:tav tm="100000">
                                          <p:val>
                                            <p:strVal val="#ppt_x"/>
                                          </p:val>
                                        </p:tav>
                                      </p:tavLst>
                                    </p:anim>
                                    <p:anim calcmode="lin" valueType="num">
                                      <p:cBhvr>
                                        <p:cTn id="20"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2000"/>
                                        <p:tgtEl>
                                          <p:spTgt spid="5"/>
                                        </p:tgtEl>
                                      </p:cBhvr>
                                    </p:animEffect>
                                  </p:childTnLst>
                                </p:cTn>
                              </p:par>
                              <p:par>
                                <p:cTn id="22" presetID="2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ppt_x</p:attrName>
                                        </p:attrNameLst>
                                      </p:cBhvr>
                                      <p:tavLst>
                                        <p:tav tm="0">
                                          <p:val>
                                            <p:strVal val="#ppt_x-.2"/>
                                          </p:val>
                                        </p:tav>
                                        <p:tav tm="100000">
                                          <p:val>
                                            <p:strVal val="#ppt_x"/>
                                          </p:val>
                                        </p:tav>
                                      </p:tavLst>
                                    </p:anim>
                                    <p:anim calcmode="lin" valueType="num">
                                      <p:cBhvr>
                                        <p:cTn id="25"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ppt_x</p:attrName>
                                        </p:attrNameLst>
                                      </p:cBhvr>
                                      <p:tavLst>
                                        <p:tav tm="0">
                                          <p:val>
                                            <p:strVal val="#ppt_x-.2"/>
                                          </p:val>
                                        </p:tav>
                                        <p:tav tm="100000">
                                          <p:val>
                                            <p:strVal val="#ppt_x"/>
                                          </p:val>
                                        </p:tav>
                                      </p:tavLst>
                                    </p:anim>
                                    <p:anim calcmode="lin" valueType="num">
                                      <p:cBhvr>
                                        <p:cTn id="32"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533400"/>
            <a:ext cx="4114800" cy="646331"/>
          </a:xfrm>
          <a:prstGeom prst="rect">
            <a:avLst/>
          </a:prstGeom>
          <a:noFill/>
          <a:ln>
            <a:solidFill>
              <a:schemeClr val="tx1"/>
            </a:solidFill>
          </a:ln>
        </p:spPr>
        <p:txBody>
          <a:bodyPr wrap="square" rtlCol="0">
            <a:spAutoFit/>
          </a:bodyPr>
          <a:lstStyle/>
          <a:p>
            <a:r>
              <a:rPr lang="en-US" sz="3600" dirty="0" err="1" smtClean="0">
                <a:latin typeface="NikoshBAN" pitchFamily="2" charset="0"/>
                <a:cs typeface="NikoshBAN" pitchFamily="2" charset="0"/>
              </a:rPr>
              <a:t>ছবিদুটি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লক্ষ্য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US" sz="3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2"/>
          <a:stretch>
            <a:fillRect/>
          </a:stretch>
        </p:blipFill>
        <p:spPr>
          <a:xfrm>
            <a:off x="990600" y="1600200"/>
            <a:ext cx="3505200" cy="327659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68-686155_transparent-flower-gif-tumblr-flower-vector-transparent-background.png"/>
          <p:cNvPicPr>
            <a:picLocks noChangeAspect="1"/>
          </p:cNvPicPr>
          <p:nvPr/>
        </p:nvPicPr>
        <p:blipFill>
          <a:blip r:embed="rId3"/>
          <a:stretch>
            <a:fillRect/>
          </a:stretch>
        </p:blipFill>
        <p:spPr>
          <a:xfrm>
            <a:off x="4876800" y="1600200"/>
            <a:ext cx="3276599" cy="32766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3276600" y="5410200"/>
            <a:ext cx="4038600" cy="646331"/>
          </a:xfrm>
          <a:prstGeom prst="rect">
            <a:avLst/>
          </a:prstGeom>
          <a:noFill/>
          <a:ln>
            <a:solidFill>
              <a:schemeClr val="tx1"/>
            </a:solidFill>
          </a:ln>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ছবি</a:t>
            </a:r>
            <a:r>
              <a:rPr lang="en-US" sz="36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304800"/>
            <a:ext cx="41148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dirty="0" err="1" smtClean="0">
                <a:latin typeface="NikoshBAN" pitchFamily="2" charset="0"/>
                <a:cs typeface="NikoshBAN" pitchFamily="2" charset="0"/>
              </a:rPr>
              <a:t>ছবিগুলি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কীসের</a:t>
            </a:r>
            <a:r>
              <a:rPr lang="en-US" sz="3600" dirty="0" smtClean="0">
                <a:latin typeface="NikoshBAN" pitchFamily="2" charset="0"/>
                <a:cs typeface="NikoshBAN" pitchFamily="2" charset="0"/>
              </a:rPr>
              <a:t> </a:t>
            </a:r>
          </a:p>
        </p:txBody>
      </p:sp>
      <p:pic>
        <p:nvPicPr>
          <p:cNvPr id="5" name="Picture 4" descr="68-686155_transparent-flower-gif-tumblr-flower-vector-transparent-background.png"/>
          <p:cNvPicPr>
            <a:picLocks noChangeAspect="1"/>
          </p:cNvPicPr>
          <p:nvPr/>
        </p:nvPicPr>
        <p:blipFill>
          <a:blip r:embed="rId2"/>
          <a:stretch>
            <a:fillRect/>
          </a:stretch>
        </p:blipFill>
        <p:spPr>
          <a:xfrm>
            <a:off x="304800" y="2819400"/>
            <a:ext cx="2667000" cy="182879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68-686155_transparent-flower-gif-tumblr-flower-vector-transparent-background.png"/>
          <p:cNvPicPr>
            <a:picLocks noChangeAspect="1"/>
          </p:cNvPicPr>
          <p:nvPr/>
        </p:nvPicPr>
        <p:blipFill>
          <a:blip r:embed="rId3"/>
          <a:stretch>
            <a:fillRect/>
          </a:stretch>
        </p:blipFill>
        <p:spPr>
          <a:xfrm>
            <a:off x="3124200" y="2819400"/>
            <a:ext cx="2819401" cy="18288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1981200" y="5562600"/>
            <a:ext cx="3810000" cy="64633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কাকতাড়ুয়া</a:t>
            </a:r>
            <a:endParaRPr lang="en-US" sz="3600" dirty="0" smtClean="0">
              <a:latin typeface="NikoshBAN" pitchFamily="2" charset="0"/>
              <a:cs typeface="NikoshBAN" pitchFamily="2" charset="0"/>
            </a:endParaRPr>
          </a:p>
        </p:txBody>
      </p:sp>
      <p:pic>
        <p:nvPicPr>
          <p:cNvPr id="8" name="Picture 7" descr="9auSVAnqdO0hh9Iw_e35367798c61af675df13df114b82e25.jpg"/>
          <p:cNvPicPr>
            <a:picLocks noChangeAspect="1"/>
          </p:cNvPicPr>
          <p:nvPr/>
        </p:nvPicPr>
        <p:blipFill>
          <a:blip r:embed="rId4"/>
          <a:stretch>
            <a:fillRect/>
          </a:stretch>
        </p:blipFill>
        <p:spPr>
          <a:xfrm>
            <a:off x="6096000" y="2819400"/>
            <a:ext cx="2743200" cy="1828800"/>
          </a:xfrm>
          <a:prstGeom prst="rect">
            <a:avLst/>
          </a:prstGeom>
        </p:spPr>
      </p:pic>
      <p:pic>
        <p:nvPicPr>
          <p:cNvPr id="9" name="Picture 8" descr="9cd8980ea21d2f9fbd9c8d8f389299ef.jpg"/>
          <p:cNvPicPr>
            <a:picLocks noChangeAspect="1"/>
          </p:cNvPicPr>
          <p:nvPr/>
        </p:nvPicPr>
        <p:blipFill>
          <a:blip r:embed="rId5"/>
          <a:stretch>
            <a:fillRect/>
          </a:stretch>
        </p:blipFill>
        <p:spPr>
          <a:xfrm>
            <a:off x="304800" y="1143000"/>
            <a:ext cx="2667000" cy="1574800"/>
          </a:xfrm>
          <a:prstGeom prst="rect">
            <a:avLst/>
          </a:prstGeom>
        </p:spPr>
      </p:pic>
      <p:pic>
        <p:nvPicPr>
          <p:cNvPr id="10" name="Picture 9" descr="182c1745dff7f0c178ec7664aedb6f8b.jpg"/>
          <p:cNvPicPr>
            <a:picLocks noChangeAspect="1"/>
          </p:cNvPicPr>
          <p:nvPr/>
        </p:nvPicPr>
        <p:blipFill>
          <a:blip r:embed="rId6"/>
          <a:stretch>
            <a:fillRect/>
          </a:stretch>
        </p:blipFill>
        <p:spPr>
          <a:xfrm>
            <a:off x="3124200" y="1143000"/>
            <a:ext cx="2743200" cy="1600200"/>
          </a:xfrm>
          <a:prstGeom prst="rect">
            <a:avLst/>
          </a:prstGeom>
        </p:spPr>
      </p:pic>
      <p:pic>
        <p:nvPicPr>
          <p:cNvPr id="11" name="Picture 10" descr="download (1).jpg"/>
          <p:cNvPicPr>
            <a:picLocks noChangeAspect="1"/>
          </p:cNvPicPr>
          <p:nvPr/>
        </p:nvPicPr>
        <p:blipFill>
          <a:blip r:embed="rId7"/>
          <a:stretch>
            <a:fillRect/>
          </a:stretch>
        </p:blipFill>
        <p:spPr>
          <a:xfrm>
            <a:off x="6096000" y="1143000"/>
            <a:ext cx="268605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par>
                                <p:cTn id="18" presetID="2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edge">
                                      <p:cBhvr>
                                        <p:cTn id="20" dur="2000"/>
                                        <p:tgtEl>
                                          <p:spTgt spid="10"/>
                                        </p:tgtEl>
                                      </p:cBhvr>
                                    </p:animEffect>
                                  </p:childTnLst>
                                </p:cTn>
                              </p:par>
                              <p:par>
                                <p:cTn id="21" presetID="2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edge">
                                      <p:cBhvr>
                                        <p:cTn id="23" dur="2000"/>
                                        <p:tgtEl>
                                          <p:spTgt spid="11"/>
                                        </p:tgtEl>
                                      </p:cBhvr>
                                    </p:animEffect>
                                  </p:childTnLst>
                                </p:cTn>
                              </p:par>
                              <p:par>
                                <p:cTn id="24" presetID="2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2000"/>
                                        <p:tgtEl>
                                          <p:spTgt spid="5"/>
                                        </p:tgtEl>
                                      </p:cBhvr>
                                    </p:animEffect>
                                  </p:childTnLst>
                                </p:cTn>
                              </p:par>
                              <p:par>
                                <p:cTn id="27" presetID="2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2000"/>
                                        <p:tgtEl>
                                          <p:spTgt spid="6"/>
                                        </p:tgtEl>
                                      </p:cBhvr>
                                    </p:animEffect>
                                  </p:childTnLst>
                                </p:cTn>
                              </p:par>
                              <p:par>
                                <p:cTn id="30" presetID="2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513</TotalTime>
  <Words>663</Words>
  <Application>Microsoft Office PowerPoint</Application>
  <PresentationFormat>On-screen Show (4:3)</PresentationFormat>
  <Paragraphs>106</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Galaxy</cp:lastModifiedBy>
  <cp:revision>146</cp:revision>
  <dcterms:created xsi:type="dcterms:W3CDTF">2020-10-05T02:31:13Z</dcterms:created>
  <dcterms:modified xsi:type="dcterms:W3CDTF">2020-10-20T17:01:54Z</dcterms:modified>
</cp:coreProperties>
</file>