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0F5357-D214-45B7-81AD-551F6ECFA48E}" type="datetimeFigureOut">
              <a:rPr lang="en-US" smtClean="0"/>
              <a:pPr/>
              <a:t>10/20/2020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5D15C-A457-4F31-B7F0-3F2A9BD24C4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jpe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Relationship Id="rId5" Type="http://schemas.openxmlformats.org/officeDocument/2006/relationships/hyperlink" Target="mailto:shakhawath747@gamil.com" TargetMode="Externa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smtClean="0"/>
              <a:t> </a:t>
            </a:r>
            <a:endParaRPr lang="en-US" dirty="0"/>
          </a:p>
        </p:txBody>
      </p:sp>
      <p:pic>
        <p:nvPicPr>
          <p:cNvPr id="1026" name="Picture 2" descr="C:\Users\sagor khan\Downloads\a1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3505200" y="2791619"/>
            <a:ext cx="2133600" cy="2143125"/>
          </a:xfrm>
        </p:spPr>
      </p:pic>
      <p:sp>
        <p:nvSpPr>
          <p:cNvPr id="5" name="Rounded Rectangle 4"/>
          <p:cNvSpPr/>
          <p:nvPr/>
        </p:nvSpPr>
        <p:spPr>
          <a:xfrm>
            <a:off x="381000" y="1600200"/>
            <a:ext cx="8153400" cy="3048000"/>
          </a:xfrm>
          <a:prstGeom prst="round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81000" y="2209800"/>
            <a:ext cx="2362200" cy="2286000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স্বা</a:t>
            </a:r>
            <a:endParaRPr lang="en-US" sz="6000" dirty="0"/>
          </a:p>
        </p:txBody>
      </p:sp>
      <p:sp>
        <p:nvSpPr>
          <p:cNvPr id="11" name="Oval 10"/>
          <p:cNvSpPr/>
          <p:nvPr/>
        </p:nvSpPr>
        <p:spPr>
          <a:xfrm>
            <a:off x="2438400" y="2362200"/>
            <a:ext cx="2362200" cy="2286000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গ </a:t>
            </a:r>
            <a:endParaRPr lang="en-US" sz="6000" dirty="0"/>
          </a:p>
        </p:txBody>
      </p:sp>
      <p:sp>
        <p:nvSpPr>
          <p:cNvPr id="12" name="Oval 11"/>
          <p:cNvSpPr/>
          <p:nvPr/>
        </p:nvSpPr>
        <p:spPr>
          <a:xfrm>
            <a:off x="4343400" y="2286000"/>
            <a:ext cx="2362200" cy="2286000"/>
          </a:xfrm>
          <a:prstGeom prst="ellipse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ত </a:t>
            </a:r>
            <a:endParaRPr lang="en-US" sz="6000" dirty="0"/>
          </a:p>
        </p:txBody>
      </p:sp>
      <p:sp>
        <p:nvSpPr>
          <p:cNvPr id="13" name="Oval 12"/>
          <p:cNvSpPr/>
          <p:nvPr/>
        </p:nvSpPr>
        <p:spPr>
          <a:xfrm>
            <a:off x="6172200" y="2286000"/>
            <a:ext cx="2362200" cy="2286000"/>
          </a:xfrm>
          <a:prstGeom prst="ellipse">
            <a:avLst/>
          </a:prstGeom>
          <a:solidFill>
            <a:srgbClr val="92D050"/>
          </a:solidFill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6000" dirty="0" smtClean="0"/>
              <a:t>ম</a:t>
            </a:r>
            <a:endParaRPr lang="en-US" sz="6000" dirty="0"/>
          </a:p>
        </p:txBody>
      </p:sp>
      <p:pic>
        <p:nvPicPr>
          <p:cNvPr id="1028" name="Picture 4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648200"/>
            <a:ext cx="3810000" cy="2209800"/>
          </a:xfrm>
          <a:prstGeom prst="rect">
            <a:avLst/>
          </a:prstGeom>
          <a:noFill/>
        </p:spPr>
      </p:pic>
      <p:pic>
        <p:nvPicPr>
          <p:cNvPr id="1029" name="Picture 5" descr="C:\Users\sagor khan\Downloads\a130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5753100" y="3695700"/>
            <a:ext cx="2209800" cy="4114800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152400" y="152400"/>
            <a:ext cx="8839200" cy="99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C:\Users\sagor khan\Downloads\a129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28600" y="152401"/>
            <a:ext cx="8686800" cy="914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7" name="TextBox 16"/>
          <p:cNvSpPr txBox="1"/>
          <p:nvPr/>
        </p:nvSpPr>
        <p:spPr>
          <a:xfrm>
            <a:off x="2743200" y="381000"/>
            <a:ext cx="6096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solidFill>
                  <a:srgbClr val="FFFF00"/>
                </a:solidFill>
              </a:rPr>
              <a:t>আজকের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ক্লাসে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r>
              <a:rPr lang="en-US" sz="3200" dirty="0" err="1" smtClean="0">
                <a:solidFill>
                  <a:srgbClr val="FFFF00"/>
                </a:solidFill>
              </a:rPr>
              <a:t>সবাইকে</a:t>
            </a:r>
            <a:r>
              <a:rPr lang="en-US" sz="3200" dirty="0" smtClean="0">
                <a:solidFill>
                  <a:srgbClr val="FFFF00"/>
                </a:solidFill>
              </a:rPr>
              <a:t> </a:t>
            </a:r>
            <a:endParaRPr lang="en-US" sz="3200" dirty="0">
              <a:solidFill>
                <a:srgbClr val="FFFF00"/>
              </a:solidFill>
            </a:endParaRPr>
          </a:p>
        </p:txBody>
      </p:sp>
      <p:sp>
        <p:nvSpPr>
          <p:cNvPr id="18" name="Oval 17"/>
          <p:cNvSpPr/>
          <p:nvPr/>
        </p:nvSpPr>
        <p:spPr>
          <a:xfrm>
            <a:off x="3048000" y="4648200"/>
            <a:ext cx="2362200" cy="1981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a120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2971800" y="4648200"/>
            <a:ext cx="2438400" cy="2009775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8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*0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52578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209800" y="228600"/>
            <a:ext cx="48768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উত্তর </a:t>
            </a:r>
            <a:endParaRPr lang="en-US" sz="4000" dirty="0"/>
          </a:p>
        </p:txBody>
      </p:sp>
      <p:sp>
        <p:nvSpPr>
          <p:cNvPr id="7" name="Flowchart: Data 6"/>
          <p:cNvSpPr/>
          <p:nvPr/>
        </p:nvSpPr>
        <p:spPr>
          <a:xfrm>
            <a:off x="685800" y="1828800"/>
            <a:ext cx="7239000" cy="3505200"/>
          </a:xfrm>
          <a:prstGeom prst="flowChartInputOutpu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জাবেদা বলতে বোঝায় লেনদেনের ডেবিট-ক্রেডিট বিশ্লেষণ । </a:t>
            </a:r>
            <a:endParaRPr lang="en-US" sz="4000" dirty="0"/>
          </a:p>
        </p:txBody>
      </p:sp>
      <p:sp>
        <p:nvSpPr>
          <p:cNvPr id="8" name="Rectangle 7"/>
          <p:cNvSpPr/>
          <p:nvPr/>
        </p:nvSpPr>
        <p:spPr>
          <a:xfrm>
            <a:off x="0" y="6096000"/>
            <a:ext cx="89154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11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12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13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en-US" dirty="0" err="1" smtClean="0">
                <a:solidFill>
                  <a:srgbClr val="FFFF00"/>
                </a:solidFill>
              </a:rPr>
              <a:t>জাবে</a:t>
            </a:r>
            <a:r>
              <a:rPr lang="bn-IN" dirty="0" smtClean="0">
                <a:solidFill>
                  <a:srgbClr val="FFFF00"/>
                </a:solidFill>
              </a:rPr>
              <a:t>দার শ্রেণবিভাগ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581400" y="1600200"/>
            <a:ext cx="2362200" cy="9144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জাবেদা </a:t>
            </a:r>
            <a:endParaRPr lang="en-US" sz="3200" dirty="0"/>
          </a:p>
        </p:txBody>
      </p:sp>
      <p:sp>
        <p:nvSpPr>
          <p:cNvPr id="6" name="Rounded Rectangle 5"/>
          <p:cNvSpPr/>
          <p:nvPr/>
        </p:nvSpPr>
        <p:spPr>
          <a:xfrm>
            <a:off x="6553200" y="1676400"/>
            <a:ext cx="23622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বিশেষ জাবেদা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0" y="1676400"/>
            <a:ext cx="2590800" cy="914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প্রকৃত জাবেদা</a:t>
            </a:r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6477000" y="2743200"/>
            <a:ext cx="2514600" cy="533400"/>
          </a:xfrm>
          <a:prstGeom prst="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ক্রয় জাবেদা 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6477000" y="3276600"/>
            <a:ext cx="2514600" cy="4572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বিক্রয় জাবেদা 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6477000" y="3733800"/>
            <a:ext cx="2514600" cy="4572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ক্রয় ফেরত জাবেদা </a:t>
            </a:r>
            <a:endParaRPr lang="en-US" sz="2000" dirty="0"/>
          </a:p>
        </p:txBody>
      </p:sp>
      <p:sp>
        <p:nvSpPr>
          <p:cNvPr id="11" name="Rounded Rectangle 10"/>
          <p:cNvSpPr/>
          <p:nvPr/>
        </p:nvSpPr>
        <p:spPr>
          <a:xfrm>
            <a:off x="6477000" y="4191000"/>
            <a:ext cx="2514600" cy="5334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বিক্রয় ফেরত জাবেদা </a:t>
            </a:r>
            <a:endParaRPr lang="en-US" sz="2000" dirty="0"/>
          </a:p>
        </p:txBody>
      </p:sp>
      <p:sp>
        <p:nvSpPr>
          <p:cNvPr id="12" name="Rounded Rectangle 11"/>
          <p:cNvSpPr/>
          <p:nvPr/>
        </p:nvSpPr>
        <p:spPr>
          <a:xfrm>
            <a:off x="6477000" y="4648200"/>
            <a:ext cx="2514600" cy="4572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নগদ প্রাপ্তি জাবেদা </a:t>
            </a:r>
            <a:endParaRPr lang="en-US" sz="2000" dirty="0"/>
          </a:p>
        </p:txBody>
      </p:sp>
      <p:sp>
        <p:nvSpPr>
          <p:cNvPr id="13" name="Rounded Rectangle 12"/>
          <p:cNvSpPr/>
          <p:nvPr/>
        </p:nvSpPr>
        <p:spPr>
          <a:xfrm>
            <a:off x="6477000" y="5105400"/>
            <a:ext cx="2514600" cy="6096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নগদ প্রদান জাবেদা </a:t>
            </a:r>
            <a:endParaRPr lang="en-US" sz="2000" dirty="0"/>
          </a:p>
        </p:txBody>
      </p:sp>
      <p:sp>
        <p:nvSpPr>
          <p:cNvPr id="14" name="Rounded Rectangle 13"/>
          <p:cNvSpPr/>
          <p:nvPr/>
        </p:nvSpPr>
        <p:spPr>
          <a:xfrm>
            <a:off x="0" y="2819400"/>
            <a:ext cx="2743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সংশোধনী জাবেদা </a:t>
            </a:r>
            <a:endParaRPr lang="en-US" sz="2000" dirty="0"/>
          </a:p>
        </p:txBody>
      </p:sp>
      <p:sp>
        <p:nvSpPr>
          <p:cNvPr id="15" name="Rounded Rectangle 14"/>
          <p:cNvSpPr/>
          <p:nvPr/>
        </p:nvSpPr>
        <p:spPr>
          <a:xfrm>
            <a:off x="0" y="3352800"/>
            <a:ext cx="2743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সমন্বয় জাবেদা </a:t>
            </a:r>
            <a:endParaRPr lang="en-US" sz="2000" dirty="0"/>
          </a:p>
        </p:txBody>
      </p:sp>
      <p:sp>
        <p:nvSpPr>
          <p:cNvPr id="16" name="Rounded Rectangle 15"/>
          <p:cNvSpPr/>
          <p:nvPr/>
        </p:nvSpPr>
        <p:spPr>
          <a:xfrm>
            <a:off x="0" y="3886200"/>
            <a:ext cx="2743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সমাপনী জাবেদা </a:t>
            </a:r>
            <a:endParaRPr lang="en-US" sz="2000" dirty="0"/>
          </a:p>
        </p:txBody>
      </p:sp>
      <p:sp>
        <p:nvSpPr>
          <p:cNvPr id="17" name="Rounded Rectangle 16"/>
          <p:cNvSpPr/>
          <p:nvPr/>
        </p:nvSpPr>
        <p:spPr>
          <a:xfrm>
            <a:off x="0" y="4419600"/>
            <a:ext cx="2743200" cy="6096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প্রারম্ভিক জাবেদা 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>
            <a:off x="0" y="5029200"/>
            <a:ext cx="2743200" cy="533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অন্যান্য জাবে</a:t>
            </a:r>
            <a:r>
              <a:rPr lang="bn-IN" dirty="0" smtClean="0"/>
              <a:t>দা </a:t>
            </a:r>
            <a:endParaRPr lang="en-US" dirty="0"/>
          </a:p>
        </p:txBody>
      </p:sp>
      <p:sp>
        <p:nvSpPr>
          <p:cNvPr id="23" name="Up Arrow 22"/>
          <p:cNvSpPr/>
          <p:nvPr/>
        </p:nvSpPr>
        <p:spPr>
          <a:xfrm rot="16200000">
            <a:off x="2628900" y="1638300"/>
            <a:ext cx="914400" cy="990600"/>
          </a:xfrm>
          <a:prstGeom prst="up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5791200" y="1676400"/>
            <a:ext cx="914400" cy="838200"/>
          </a:xfrm>
          <a:prstGeom prst="rightArrow">
            <a:avLst/>
          </a:prstGeom>
          <a:solidFill>
            <a:srgbClr val="FFFF0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Down Arrow 25"/>
          <p:cNvSpPr/>
          <p:nvPr/>
        </p:nvSpPr>
        <p:spPr>
          <a:xfrm>
            <a:off x="1219200" y="2514600"/>
            <a:ext cx="609600" cy="304800"/>
          </a:xfrm>
          <a:prstGeom prst="down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Up Arrow 26"/>
          <p:cNvSpPr/>
          <p:nvPr/>
        </p:nvSpPr>
        <p:spPr>
          <a:xfrm rot="10800000">
            <a:off x="7391400" y="2514600"/>
            <a:ext cx="637032" cy="228600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0" y="6096000"/>
            <a:ext cx="8991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</a:t>
            </a:r>
            <a:r>
              <a:rPr lang="bn-IN" dirty="0" smtClean="0">
                <a:solidFill>
                  <a:schemeClr val="tx1"/>
                </a:solidFill>
              </a:rPr>
              <a:t>৬৪৮৬ 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 err="1" smtClean="0"/>
              <a:t>বিশেষ</a:t>
            </a:r>
            <a:r>
              <a:rPr lang="en-US" dirty="0" smtClean="0"/>
              <a:t> </a:t>
            </a:r>
            <a:r>
              <a:rPr lang="en-US" dirty="0" err="1" smtClean="0"/>
              <a:t>জাবেদা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0" y="16764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১। 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জাবেদাঃ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জাবেদায়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প্রতিষ্ঠানের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পণ্য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লিপিবদ্ধ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6" name="Rounded Rectangle 5"/>
          <p:cNvSpPr/>
          <p:nvPr/>
        </p:nvSpPr>
        <p:spPr>
          <a:xfrm>
            <a:off x="0" y="23622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২। বিক্রয় জাবেদাঃ বি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জাবেদায়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প্রতিষ্ঠানের</a:t>
            </a:r>
            <a:r>
              <a:rPr lang="en-US" sz="2000" dirty="0" smtClean="0"/>
              <a:t> </a:t>
            </a:r>
            <a:r>
              <a:rPr lang="en-US" sz="2000" dirty="0" err="1" smtClean="0"/>
              <a:t>সকল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বাকিতে</a:t>
            </a:r>
            <a:r>
              <a:rPr lang="en-US" sz="2000" dirty="0" smtClean="0"/>
              <a:t> </a:t>
            </a:r>
            <a:r>
              <a:rPr lang="en-US" sz="2000" dirty="0" err="1" smtClean="0"/>
              <a:t>পণ্য</a:t>
            </a:r>
            <a:r>
              <a:rPr lang="en-US" sz="2000" dirty="0" smtClean="0"/>
              <a:t> </a:t>
            </a:r>
            <a:r>
              <a:rPr lang="bn-IN" sz="2000" dirty="0" smtClean="0"/>
              <a:t>বি</a:t>
            </a:r>
            <a:r>
              <a:rPr lang="en-US" sz="2000" dirty="0" err="1" smtClean="0"/>
              <a:t>ক্রয়</a:t>
            </a:r>
            <a:r>
              <a:rPr lang="en-US" sz="2000" dirty="0" smtClean="0"/>
              <a:t> </a:t>
            </a:r>
            <a:r>
              <a:rPr lang="en-US" sz="2000" dirty="0" err="1" smtClean="0"/>
              <a:t>লিপিবদ্ধ</a:t>
            </a:r>
            <a:r>
              <a:rPr lang="en-US" sz="2000" dirty="0" smtClean="0"/>
              <a:t> </a:t>
            </a:r>
            <a:r>
              <a:rPr lang="en-US" sz="2000" dirty="0" err="1" smtClean="0"/>
              <a:t>করা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</a:t>
            </a:r>
            <a:r>
              <a:rPr lang="en-US" sz="2000" dirty="0" smtClean="0"/>
              <a:t>। </a:t>
            </a:r>
            <a:endParaRPr lang="en-US" sz="2000" dirty="0"/>
          </a:p>
        </p:txBody>
      </p:sp>
      <p:sp>
        <p:nvSpPr>
          <p:cNvPr id="7" name="Rounded Rectangle 6"/>
          <p:cNvSpPr/>
          <p:nvPr/>
        </p:nvSpPr>
        <p:spPr>
          <a:xfrm>
            <a:off x="0" y="30480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৩।ক্রয়ফেরত জাবেদাঃ বাকিতে ক্রয়কৃত পণ্য ফেরত দেওয়া হলে ক্রয় ফেরত জাবেদায় লিপিবদ্ধ করা হয় । </a:t>
            </a:r>
            <a:endParaRPr lang="en-US" sz="2000" dirty="0"/>
          </a:p>
        </p:txBody>
      </p:sp>
      <p:sp>
        <p:nvSpPr>
          <p:cNvPr id="8" name="Rounded Rectangle 7"/>
          <p:cNvSpPr/>
          <p:nvPr/>
        </p:nvSpPr>
        <p:spPr>
          <a:xfrm>
            <a:off x="0" y="37338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৪। বিক্রয়ফেরত জাবেদাঃ বাকিতে বিক্রয়কৃত পণ্য ফেরত দেওয়া হলে বিক্রয় ফেরত জাবেদায় লিপিবদ্ধ করা হয় । </a:t>
            </a:r>
            <a:endParaRPr lang="en-US" sz="2000" dirty="0"/>
          </a:p>
        </p:txBody>
      </p:sp>
      <p:sp>
        <p:nvSpPr>
          <p:cNvPr id="9" name="Rounded Rectangle 8"/>
          <p:cNvSpPr/>
          <p:nvPr/>
        </p:nvSpPr>
        <p:spPr>
          <a:xfrm>
            <a:off x="0" y="44196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৫। নগদ প্রাপ্তি জাবেদাঃ যে সকল লেনদেনের দ্বারা নগদ প্রাপ্তি ঘটে( নগদ পণ্য বিক্রয়সহ) ,তা নগদ প্রাপ্তি জাবেদায় লিপিবদ্ধ করা হয় ।  </a:t>
            </a:r>
            <a:endParaRPr lang="en-US" sz="2000" dirty="0"/>
          </a:p>
        </p:txBody>
      </p:sp>
      <p:sp>
        <p:nvSpPr>
          <p:cNvPr id="10" name="Rounded Rectangle 9"/>
          <p:cNvSpPr/>
          <p:nvPr/>
        </p:nvSpPr>
        <p:spPr>
          <a:xfrm>
            <a:off x="0" y="5105400"/>
            <a:ext cx="9144000" cy="6858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৬। নগদ প্রদান জাবেদাঃ যে সকল লেনদেনের দ্বারা নগদ প্রদান  ঘটে( নগদ পণ্য ক্রয়সহ) ,তা নগদ প্রদান  জাবেদায় লিপিবদ্ধ করা হয় । 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0" y="6248400"/>
            <a:ext cx="91440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4000" dirty="0" smtClean="0"/>
              <a:t>দলীয় কাজ 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029200"/>
          </a:xfrm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1000" y="1752600"/>
            <a:ext cx="4495800" cy="38100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3" descr="IMG_20181029_104257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1000" y="1752600"/>
            <a:ext cx="4495800" cy="3810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9" name="Rectangular Callout 8"/>
          <p:cNvSpPr/>
          <p:nvPr/>
        </p:nvSpPr>
        <p:spPr>
          <a:xfrm>
            <a:off x="5943600" y="2133600"/>
            <a:ext cx="2667000" cy="3276600"/>
          </a:xfrm>
          <a:prstGeom prst="wedgeRectCallout">
            <a:avLst>
              <a:gd name="adj1" fmla="val -96749"/>
              <a:gd name="adj2" fmla="val 2712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600" dirty="0" err="1" smtClean="0"/>
              <a:t>জাবেদার</a:t>
            </a:r>
            <a:r>
              <a:rPr lang="en-US" sz="3600" dirty="0" smtClean="0"/>
              <a:t> </a:t>
            </a:r>
            <a:r>
              <a:rPr lang="en-US" sz="3600" dirty="0" err="1" smtClean="0"/>
              <a:t>গুরু</a:t>
            </a:r>
            <a:r>
              <a:rPr lang="bn-IN" sz="3600" dirty="0" smtClean="0"/>
              <a:t>ত্বগুলো লিখ? </a:t>
            </a:r>
            <a:endParaRPr lang="en-US" sz="3600" dirty="0"/>
          </a:p>
        </p:txBody>
      </p:sp>
      <p:sp>
        <p:nvSpPr>
          <p:cNvPr id="8" name="Rectangle 7"/>
          <p:cNvSpPr/>
          <p:nvPr/>
        </p:nvSpPr>
        <p:spPr>
          <a:xfrm>
            <a:off x="0" y="5791200"/>
            <a:ext cx="9144000" cy="76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610600" cy="5257800"/>
          </a:xfrm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pPr algn="ctr">
              <a:buNone/>
            </a:pPr>
            <a:r>
              <a:rPr lang="bn-IN" dirty="0" smtClean="0"/>
              <a:t>* লেনদেন লিপিবদ্ধকরণ, </a:t>
            </a:r>
          </a:p>
          <a:p>
            <a:pPr algn="ctr">
              <a:buNone/>
            </a:pPr>
            <a:r>
              <a:rPr lang="bn-IN" dirty="0" smtClean="0"/>
              <a:t>*লেনদেনের মোট সংখ্যা ও পরিমাণ জানা,</a:t>
            </a:r>
          </a:p>
          <a:p>
            <a:pPr algn="ctr">
              <a:buNone/>
            </a:pPr>
            <a:r>
              <a:rPr lang="bn-IN" dirty="0" smtClean="0"/>
              <a:t>*দ্বেতত্তার প্রয়োগ নিশ্চিত,</a:t>
            </a:r>
          </a:p>
          <a:p>
            <a:pPr algn="ctr">
              <a:buNone/>
            </a:pPr>
            <a:r>
              <a:rPr lang="bn-IN" dirty="0" smtClean="0"/>
              <a:t>* ভূল-এুটি হ্রাস , </a:t>
            </a:r>
          </a:p>
          <a:p>
            <a:pPr algn="ctr">
              <a:buNone/>
            </a:pPr>
            <a:r>
              <a:rPr lang="bn-IN" dirty="0" smtClean="0"/>
              <a:t>* লেনদেনের সংখ্যা ,</a:t>
            </a:r>
          </a:p>
          <a:p>
            <a:pPr algn="ctr">
              <a:buNone/>
            </a:pPr>
            <a:r>
              <a:rPr lang="bn-IN" dirty="0" smtClean="0"/>
              <a:t>*ভবিষ্যৎ সূত্র, </a:t>
            </a:r>
          </a:p>
          <a:p>
            <a:pPr algn="ctr">
              <a:buNone/>
            </a:pPr>
            <a:r>
              <a:rPr lang="bn-IN" dirty="0" smtClean="0"/>
              <a:t>*পাকা বহির সহায়ক ।</a:t>
            </a:r>
            <a:r>
              <a:rPr lang="bn-IN" sz="2800" dirty="0" smtClean="0"/>
              <a:t> </a:t>
            </a:r>
            <a:endParaRPr lang="en-US" sz="2800" dirty="0" smtClean="0"/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743200" y="228600"/>
            <a:ext cx="4038600" cy="12192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800" dirty="0" smtClean="0">
                <a:solidFill>
                  <a:schemeClr val="tx1"/>
                </a:solidFill>
              </a:rPr>
              <a:t>উত্তর </a:t>
            </a:r>
            <a:endParaRPr lang="en-US" sz="4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6248400"/>
            <a:ext cx="8610600" cy="6096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এম 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bn-IN" sz="20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1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6">
              <a:lumMod val="75000"/>
            </a:schemeClr>
          </a:solidFill>
          <a:ln>
            <a:solidFill>
              <a:srgbClr val="00206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458200" cy="4191000"/>
          </a:xfr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09600" y="2362200"/>
            <a:ext cx="7772400" cy="23622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dirty="0" err="1" smtClean="0"/>
              <a:t>সাধারণ</a:t>
            </a:r>
            <a:r>
              <a:rPr lang="en-US" sz="2800" dirty="0" smtClean="0"/>
              <a:t> অ</a:t>
            </a:r>
            <a:r>
              <a:rPr lang="bn-IN" sz="2800" dirty="0" smtClean="0"/>
              <a:t>র্থে,কোন বস্তুর নির্ধারিত মূল্য অপেক্ষা কম মূল্যে ক্রয় সম্ভব হলে ,যতটুকু মূল্য কম পরিশোধ করা হলো, তা-ই বাট্রা ।ব্যবসায় প্রতিষ্ঠানে এই বাট্রা দেওয়া ও পাওয়া উভয়ই হয়ে থাকে। </a:t>
            </a:r>
            <a:endParaRPr lang="en-US" sz="2800" dirty="0"/>
          </a:p>
        </p:txBody>
      </p:sp>
      <p:sp>
        <p:nvSpPr>
          <p:cNvPr id="6" name="Oval 5"/>
          <p:cNvSpPr/>
          <p:nvPr/>
        </p:nvSpPr>
        <p:spPr>
          <a:xfrm>
            <a:off x="2743200" y="228600"/>
            <a:ext cx="3886200" cy="1143000"/>
          </a:xfrm>
          <a:prstGeom prst="ellipse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dirty="0" err="1" smtClean="0">
                <a:solidFill>
                  <a:schemeClr val="tx1"/>
                </a:solidFill>
              </a:rPr>
              <a:t>বাট্রা</a:t>
            </a:r>
            <a:r>
              <a:rPr lang="en-US" sz="4000" dirty="0" smtClean="0">
                <a:solidFill>
                  <a:schemeClr val="tx1"/>
                </a:solidFill>
              </a:rPr>
              <a:t>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04800" y="5791200"/>
            <a:ext cx="84582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বাট্রার প্রকারভেদ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3352800" y="1600200"/>
            <a:ext cx="2133600" cy="914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600" dirty="0" smtClean="0"/>
              <a:t>বাট্রা </a:t>
            </a:r>
            <a:endParaRPr lang="en-US" sz="3600" dirty="0"/>
          </a:p>
        </p:txBody>
      </p:sp>
      <p:sp>
        <p:nvSpPr>
          <p:cNvPr id="6" name="Oval 5"/>
          <p:cNvSpPr/>
          <p:nvPr/>
        </p:nvSpPr>
        <p:spPr>
          <a:xfrm>
            <a:off x="457200" y="1828800"/>
            <a:ext cx="2362200" cy="1447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কারবারি বাট্রা </a:t>
            </a:r>
            <a:endParaRPr lang="en-US" sz="2800" dirty="0"/>
          </a:p>
        </p:txBody>
      </p:sp>
      <p:sp>
        <p:nvSpPr>
          <p:cNvPr id="7" name="Oval 6"/>
          <p:cNvSpPr/>
          <p:nvPr/>
        </p:nvSpPr>
        <p:spPr>
          <a:xfrm>
            <a:off x="6019800" y="1905000"/>
            <a:ext cx="2362200" cy="14478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নগদ বাট্রা </a:t>
            </a:r>
            <a:endParaRPr lang="en-US" sz="2800" dirty="0"/>
          </a:p>
        </p:txBody>
      </p:sp>
      <p:sp>
        <p:nvSpPr>
          <p:cNvPr id="8" name="Oval 7"/>
          <p:cNvSpPr/>
          <p:nvPr/>
        </p:nvSpPr>
        <p:spPr>
          <a:xfrm>
            <a:off x="228600" y="4495800"/>
            <a:ext cx="1905000" cy="1600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ক্রয় বাট্রা </a:t>
            </a:r>
            <a:endParaRPr lang="en-US" sz="2800" dirty="0"/>
          </a:p>
        </p:txBody>
      </p:sp>
      <p:sp>
        <p:nvSpPr>
          <p:cNvPr id="9" name="Oval 8"/>
          <p:cNvSpPr/>
          <p:nvPr/>
        </p:nvSpPr>
        <p:spPr>
          <a:xfrm>
            <a:off x="1981200" y="4572000"/>
            <a:ext cx="1905000" cy="1600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400" dirty="0" smtClean="0"/>
              <a:t>বিক্রয় বাট্রা </a:t>
            </a:r>
            <a:endParaRPr lang="en-US" sz="2400" dirty="0"/>
          </a:p>
        </p:txBody>
      </p:sp>
      <p:sp>
        <p:nvSpPr>
          <p:cNvPr id="10" name="Oval 9"/>
          <p:cNvSpPr/>
          <p:nvPr/>
        </p:nvSpPr>
        <p:spPr>
          <a:xfrm>
            <a:off x="5181600" y="4572000"/>
            <a:ext cx="1905000" cy="1600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প্রদত্ত বাট্রা </a:t>
            </a:r>
            <a:endParaRPr lang="en-US" sz="2800" dirty="0"/>
          </a:p>
        </p:txBody>
      </p:sp>
      <p:sp>
        <p:nvSpPr>
          <p:cNvPr id="11" name="Oval 10"/>
          <p:cNvSpPr/>
          <p:nvPr/>
        </p:nvSpPr>
        <p:spPr>
          <a:xfrm>
            <a:off x="6858000" y="4572000"/>
            <a:ext cx="1905000" cy="1600200"/>
          </a:xfrm>
          <a:prstGeom prst="ellipse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2800" dirty="0" smtClean="0"/>
              <a:t>প্রাপ্ত বাট্রা </a:t>
            </a:r>
            <a:endParaRPr lang="en-US" sz="2800" dirty="0"/>
          </a:p>
        </p:txBody>
      </p:sp>
      <p:sp>
        <p:nvSpPr>
          <p:cNvPr id="12" name="Down Arrow 11"/>
          <p:cNvSpPr/>
          <p:nvPr/>
        </p:nvSpPr>
        <p:spPr>
          <a:xfrm rot="3271157">
            <a:off x="2568891" y="2104432"/>
            <a:ext cx="808009" cy="762000"/>
          </a:xfrm>
          <a:prstGeom prst="downArrow">
            <a:avLst>
              <a:gd name="adj1" fmla="val 50000"/>
              <a:gd name="adj2" fmla="val 50000"/>
            </a:avLst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own Arrow 12"/>
          <p:cNvSpPr/>
          <p:nvPr/>
        </p:nvSpPr>
        <p:spPr>
          <a:xfrm rot="17672841">
            <a:off x="5417433" y="2082377"/>
            <a:ext cx="865210" cy="739461"/>
          </a:xfrm>
          <a:prstGeom prst="downArrow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>
            <a:off x="1447800" y="3276600"/>
            <a:ext cx="1219200" cy="1524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248400" y="3352800"/>
            <a:ext cx="1219200" cy="1524000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6172200"/>
            <a:ext cx="8991600" cy="6858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r>
              <a:rPr lang="bn-IN" sz="4800" dirty="0" smtClean="0"/>
              <a:t>মূল্যায়ন 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114800"/>
          </a:xfr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bn-IN" sz="2800" dirty="0" smtClean="0">
                <a:solidFill>
                  <a:schemeClr val="tx1"/>
                </a:solidFill>
              </a:rPr>
              <a:t>কোনটিতে লেনদেনগুলো প্রথম লেখা হয়?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(ক) জাবেদায়      (খ) খতিয়ানে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(গ) রেওয়ামিলে   (ঘ) আর্থিক বিবরণীতে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জাবেদার ছকে মোট ঘরের সংখ্যা-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(ক) দুটি         (খ) তিনটি </a:t>
            </a:r>
          </a:p>
          <a:p>
            <a:r>
              <a:rPr lang="bn-IN" sz="2800" dirty="0" smtClean="0">
                <a:solidFill>
                  <a:schemeClr val="tx1"/>
                </a:solidFill>
              </a:rPr>
              <a:t>(গ) পাঁচটি       (ঘ) সাতটি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5" name="Oval 4"/>
          <p:cNvSpPr/>
          <p:nvPr/>
        </p:nvSpPr>
        <p:spPr>
          <a:xfrm>
            <a:off x="457200" y="2057400"/>
            <a:ext cx="762000" cy="6096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381000" y="4191000"/>
            <a:ext cx="762000" cy="609600"/>
          </a:xfrm>
          <a:prstGeom prst="ellipse">
            <a:avLst/>
          </a:prstGeom>
          <a:solidFill>
            <a:srgbClr val="FFFF0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" y="5715000"/>
            <a:ext cx="85344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এম 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bn-IN" sz="20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1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2133600" y="304800"/>
            <a:ext cx="4648200" cy="1066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4000" dirty="0" smtClean="0"/>
              <a:t>বাড়ির কাজ </a:t>
            </a:r>
            <a:endParaRPr lang="en-US" sz="4000" dirty="0"/>
          </a:p>
        </p:txBody>
      </p:sp>
      <p:sp>
        <p:nvSpPr>
          <p:cNvPr id="9" name="Oval 8"/>
          <p:cNvSpPr/>
          <p:nvPr/>
        </p:nvSpPr>
        <p:spPr>
          <a:xfrm>
            <a:off x="5334000" y="1752600"/>
            <a:ext cx="3276600" cy="3352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IN" sz="3200" dirty="0" smtClean="0"/>
              <a:t>জাবেদার শ্রেণিবিভাগগুলো লিখ? </a:t>
            </a:r>
            <a:endParaRPr lang="en-US" sz="3200" dirty="0"/>
          </a:p>
        </p:txBody>
      </p:sp>
      <p:sp>
        <p:nvSpPr>
          <p:cNvPr id="8" name="Oval 7"/>
          <p:cNvSpPr/>
          <p:nvPr/>
        </p:nvSpPr>
        <p:spPr>
          <a:xfrm>
            <a:off x="914400" y="2057400"/>
            <a:ext cx="3276600" cy="3352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Content Placeholder 4" descr="4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2057400"/>
            <a:ext cx="3810000" cy="3352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11" name="Rectangle 10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002060"/>
            </a:solidFill>
          </a:ln>
        </p:spPr>
        <p:txBody>
          <a:bodyPr/>
          <a:lstStyle/>
          <a:p>
            <a:r>
              <a:rPr lang="bn-IN" dirty="0" smtClean="0"/>
              <a:t>ধন্যবাদ সবাইকে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Oval 5"/>
          <p:cNvSpPr/>
          <p:nvPr/>
        </p:nvSpPr>
        <p:spPr>
          <a:xfrm>
            <a:off x="2362200" y="2057400"/>
            <a:ext cx="5029200" cy="27432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 descr="C:\Users\sagor khan\Downloads\42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2057400"/>
            <a:ext cx="5105400" cy="30480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Rectangle 6"/>
          <p:cNvSpPr/>
          <p:nvPr/>
        </p:nvSpPr>
        <p:spPr>
          <a:xfrm>
            <a:off x="457200" y="6096000"/>
            <a:ext cx="8229600" cy="6096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শিক্ষক</a:t>
            </a:r>
            <a:r>
              <a:rPr lang="en-US" dirty="0" smtClean="0"/>
              <a:t> </a:t>
            </a:r>
            <a:r>
              <a:rPr lang="en-US" dirty="0" err="1" smtClean="0"/>
              <a:t>পরিচিতি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57200" y="1524000"/>
            <a:ext cx="38862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4724400" y="1524000"/>
            <a:ext cx="3886200" cy="480060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6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524000"/>
            <a:ext cx="3733800" cy="4724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7" name="Content Placeholder 5" descr="IMG_92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6200000">
            <a:off x="914402" y="2209800"/>
            <a:ext cx="2819399" cy="2514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FF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29" name="Picture 5" descr="C:\Users\sagor khan\Downloads\a129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572000" y="1524000"/>
            <a:ext cx="4038600" cy="48006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9" name="TextBox 18"/>
          <p:cNvSpPr txBox="1"/>
          <p:nvPr/>
        </p:nvSpPr>
        <p:spPr>
          <a:xfrm>
            <a:off x="4648200" y="1981200"/>
            <a:ext cx="38862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solidFill>
                  <a:srgbClr val="002060"/>
                </a:solidFill>
              </a:rPr>
              <a:t>এম </a:t>
            </a:r>
            <a:r>
              <a:rPr lang="en-US" sz="2800" dirty="0" smtClean="0">
                <a:solidFill>
                  <a:srgbClr val="002060"/>
                </a:solidFill>
              </a:rPr>
              <a:t>.</a:t>
            </a:r>
            <a:r>
              <a:rPr lang="bn-IN" sz="2800" dirty="0" smtClean="0">
                <a:solidFill>
                  <a:srgbClr val="002060"/>
                </a:solidFill>
              </a:rPr>
              <a:t>সাখাওয়াত হোসেন ।</a:t>
            </a:r>
          </a:p>
          <a:p>
            <a:r>
              <a:rPr lang="bn-IN" sz="2000" dirty="0" smtClean="0">
                <a:solidFill>
                  <a:srgbClr val="002060"/>
                </a:solidFill>
              </a:rPr>
              <a:t>সহকারি শিক্ষক (ব্যবসায় শিক্ষা) </a:t>
            </a:r>
          </a:p>
          <a:p>
            <a:r>
              <a:rPr lang="bn-IN" sz="2000" dirty="0" smtClean="0">
                <a:solidFill>
                  <a:srgbClr val="002060"/>
                </a:solidFill>
              </a:rPr>
              <a:t>মোক্তাল হোসেন উচ্চ বিদ্যালয় , নেত্রকোনা ।</a:t>
            </a:r>
          </a:p>
          <a:p>
            <a:r>
              <a:rPr lang="bn-IN" sz="2000" dirty="0" smtClean="0">
                <a:solidFill>
                  <a:srgbClr val="002060"/>
                </a:solidFill>
              </a:rPr>
              <a:t>ইমেলঃ </a:t>
            </a:r>
            <a:r>
              <a:rPr lang="bn-IN" sz="2000" dirty="0" smtClean="0">
                <a:solidFill>
                  <a:srgbClr val="002060"/>
                </a:solidFill>
                <a:hlinkClick r:id="rId5"/>
              </a:rPr>
              <a:t>s</a:t>
            </a:r>
            <a:r>
              <a:rPr lang="en-US" sz="2000" dirty="0" smtClean="0">
                <a:solidFill>
                  <a:srgbClr val="002060"/>
                </a:solidFill>
                <a:hlinkClick r:id="rId5"/>
              </a:rPr>
              <a:t>hakhawath747@gamil.com</a:t>
            </a:r>
            <a:r>
              <a:rPr lang="en-US" sz="2000" dirty="0" smtClean="0">
                <a:solidFill>
                  <a:srgbClr val="002060"/>
                </a:solidFill>
              </a:rPr>
              <a:t> </a:t>
            </a:r>
          </a:p>
          <a:p>
            <a:r>
              <a:rPr lang="en-US" sz="2000" dirty="0" err="1" smtClean="0">
                <a:solidFill>
                  <a:srgbClr val="002060"/>
                </a:solidFill>
              </a:rPr>
              <a:t>মোবাঃ</a:t>
            </a:r>
            <a:r>
              <a:rPr lang="en-US" sz="2000" dirty="0" smtClean="0">
                <a:solidFill>
                  <a:srgbClr val="002060"/>
                </a:solidFill>
              </a:rPr>
              <a:t> ০১৯১৭৬৩৬৪৮৬ </a:t>
            </a:r>
          </a:p>
          <a:p>
            <a:r>
              <a:rPr lang="en-US" sz="2000" dirty="0" smtClean="0">
                <a:solidFill>
                  <a:srgbClr val="002060"/>
                </a:solidFill>
              </a:rPr>
              <a:t>০১৭৩৪৪৭৫১০৩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8" presetClass="entr" presetSubtype="0" ac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533400" y="1752600"/>
            <a:ext cx="3810000" cy="42672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C:\Users\sagor khan\Downloads\A5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" y="1752600"/>
            <a:ext cx="3962400" cy="4343400"/>
          </a:xfrm>
          <a:prstGeom prst="rect">
            <a:avLst/>
          </a:prstGeom>
          <a:ln w="88900" cap="sq" cmpd="thickThin">
            <a:solidFill>
              <a:srgbClr val="FF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 descr="C:\Users\sagor khan\Downloads\a167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600200" y="2057400"/>
            <a:ext cx="2667000" cy="3733800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876800" y="1752600"/>
            <a:ext cx="3429000" cy="41148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bn-IN" sz="2400" dirty="0" smtClean="0">
                <a:solidFill>
                  <a:schemeClr val="tx1"/>
                </a:solidFill>
              </a:rPr>
              <a:t>  শ্রেনিঃনবম ও দশম</a:t>
            </a:r>
          </a:p>
          <a:p>
            <a:r>
              <a:rPr lang="bn-IN" sz="2400" dirty="0" smtClean="0">
                <a:solidFill>
                  <a:schemeClr val="tx1"/>
                </a:solidFill>
              </a:rPr>
              <a:t>   বিষয়ঃ হিসাব বিজ্ঞান</a:t>
            </a:r>
          </a:p>
          <a:p>
            <a:r>
              <a:rPr lang="bn-IN" sz="2400" dirty="0" smtClean="0">
                <a:solidFill>
                  <a:schemeClr val="tx1"/>
                </a:solidFill>
              </a:rPr>
              <a:t>   অধ্যায়ঃষষ্ঠ </a:t>
            </a:r>
          </a:p>
          <a:p>
            <a:r>
              <a:rPr lang="bn-IN" sz="2400" dirty="0" smtClean="0">
                <a:solidFill>
                  <a:schemeClr val="tx1"/>
                </a:solidFill>
              </a:rPr>
              <a:t>   পাঠ শিরোনামঃজাবেদা </a:t>
            </a:r>
          </a:p>
          <a:p>
            <a:r>
              <a:rPr lang="bn-IN" sz="2400" dirty="0" smtClean="0">
                <a:solidFill>
                  <a:schemeClr val="tx1"/>
                </a:solidFill>
              </a:rPr>
              <a:t>    সময়ঃ০০</a:t>
            </a:r>
            <a:r>
              <a:rPr lang="en-US" sz="2400" dirty="0" smtClean="0">
                <a:solidFill>
                  <a:schemeClr val="tx1"/>
                </a:solidFill>
              </a:rPr>
              <a:t>.00.00</a:t>
            </a:r>
            <a:endParaRPr lang="bn-IN" sz="2400" dirty="0" smtClean="0">
              <a:solidFill>
                <a:schemeClr val="tx1"/>
              </a:solidFill>
            </a:endParaRPr>
          </a:p>
          <a:p>
            <a:r>
              <a:rPr lang="bn-IN" sz="2400" dirty="0" smtClean="0">
                <a:solidFill>
                  <a:schemeClr val="tx1"/>
                </a:solidFill>
              </a:rPr>
              <a:t>    তারিখঃ</a:t>
            </a:r>
            <a:r>
              <a:rPr lang="en-US" sz="2400" dirty="0" smtClean="0">
                <a:solidFill>
                  <a:schemeClr val="tx1"/>
                </a:solidFill>
              </a:rPr>
              <a:t>00.00.00 </a:t>
            </a:r>
            <a:endParaRPr lang="bn-IN" sz="2400" dirty="0" smtClean="0">
              <a:solidFill>
                <a:schemeClr val="tx1"/>
              </a:solidFill>
            </a:endParaRPr>
          </a:p>
        </p:txBody>
      </p:sp>
      <p:pic>
        <p:nvPicPr>
          <p:cNvPr id="6" name="Picture 2" descr="C:\Users\sagor khan\Downloads\a13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876800" y="4953000"/>
            <a:ext cx="3428999" cy="914400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2362200" y="304800"/>
            <a:ext cx="4648200" cy="11430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 smtClean="0">
                <a:solidFill>
                  <a:schemeClr val="tx1"/>
                </a:solidFill>
              </a:rPr>
              <a:t>পাঠ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</a:rPr>
              <a:t>পরিচিতি</a:t>
            </a:r>
            <a:r>
              <a:rPr lang="en-US" sz="3200" dirty="0" smtClean="0">
                <a:solidFill>
                  <a:schemeClr val="tx1"/>
                </a:solidFill>
              </a:rPr>
              <a:t> 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/>
              <a:t>আজকের পাঠ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40000"/>
              <a:lumOff val="60000"/>
            </a:schemeClr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2133600" y="1981200"/>
            <a:ext cx="4572000" cy="3352800"/>
          </a:xfrm>
          <a:prstGeom prst="ellipse">
            <a:avLst/>
          </a:prstGeom>
          <a:ln>
            <a:solidFill>
              <a:srgbClr val="FF000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</a:rPr>
              <a:t>জাবেদা </a:t>
            </a:r>
            <a:endParaRPr lang="en-US" sz="60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57200" y="6096000"/>
            <a:ext cx="8229600" cy="762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শিখনফল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Rounded Rectangle 4"/>
          <p:cNvSpPr/>
          <p:nvPr/>
        </p:nvSpPr>
        <p:spPr>
          <a:xfrm>
            <a:off x="685800" y="1905000"/>
            <a:ext cx="8077200" cy="33528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</a:rPr>
              <a:t>পাঠ শেষে শিক্ষার্থীরা-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১।জাবেদার ধারণা ব্যাখ্যা করতে পারবে।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২।জাবেদার গুরুত্ব বর্ণনা কর তে পারবে।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৩। সাধারণ জাবেদার নমুনা প্রস্তুত করতে পারব্র।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৪।জাবেদার শ্রেণিবিভাগ ব্যাখ্যা করতে পারবে।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৫।বাট্রা ও বাট্রার প্রকারভেদ বর্ণনা করতে পারবে। 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bn-IN" dirty="0" smtClean="0">
                <a:solidFill>
                  <a:schemeClr val="tx1"/>
                </a:solidFill>
              </a:rPr>
              <a:t>জাবেদার ধারণা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</p:spPr>
        <p:txBody>
          <a:bodyPr/>
          <a:lstStyle/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762000" y="1828800"/>
            <a:ext cx="7696200" cy="3581400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/>
              <a:t>লেনদেন সংঘটিত হওয়ার সাথে সাথে আমাদেরকে যতটুকু সম্ভব লেনদেনের বিশদ বিবরণ লিপিবদ্ধ করতে হয়। লেনদেনের এই বিবরণ প্রাথমিকভাবে প্রথম জাবেদায় লিপিবদ্ধ করা হয়। লেনদেনের ডেবিট ও ক্রেডিট পক্ষ বিশ্লেষণ করে তারিখের ক্রমানুসারে ব্যাখ্যা সহকারে জাবেদাতে  </a:t>
            </a:r>
            <a:r>
              <a:rPr lang="bn-IN" sz="2000" smtClean="0"/>
              <a:t>লিপিবদ্ধ লিখে  </a:t>
            </a:r>
            <a:r>
              <a:rPr lang="bn-IN" sz="2000" dirty="0" smtClean="0"/>
              <a:t>রাখা হয়। পরবর্তী সময়ে হিসাবের পাকা বই খতিয়ান প্রস্তুতের ক্ষেত্রে জাবেদা সহায়ক  বই হিসেবে  কাজ করে । যার কারণেই জাবেদাকে হিসাবের প্রাথমিক বই বলা হয়। </a:t>
            </a:r>
            <a:endParaRPr lang="en-US" sz="2000" dirty="0"/>
          </a:p>
        </p:txBody>
      </p:sp>
      <p:sp>
        <p:nvSpPr>
          <p:cNvPr id="6" name="Rectangle 5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  <a:ln>
            <a:solidFill>
              <a:srgbClr val="FF0000"/>
            </a:solidFill>
          </a:ln>
        </p:spPr>
        <p:txBody>
          <a:bodyPr/>
          <a:lstStyle/>
          <a:p>
            <a:r>
              <a:rPr lang="en-US" dirty="0" err="1" smtClean="0"/>
              <a:t>জাবেদার</a:t>
            </a:r>
            <a:r>
              <a:rPr lang="en-US" dirty="0" smtClean="0"/>
              <a:t> </a:t>
            </a:r>
            <a:r>
              <a:rPr lang="en-US" dirty="0" err="1" smtClean="0"/>
              <a:t>গুরু</a:t>
            </a:r>
            <a:r>
              <a:rPr lang="bn-IN" dirty="0" smtClean="0"/>
              <a:t>ত্ব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blipFill>
            <a:blip r:embed="rId2"/>
            <a:tile tx="0" ty="0" sx="100000" sy="100000" flip="none" algn="tl"/>
          </a:blipFill>
          <a:ln>
            <a:solidFill>
              <a:srgbClr val="00206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81000" y="1752600"/>
            <a:ext cx="8229600" cy="3505200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 লেনদেন লিপিবদ্ধকরণ,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*লেনদেনের মোট সংখ্যা ও পরিমাণ জানা,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*দ্বেতসত্তার প্রয়োগ নিশ্চিত,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 ভূল-এুটি হ্রাস ,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 লেনদেনের সংখ্যা ,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*ভবিষ্যৎ সূত্র, </a:t>
            </a:r>
          </a:p>
          <a:p>
            <a:pPr algn="ctr"/>
            <a:r>
              <a:rPr lang="bn-IN" sz="2800" dirty="0" smtClean="0">
                <a:solidFill>
                  <a:schemeClr val="tx1"/>
                </a:solidFill>
              </a:rPr>
              <a:t>*পাকা বহির সহায়ক । 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6096000"/>
            <a:ext cx="91440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000" dirty="0" smtClean="0">
                <a:solidFill>
                  <a:schemeClr val="tx1"/>
                </a:solidFill>
              </a:rPr>
              <a:t>এম </a:t>
            </a:r>
            <a:r>
              <a:rPr lang="en-US" sz="2000" dirty="0" smtClean="0">
                <a:solidFill>
                  <a:schemeClr val="tx1"/>
                </a:solidFill>
              </a:rPr>
              <a:t>.</a:t>
            </a:r>
            <a:r>
              <a:rPr lang="bn-IN" sz="20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  <a:ln>
            <a:solidFill>
              <a:srgbClr val="FF0000"/>
            </a:solidFill>
          </a:ln>
        </p:spPr>
        <p:txBody>
          <a:bodyPr>
            <a:normAutofit/>
          </a:bodyPr>
          <a:lstStyle/>
          <a:p>
            <a:r>
              <a:rPr lang="bn-IN" sz="3600" dirty="0" smtClean="0"/>
              <a:t>সাধারণ জাবেদার নমুনা ছক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91600" cy="5257800"/>
          </a:xfrm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304800" y="1676400"/>
            <a:ext cx="8534400" cy="2057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 flipV="1">
            <a:off x="304800" y="2392680"/>
            <a:ext cx="8534400" cy="45719"/>
          </a:xfrm>
          <a:prstGeom prst="roundRect">
            <a:avLst/>
          </a:prstGeom>
          <a:ln>
            <a:solidFill>
              <a:srgbClr val="00206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ounded Rectangle 7"/>
          <p:cNvSpPr/>
          <p:nvPr/>
        </p:nvSpPr>
        <p:spPr>
          <a:xfrm flipH="1">
            <a:off x="1523999" y="1676400"/>
            <a:ext cx="45719" cy="205740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ounded Rectangle 8"/>
          <p:cNvSpPr/>
          <p:nvPr/>
        </p:nvSpPr>
        <p:spPr>
          <a:xfrm>
            <a:off x="4465318" y="1676400"/>
            <a:ext cx="45719" cy="2057400"/>
          </a:xfrm>
          <a:prstGeom prst="round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9"/>
          <p:cNvSpPr/>
          <p:nvPr/>
        </p:nvSpPr>
        <p:spPr>
          <a:xfrm>
            <a:off x="5212081" y="1676400"/>
            <a:ext cx="45719" cy="2057400"/>
          </a:xfrm>
          <a:prstGeom prst="roundRect">
            <a:avLst/>
          </a:prstGeom>
          <a:ln>
            <a:solidFill>
              <a:srgbClr val="00B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6858000" y="1676400"/>
            <a:ext cx="45719" cy="2057400"/>
          </a:xfrm>
          <a:prstGeom prst="roundRect">
            <a:avLst/>
          </a:prstGeom>
          <a:ln>
            <a:solidFill>
              <a:srgbClr val="FFFF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381000" y="1905000"/>
            <a:ext cx="990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তারিখ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676400" y="1828800"/>
            <a:ext cx="2819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বিবরণ/হিসাবের নাম ও ব্যাখ্যা 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18288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খঃ পৃ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5181600" y="18288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ডেবিট টাকা 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010400" y="1828800"/>
            <a:ext cx="1600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ক্রেডিট টাকা 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505200" y="3124200"/>
            <a:ext cx="838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মোট </a:t>
            </a:r>
            <a:endParaRPr lang="en-US" dirty="0"/>
          </a:p>
        </p:txBody>
      </p:sp>
      <p:sp>
        <p:nvSpPr>
          <p:cNvPr id="18" name="Rounded Rectangle 17"/>
          <p:cNvSpPr/>
          <p:nvPr/>
        </p:nvSpPr>
        <p:spPr>
          <a:xfrm flipV="1">
            <a:off x="5257800" y="3032761"/>
            <a:ext cx="3581400" cy="457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5257800" y="3048000"/>
            <a:ext cx="358140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r>
              <a:rPr lang="bn-IN" dirty="0" smtClean="0">
                <a:solidFill>
                  <a:srgbClr val="FF0000"/>
                </a:solidFill>
              </a:rPr>
              <a:t>*********** ** **  *************</a:t>
            </a:r>
            <a:r>
              <a:rPr lang="bn-IN" dirty="0" smtClean="0"/>
              <a:t>* </a:t>
            </a:r>
            <a:endParaRPr lang="en-US" dirty="0"/>
          </a:p>
        </p:txBody>
      </p:sp>
      <p:sp>
        <p:nvSpPr>
          <p:cNvPr id="20" name="Rounded Rectangle 19"/>
          <p:cNvSpPr/>
          <p:nvPr/>
        </p:nvSpPr>
        <p:spPr>
          <a:xfrm flipV="1">
            <a:off x="5257800" y="3428999"/>
            <a:ext cx="1524000" cy="12191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20"/>
          <p:cNvSpPr/>
          <p:nvPr/>
        </p:nvSpPr>
        <p:spPr>
          <a:xfrm>
            <a:off x="7239000" y="3429000"/>
            <a:ext cx="1600200" cy="1524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0" y="6096000"/>
            <a:ext cx="8991600" cy="762000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blipFill>
            <a:blip r:embed="rId2"/>
            <a:tile tx="0" ty="0" sx="100000" sy="100000" flip="none" algn="tl"/>
          </a:blipFill>
          <a:ln>
            <a:solidFill>
              <a:srgbClr val="FF0000"/>
            </a:solidFill>
          </a:ln>
        </p:spPr>
        <p:txBody>
          <a:bodyPr/>
          <a:lstStyle/>
          <a:p>
            <a:r>
              <a:rPr lang="bn-IN" dirty="0" smtClean="0"/>
              <a:t>একক কাজ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5257800"/>
          </a:xfrm>
          <a:ln>
            <a:solidFill>
              <a:srgbClr val="002060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1066800" y="1752600"/>
            <a:ext cx="4191000" cy="3733800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Content Placeholder 4" descr="IMG_877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143000" y="1752600"/>
            <a:ext cx="4191000" cy="3733800"/>
          </a:xfrm>
          <a:prstGeom prst="ellipse">
            <a:avLst/>
          </a:prstGeom>
          <a:ln w="63500" cap="rnd">
            <a:solidFill>
              <a:srgbClr val="FF0000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7" name="Flowchart: Punched Tape 6"/>
          <p:cNvSpPr/>
          <p:nvPr/>
        </p:nvSpPr>
        <p:spPr>
          <a:xfrm>
            <a:off x="5943600" y="1676400"/>
            <a:ext cx="2971800" cy="3886200"/>
          </a:xfrm>
          <a:prstGeom prst="flowChartPunchedTape">
            <a:avLst/>
          </a:prstGeom>
          <a:ln>
            <a:solidFill>
              <a:srgbClr val="FFFF00"/>
            </a:solidFill>
          </a:ln>
        </p:spPr>
        <p:style>
          <a:lnRef idx="3">
            <a:schemeClr val="lt1"/>
          </a:lnRef>
          <a:fillRef idx="1">
            <a:schemeClr val="accent4"/>
          </a:fillRef>
          <a:effectRef idx="1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জাবেদা বলতে কি বোঝায়? 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172200"/>
            <a:ext cx="9144000" cy="685800"/>
          </a:xfrm>
          <a:prstGeom prst="rect">
            <a:avLst/>
          </a:prstGeom>
          <a:blipFill>
            <a:blip r:embed="rId4"/>
            <a:tile tx="0" ty="0" sx="100000" sy="100000" flip="none" algn="tl"/>
          </a:blip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400" dirty="0" smtClean="0">
                <a:solidFill>
                  <a:schemeClr val="tx1"/>
                </a:solidFill>
              </a:rPr>
              <a:t>এম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r>
              <a:rPr lang="bn-IN" sz="2400" dirty="0" smtClean="0">
                <a:solidFill>
                  <a:schemeClr val="tx1"/>
                </a:solidFill>
              </a:rPr>
              <a:t>সাখাওয়াত হোসেন, ০১৯১৭৬৩৬৪৮৬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643</Words>
  <Application>Microsoft Office PowerPoint</Application>
  <PresentationFormat>On-screen Show (4:3)</PresentationFormat>
  <Paragraphs>124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 </vt:lpstr>
      <vt:lpstr>শিক্ষক পরিচিতি </vt:lpstr>
      <vt:lpstr>Slide 3</vt:lpstr>
      <vt:lpstr>আজকের পাঠ </vt:lpstr>
      <vt:lpstr>শিখনফল </vt:lpstr>
      <vt:lpstr>জাবেদার ধারণা </vt:lpstr>
      <vt:lpstr>জাবেদার গুরুত্ব</vt:lpstr>
      <vt:lpstr>সাধারণ জাবেদার নমুনা ছক </vt:lpstr>
      <vt:lpstr>একক কাজ </vt:lpstr>
      <vt:lpstr>Slide 10</vt:lpstr>
      <vt:lpstr>জাবেদার শ্রেণবিভাগ </vt:lpstr>
      <vt:lpstr>বিশেষ জাবেদা </vt:lpstr>
      <vt:lpstr>দলীয় কাজ </vt:lpstr>
      <vt:lpstr>Slide 14</vt:lpstr>
      <vt:lpstr>Slide 15</vt:lpstr>
      <vt:lpstr>বাট্রার প্রকারভেদ </vt:lpstr>
      <vt:lpstr>মূল্যায়ন </vt:lpstr>
      <vt:lpstr>Slide 18</vt:lpstr>
      <vt:lpstr>ধন্যবাদ সবাইকে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sagor khan</dc:creator>
  <cp:lastModifiedBy>sagor khan</cp:lastModifiedBy>
  <cp:revision>63</cp:revision>
  <dcterms:created xsi:type="dcterms:W3CDTF">2020-06-30T02:28:14Z</dcterms:created>
  <dcterms:modified xsi:type="dcterms:W3CDTF">2020-10-20T17:32:37Z</dcterms:modified>
</cp:coreProperties>
</file>