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70" r:id="rId4"/>
    <p:sldId id="259" r:id="rId5"/>
    <p:sldId id="260" r:id="rId6"/>
    <p:sldId id="262" r:id="rId7"/>
    <p:sldId id="274" r:id="rId8"/>
    <p:sldId id="261" r:id="rId9"/>
    <p:sldId id="263" r:id="rId10"/>
    <p:sldId id="264" r:id="rId11"/>
    <p:sldId id="265" r:id="rId12"/>
    <p:sldId id="267" r:id="rId13"/>
    <p:sldId id="271" r:id="rId14"/>
    <p:sldId id="266" r:id="rId15"/>
    <p:sldId id="272" r:id="rId16"/>
    <p:sldId id="268" r:id="rId17"/>
    <p:sldId id="273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28830A-D203-4957-A6CB-6A915E310E7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A95D2D-3D28-4196-B810-E7904E70E68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68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830A-D203-4957-A6CB-6A915E310E7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5D2D-3D28-4196-B810-E7904E70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3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830A-D203-4957-A6CB-6A915E310E7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5D2D-3D28-4196-B810-E7904E70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71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15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9807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717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3364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3665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66021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2309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0415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830A-D203-4957-A6CB-6A915E310E7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5D2D-3D28-4196-B810-E7904E70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25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1945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4966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7781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830A-D203-4957-A6CB-6A915E310E7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5D2D-3D28-4196-B810-E7904E70E68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80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830A-D203-4957-A6CB-6A915E310E7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5D2D-3D28-4196-B810-E7904E70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9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830A-D203-4957-A6CB-6A915E310E7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5D2D-3D28-4196-B810-E7904E70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1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830A-D203-4957-A6CB-6A915E310E7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5D2D-3D28-4196-B810-E7904E70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1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830A-D203-4957-A6CB-6A915E310E7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5D2D-3D28-4196-B810-E7904E70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6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830A-D203-4957-A6CB-6A915E310E7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5D2D-3D28-4196-B810-E7904E70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5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830A-D203-4957-A6CB-6A915E310E7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5D2D-3D28-4196-B810-E7904E70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8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528830A-D203-4957-A6CB-6A915E310E7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CA95D2D-3D28-4196-B810-E7904E70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3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177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96486" y="1728783"/>
            <a:ext cx="7848404" cy="264687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6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ekosh Ban"/>
              </a:rPr>
              <a:t>স্বা</a:t>
            </a:r>
            <a:r>
              <a:rPr lang="bn-BD" sz="16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ekosh Ban"/>
              </a:rPr>
              <a:t>গ</a:t>
            </a:r>
            <a:r>
              <a:rPr lang="bn-BD" sz="16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ekosh Ban"/>
              </a:rPr>
              <a:t>ত</a:t>
            </a:r>
            <a:r>
              <a:rPr lang="bn-BD" sz="16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ekosh Ban"/>
              </a:rPr>
              <a:t>ম</a:t>
            </a:r>
            <a:r>
              <a:rPr lang="bn-BD" sz="16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ekosh Ban"/>
              </a:rPr>
              <a:t> </a:t>
            </a:r>
            <a:endParaRPr lang="en-US" sz="166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ekosh Ban"/>
            </a:endParaRPr>
          </a:p>
        </p:txBody>
      </p:sp>
    </p:spTree>
    <p:extLst>
      <p:ext uri="{BB962C8B-B14F-4D97-AF65-F5344CB8AC3E}">
        <p14:creationId xmlns:p14="http://schemas.microsoft.com/office/powerpoint/2010/main" val="57302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8309" y="46111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437" y="966651"/>
            <a:ext cx="10376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i="1" dirty="0" smtClean="0"/>
              <a:t>বঙ্গবন্ধু নিয়মতান্ত্রিকভাবে ক্ষমতা হস্তান্তরের পথ উন্মুক্ত করতে ইয়াহিয়া ঘোষিত ২৫শে মার্চ জাতীয় পরিষদের অধিবেশনে যোগদান করার ব্যাপারে  চারটি শর্ত দেন।</a:t>
            </a:r>
            <a:endParaRPr 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884316" y="2364234"/>
            <a:ext cx="8588829" cy="310854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i="1" dirty="0" smtClean="0"/>
              <a:t>১</a:t>
            </a:r>
            <a:r>
              <a:rPr lang="bn-IN" sz="2800" b="1" i="1" dirty="0" smtClean="0"/>
              <a:t>। সামরিক আইন প্রত্যাহার।</a:t>
            </a:r>
          </a:p>
          <a:p>
            <a:endParaRPr lang="bn-IN" sz="2800" b="1" i="1" dirty="0" smtClean="0"/>
          </a:p>
          <a:p>
            <a:r>
              <a:rPr lang="bn-IN" sz="2800" b="1" i="1" dirty="0" smtClean="0"/>
              <a:t>২। নির্বাচিত গণপ্রতিনিধিদের কাছে ক্ষমতা হস্তান্তর।   </a:t>
            </a:r>
          </a:p>
          <a:p>
            <a:endParaRPr lang="bn-IN" sz="2800" b="1" i="1" dirty="0" smtClean="0"/>
          </a:p>
          <a:p>
            <a:r>
              <a:rPr lang="bn-IN" sz="2800" b="1" i="1" dirty="0" smtClean="0"/>
              <a:t>৩। সেনাবাহিনীর গণহত্যারত তদন্ত।</a:t>
            </a:r>
          </a:p>
          <a:p>
            <a:endParaRPr lang="bn-IN" sz="2800" b="1" i="1" dirty="0" smtClean="0"/>
          </a:p>
          <a:p>
            <a:r>
              <a:rPr lang="bn-IN" sz="2800" b="1" i="1" dirty="0" smtClean="0"/>
              <a:t>৪।সৈন্যদের ব্যারাকে ফিরিয়ে নেওয়া।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17282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52206" y="822960"/>
            <a:ext cx="4833257" cy="99277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একক  কাজ</a:t>
            </a:r>
            <a:endParaRPr lang="en-US" sz="3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724298" y="2860765"/>
            <a:ext cx="7654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b="1" i="1" dirty="0"/>
              <a:t>৭ই মার্চের </a:t>
            </a:r>
            <a:r>
              <a:rPr lang="bn-IN" sz="3200" b="1" i="1" dirty="0" smtClean="0"/>
              <a:t>ভাষণে বঙ্গবন্ধু কিসের চিত্র তুলে ধরেছেন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93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658" y="463729"/>
            <a:ext cx="3474720" cy="3940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734" y="504505"/>
            <a:ext cx="3396344" cy="3782011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41" y="674615"/>
            <a:ext cx="3304903" cy="3730058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115772" y="5146766"/>
            <a:ext cx="1000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i="1" dirty="0" smtClean="0"/>
              <a:t>“৭ই </a:t>
            </a:r>
            <a:r>
              <a:rPr lang="bn-IN" sz="2800" b="1" i="1" dirty="0"/>
              <a:t>মার্চের ভাষণ </a:t>
            </a:r>
            <a:r>
              <a:rPr lang="bn-IN" sz="2800" b="1" i="1" dirty="0" smtClean="0"/>
              <a:t>ছিল বাঙালির </a:t>
            </a:r>
            <a:r>
              <a:rPr lang="bn-IN" sz="2800" b="1" i="1" dirty="0"/>
              <a:t>মুক্তির সনদ</a:t>
            </a:r>
            <a:r>
              <a:rPr lang="bn-IN" sz="2800" b="1" i="1" dirty="0" smtClean="0"/>
              <a:t>” এ ভাষণ  বাঙালীকে  স্বাধীনতার মন্ত্রে উজ্জীবিত করে।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520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263" y="855616"/>
            <a:ext cx="3082835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063" y="855616"/>
            <a:ext cx="3518874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" y="855616"/>
            <a:ext cx="3690257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5419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73827" y="770709"/>
            <a:ext cx="5055327" cy="151529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/>
              <a:t>দলগত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কাজ</a:t>
            </a:r>
            <a:endParaRPr lang="en-US" sz="4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084216" y="3540034"/>
            <a:ext cx="9666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IN" sz="3600" b="1" i="1" dirty="0" smtClean="0"/>
              <a:t>৭ই মার্চের ভাষণের কী কী বিষয় মুক্তিযোদ্ধাদের উদ্বুদ্ধ করেছে ? তা উল্লেখ কর।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342672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60320" y="556940"/>
            <a:ext cx="5303520" cy="925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i="1" dirty="0" smtClean="0"/>
              <a:t>মূল্যায়ন</a:t>
            </a:r>
            <a:endParaRPr lang="en-US" sz="4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32857" y="1877926"/>
            <a:ext cx="8739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b="1" i="1" dirty="0"/>
              <a:t>৭ই মার্চের </a:t>
            </a:r>
            <a:r>
              <a:rPr lang="bn-IN" sz="2800" b="1" i="1" dirty="0" smtClean="0"/>
              <a:t>ভাষণে কি কি  অনিদির্ষ্টকালের জন্য বন্ধ রাখার কথা বলা হয়েছে?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632857" y="3390610"/>
            <a:ext cx="8739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b="1" i="1" dirty="0"/>
              <a:t>৭ই মার্চের </a:t>
            </a:r>
            <a:r>
              <a:rPr lang="bn-IN" sz="2800" b="1" i="1" dirty="0" smtClean="0"/>
              <a:t>ভাষণকে  ইউনেস্কো  কি স্বীকৃতি  দিয়েছে?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632857" y="4739803"/>
            <a:ext cx="8477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b="1" i="1" dirty="0"/>
              <a:t>জাতীয় পরিষদের অধিবেশনে যোগদান করার </a:t>
            </a:r>
            <a:r>
              <a:rPr lang="bn-IN" sz="2800" b="1" i="1" dirty="0" smtClean="0"/>
              <a:t>শর্তগুলি কী কী 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536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83726" y="757647"/>
            <a:ext cx="5408023" cy="97971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বাড়ির কাজ</a:t>
            </a:r>
            <a:endParaRPr lang="en-US" sz="3600" b="1" i="1" dirty="0"/>
          </a:p>
        </p:txBody>
      </p:sp>
      <p:sp>
        <p:nvSpPr>
          <p:cNvPr id="4" name="Rectangle 3"/>
          <p:cNvSpPr/>
          <p:nvPr/>
        </p:nvSpPr>
        <p:spPr>
          <a:xfrm>
            <a:off x="1301930" y="4012198"/>
            <a:ext cx="9596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bn-IN" sz="3600" b="1" i="1" dirty="0">
                <a:solidFill>
                  <a:srgbClr val="000000"/>
                </a:solidFill>
              </a:rPr>
              <a:t>“ ৭ই মার্চের ভাষণ বাঙালির মুক্তির সনদ</a:t>
            </a:r>
            <a:r>
              <a:rPr lang="bn-IN" sz="3600" b="1" i="1" dirty="0" smtClean="0">
                <a:solidFill>
                  <a:srgbClr val="000000"/>
                </a:solidFill>
              </a:rPr>
              <a:t>” – দশটি বাক্যে তোমার  মতামত লিখে আনবে।</a:t>
            </a:r>
            <a:endParaRPr lang="bn-IN" sz="3600" b="1" i="1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59" y="1015908"/>
            <a:ext cx="2466975" cy="2497999"/>
          </a:xfrm>
          <a:prstGeom prst="ellipse">
            <a:avLst/>
          </a:prstGeom>
          <a:ln w="190500" cap="rnd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55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207623"/>
            <a:ext cx="11632474" cy="4376058"/>
          </a:xfrm>
          <a:prstGeom prst="rect">
            <a:avLst/>
          </a:prstGeom>
        </p:spPr>
      </p:pic>
      <p:sp>
        <p:nvSpPr>
          <p:cNvPr id="5" name="Explosion 2 4"/>
          <p:cNvSpPr/>
          <p:nvPr/>
        </p:nvSpPr>
        <p:spPr>
          <a:xfrm rot="21448372">
            <a:off x="3252652" y="-92236"/>
            <a:ext cx="5329644" cy="2952206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b="1" i="1" dirty="0">
                <a:solidFill>
                  <a:srgbClr val="FF0000"/>
                </a:solidFill>
              </a:rPr>
              <a:t>ধন্যবাদ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9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horzBrick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E19F8F6-ED11-46E5-A6B2-CA7CFC58A3C3}"/>
              </a:ext>
            </a:extLst>
          </p:cNvPr>
          <p:cNvSpPr/>
          <p:nvPr/>
        </p:nvSpPr>
        <p:spPr>
          <a:xfrm>
            <a:off x="511361" y="4137680"/>
            <a:ext cx="4611946" cy="12618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মোঃ ফরিদ উদ্দীন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দুপচাঁচিয়া ডি এস ফাযিল মাদরাসা</a:t>
            </a:r>
            <a:r>
              <a:rPr lang="en-US" sz="1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46877" y="3722490"/>
            <a:ext cx="252056" cy="2376725"/>
            <a:chOff x="6093329" y="3954802"/>
            <a:chExt cx="252056" cy="2376725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6219356" y="3954802"/>
              <a:ext cx="0" cy="2376725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093329" y="4314359"/>
              <a:ext cx="7021" cy="167560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338363" y="4314359"/>
              <a:ext cx="7022" cy="165362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51AFF02-DF65-49D9-80B0-F1CC63474BCC}"/>
              </a:ext>
            </a:extLst>
          </p:cNvPr>
          <p:cNvSpPr/>
          <p:nvPr/>
        </p:nvSpPr>
        <p:spPr>
          <a:xfrm>
            <a:off x="6598210" y="4137680"/>
            <a:ext cx="4988544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শ্রেণী </a:t>
            </a: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–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৮ম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বাংলা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দেশ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বিশ্বপরিচয়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দ্বিতীয়ঃঅধ্যায়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 </a:t>
            </a:r>
            <a:r>
              <a:rPr kumimoji="0" lang="bn-BD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৫০ মিনিট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316675D-2017-4493-8E28-280CB6A0A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72" y="1151301"/>
            <a:ext cx="2595000" cy="259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0E8FA63E-1BB2-46AD-818B-C56B52C4FFD8}"/>
              </a:ext>
            </a:extLst>
          </p:cNvPr>
          <p:cNvSpPr/>
          <p:nvPr/>
        </p:nvSpPr>
        <p:spPr>
          <a:xfrm>
            <a:off x="3794591" y="511871"/>
            <a:ext cx="4404152" cy="1278861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/>
                <a:ea typeface="+mn-ea"/>
              </a:rPr>
              <a:t>পরিচিতি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9682" y="811667"/>
            <a:ext cx="2469094" cy="2676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925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76" y="675250"/>
            <a:ext cx="5767754" cy="4276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912" r="17777" b="5346"/>
          <a:stretch/>
        </p:blipFill>
        <p:spPr>
          <a:xfrm>
            <a:off x="928468" y="675250"/>
            <a:ext cx="4543863" cy="4276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83543" y="159993"/>
            <a:ext cx="243371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ছবিটি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কার</a:t>
            </a:r>
            <a:r>
              <a:rPr lang="en-US" sz="2000" b="1" i="1" dirty="0" smtClean="0"/>
              <a:t>?</a:t>
            </a:r>
            <a:endParaRPr lang="en-US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005711" y="179309"/>
            <a:ext cx="3882683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তিনি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কোথায়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ভাষণ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দিচ্ছেন</a:t>
            </a:r>
            <a:r>
              <a:rPr lang="en-US" sz="2000" b="1" i="1" dirty="0" smtClean="0"/>
              <a:t>?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412076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51908" y="449378"/>
            <a:ext cx="5812971" cy="97971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 smtClean="0"/>
              <a:t>আজকের পাঠ</a:t>
            </a:r>
            <a:endParaRPr lang="en-US" sz="4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510937" y="3950700"/>
            <a:ext cx="947057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b="1" i="1" dirty="0" smtClean="0"/>
              <a:t>৭ই মার্চের ঐতিহাসিক ভাষণ ও বাঙালির স্বাধীনতার প্রস্তুতি</a:t>
            </a:r>
            <a:endParaRPr lang="en-US" sz="36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778" y="1319348"/>
            <a:ext cx="3300548" cy="2464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3" y="1374221"/>
            <a:ext cx="2857500" cy="2464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555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39589" y="341589"/>
            <a:ext cx="4428308" cy="82296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/>
              <a:t>শিখন  ফল</a:t>
            </a:r>
            <a:endParaRPr lang="en-US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913017" y="3657600"/>
            <a:ext cx="4167052" cy="836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21268" y="1676429"/>
            <a:ext cx="627610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i="1" dirty="0">
                <a:solidFill>
                  <a:srgbClr val="70AD47">
                    <a:lumMod val="75000"/>
                  </a:srgbClr>
                </a:solidFill>
                <a:latin typeface="NikushBan"/>
              </a:rPr>
              <a:t>এই পাঠ শেষে শিক্ষার্থীরা...</a:t>
            </a:r>
            <a:endParaRPr lang="en-US" sz="3600" b="1" i="1" dirty="0">
              <a:solidFill>
                <a:srgbClr val="70AD47">
                  <a:lumMod val="75000"/>
                </a:srgbClr>
              </a:solidFill>
              <a:latin typeface="Niku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269" y="2949714"/>
            <a:ext cx="10832437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i="1" dirty="0" smtClean="0"/>
              <a:t>“ ৭ই মার্চের ভাষণ বাঙালির মুক্তির সনদ” ব্যাখ্যা </a:t>
            </a:r>
          </a:p>
          <a:p>
            <a:r>
              <a:rPr lang="bn-IN" sz="3600" b="1" i="1" dirty="0" smtClean="0"/>
              <a:t>করতে পারবে।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1268" y="4493623"/>
            <a:ext cx="1064955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i="1" dirty="0"/>
              <a:t>৭ই মার্চের </a:t>
            </a:r>
            <a:r>
              <a:rPr lang="bn-IN" sz="3600" b="1" i="1" dirty="0" smtClean="0"/>
              <a:t>ভাষণের তাৎপর্য বর্ণনা করতে পারবে।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63844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olid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161707"/>
              </p:ext>
            </p:extLst>
          </p:nvPr>
        </p:nvGraphicFramePr>
        <p:xfrm>
          <a:off x="1496285" y="3050213"/>
          <a:ext cx="136842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4" imgW="1369080" imgH="488520" progId="Package">
                  <p:embed/>
                </p:oleObj>
              </mc:Choice>
              <mc:Fallback>
                <p:oleObj name="Packager Shell Object" showAsIcon="1" r:id="rId4" imgW="13690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6285" y="3050213"/>
                        <a:ext cx="1368425" cy="611187"/>
                      </a:xfrm>
                      <a:prstGeom prst="rect">
                        <a:avLst/>
                      </a:prstGeom>
                      <a:ln w="7620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96285" y="326573"/>
            <a:ext cx="8425545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৭ই </a:t>
            </a:r>
            <a:r>
              <a:rPr lang="en-US" sz="3600" b="1" i="1" dirty="0" err="1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মার্চের</a:t>
            </a:r>
            <a:r>
              <a:rPr lang="en-US" sz="3600" b="1" i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bn-IN" sz="3600" b="1" i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ঐতিহাসিক ভাষণের কিছু অংশ দেখে নিই।</a:t>
            </a:r>
            <a:endParaRPr lang="en-US" sz="3600" b="1" i="1" dirty="0">
              <a:ln w="66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1540" y="1526902"/>
            <a:ext cx="4781006" cy="470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8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795" t="7268" r="5580" b="5012"/>
          <a:stretch/>
        </p:blipFill>
        <p:spPr>
          <a:xfrm>
            <a:off x="6727371" y="1319349"/>
            <a:ext cx="4872446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345" y="1319349"/>
            <a:ext cx="4807131" cy="4572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390504" y="431074"/>
            <a:ext cx="7053944" cy="70539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i="1" dirty="0" smtClean="0"/>
              <a:t>১৯৭০ এর নির্বাচনের ফলাফল 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46109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52" y="652779"/>
            <a:ext cx="2632168" cy="33575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" y="626291"/>
            <a:ext cx="2377442" cy="33840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70262" y="4099774"/>
            <a:ext cx="2377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i="1" dirty="0" smtClean="0"/>
              <a:t>ইয়াহিয়া খান</a:t>
            </a:r>
            <a:endParaRPr lang="en-US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847704" y="4099774"/>
            <a:ext cx="3331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i="1" dirty="0" smtClean="0"/>
              <a:t>জুলফিকার আলী ভুট্টো</a:t>
            </a:r>
            <a:endParaRPr lang="en-US" sz="20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580" y="652779"/>
            <a:ext cx="5127173" cy="4491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053942" y="5188156"/>
            <a:ext cx="4532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i="1" dirty="0"/>
              <a:t>৭ই মার্চের ঐতিহাসিক ভাষণ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93124" y="5872137"/>
            <a:ext cx="1137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i="1" dirty="0" smtClean="0"/>
              <a:t>দশ লক্ষ লোকের উপস্থিতিতে তাঁর  এ ভাষণে ‘বাংলাদেশ’ শব্দটি ব্যবহার করেন।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58626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509" t="-1646" r="30482" b="1"/>
          <a:stretch/>
        </p:blipFill>
        <p:spPr>
          <a:xfrm>
            <a:off x="483325" y="637900"/>
            <a:ext cx="3709852" cy="42206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409" y="562243"/>
            <a:ext cx="3515678" cy="4371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7319" y="562243"/>
            <a:ext cx="3321503" cy="4371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958545" y="5172892"/>
            <a:ext cx="945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“</a:t>
            </a:r>
            <a:r>
              <a:rPr lang="en-US" sz="2400" b="1" i="1" dirty="0" err="1" smtClean="0"/>
              <a:t>এবারের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সংগ্রাম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আমাদের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মুক্তির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সংগ্রাম</a:t>
            </a:r>
            <a:r>
              <a:rPr lang="en-US" sz="2400" b="1" i="1" dirty="0" smtClean="0"/>
              <a:t>,</a:t>
            </a:r>
            <a:r>
              <a:rPr lang="en-US" sz="2400" b="1" i="1" dirty="0"/>
              <a:t> </a:t>
            </a:r>
            <a:r>
              <a:rPr lang="en-US" sz="2400" b="1" i="1" dirty="0" err="1"/>
              <a:t>এবারের</a:t>
            </a:r>
            <a:r>
              <a:rPr lang="en-US" sz="2400" b="1" i="1" dirty="0"/>
              <a:t> </a:t>
            </a:r>
            <a:r>
              <a:rPr lang="en-US" sz="2400" b="1" i="1" dirty="0" err="1"/>
              <a:t>সংগ্রাম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স্বাধীনতার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সংগ্রাম</a:t>
            </a:r>
            <a:r>
              <a:rPr lang="en-US" sz="2400" b="1" i="1" dirty="0" smtClean="0"/>
              <a:t>” </a:t>
            </a:r>
            <a:r>
              <a:rPr lang="bn-IN" sz="2400" b="1" i="1" dirty="0" smtClean="0"/>
              <a:t>তিনি স্পস্টভাবেই </a:t>
            </a:r>
            <a:r>
              <a:rPr lang="en-US" sz="2400" b="1" i="1" dirty="0" err="1" smtClean="0"/>
              <a:t>স্বাধীনতার</a:t>
            </a:r>
            <a:r>
              <a:rPr lang="en-US" sz="2400" b="1" i="1" dirty="0" smtClean="0"/>
              <a:t> </a:t>
            </a:r>
            <a:r>
              <a:rPr lang="bn-IN" sz="2000" b="1" i="1" dirty="0" smtClean="0"/>
              <a:t>ডাক</a:t>
            </a:r>
            <a:r>
              <a:rPr lang="bn-IN" sz="2400" b="1" i="1" dirty="0" smtClean="0"/>
              <a:t> দেন।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409686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3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1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Nekosh Ban">
      <a:majorFont>
        <a:latin typeface="Nekosh Ban"/>
        <a:ea typeface=""/>
        <a:cs typeface="Nekosh Ban"/>
      </a:majorFont>
      <a:minorFont>
        <a:latin typeface="Nekosh Ban"/>
        <a:ea typeface=""/>
        <a:cs typeface="Nekosh Ba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567</TotalTime>
  <Words>271</Words>
  <Application>Microsoft Office PowerPoint</Application>
  <PresentationFormat>Custom</PresentationFormat>
  <Paragraphs>45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Basis</vt:lpstr>
      <vt:lpstr>1_Basis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TSS</cp:lastModifiedBy>
  <cp:revision>54</cp:revision>
  <dcterms:created xsi:type="dcterms:W3CDTF">2019-08-27T02:06:24Z</dcterms:created>
  <dcterms:modified xsi:type="dcterms:W3CDTF">2020-01-13T03:50:36Z</dcterms:modified>
</cp:coreProperties>
</file>