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asf" ContentType="video/x-ms-as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337" r:id="rId4"/>
    <p:sldId id="299" r:id="rId5"/>
    <p:sldId id="339" r:id="rId6"/>
    <p:sldId id="271" r:id="rId7"/>
    <p:sldId id="338" r:id="rId8"/>
    <p:sldId id="317" r:id="rId9"/>
    <p:sldId id="318" r:id="rId10"/>
    <p:sldId id="333" r:id="rId11"/>
    <p:sldId id="331" r:id="rId12"/>
    <p:sldId id="320" r:id="rId13"/>
    <p:sldId id="321" r:id="rId14"/>
    <p:sldId id="322" r:id="rId15"/>
    <p:sldId id="323" r:id="rId16"/>
    <p:sldId id="332" r:id="rId17"/>
    <p:sldId id="324" r:id="rId18"/>
    <p:sldId id="325" r:id="rId19"/>
    <p:sldId id="326" r:id="rId20"/>
    <p:sldId id="336" r:id="rId21"/>
    <p:sldId id="334" r:id="rId22"/>
    <p:sldId id="329" r:id="rId23"/>
    <p:sldId id="3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dman Labib" initials="SL" lastIdx="1" clrIdx="0">
    <p:extLst>
      <p:ext uri="{19B8F6BF-5375-455C-9EA6-DF929625EA0E}">
        <p15:presenceInfo xmlns:p15="http://schemas.microsoft.com/office/powerpoint/2012/main" userId="754a2602025c79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3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1A3FB-F3BD-458B-846B-6E8BDC343F27}" type="datetimeFigureOut">
              <a:rPr lang="en-US" smtClean="0"/>
              <a:t>10/20/2020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0780F-FDD3-445D-80FC-C60893F3C494}" type="slidenum">
              <a:rPr lang="en-US" smtClean="0"/>
              <a:t>‹#›</a:t>
            </a:fld>
            <a:endParaRPr lang="en-US"/>
          </a:p>
        </p:txBody>
      </p:sp>
    </p:spTree>
    <p:extLst>
      <p:ext uri="{BB962C8B-B14F-4D97-AF65-F5344CB8AC3E}">
        <p14:creationId xmlns:p14="http://schemas.microsoft.com/office/powerpoint/2010/main" val="207669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BD" dirty="0" smtClean="0">
                <a:latin typeface="NikoshBAN" pitchFamily="2" charset="0"/>
                <a:cs typeface="NikoshBAN" pitchFamily="2" charset="0"/>
              </a:rPr>
              <a:t>স্লাইডগুলো</a:t>
            </a:r>
            <a:r>
              <a:rPr lang="bn-BD" baseline="0" dirty="0" smtClean="0">
                <a:latin typeface="NikoshBAN" pitchFamily="2" charset="0"/>
                <a:cs typeface="NikoshBAN" pitchFamily="2" charset="0"/>
              </a:rPr>
              <a:t> দেখিয়ে </a:t>
            </a:r>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শিরোনাম শিক্ষার্থীদের কাছ থেকে বের করে আনা যেতে পারে। তোমরা ঠিক ধরেছ আজ আমরা পড়ব প্রস্বেদন ।এছাড়াও অন্য কোনো যুক্তিযুক্ত উপায়ে </a:t>
            </a:r>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শিরোনাম বের করা যেতে পারে ।  প্রয়োজনে শিক্ষক শিক্ষার্থীদের  সহায়তা করবেন । </a:t>
            </a:r>
            <a:endParaRPr lang="en-US" dirty="0"/>
          </a:p>
        </p:txBody>
      </p:sp>
      <p:sp>
        <p:nvSpPr>
          <p:cNvPr id="4" name="Slide Number Placeholder 3"/>
          <p:cNvSpPr>
            <a:spLocks noGrp="1"/>
          </p:cNvSpPr>
          <p:nvPr>
            <p:ph type="sldNum" sz="quarter" idx="10"/>
          </p:nvPr>
        </p:nvSpPr>
        <p:spPr/>
        <p:txBody>
          <a:bodyPr/>
          <a:lstStyle/>
          <a:p>
            <a:fld id="{9BEFE13B-9080-43A9-BC4D-7C742C58137A}" type="slidenum">
              <a:rPr lang="en-US" smtClean="0"/>
              <a:t>3</a:t>
            </a:fld>
            <a:endParaRPr lang="en-US"/>
          </a:p>
        </p:txBody>
      </p:sp>
    </p:spTree>
    <p:extLst>
      <p:ext uri="{BB962C8B-B14F-4D97-AF65-F5344CB8AC3E}">
        <p14:creationId xmlns:p14="http://schemas.microsoft.com/office/powerpoint/2010/main" val="336193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bn-BD" dirty="0" smtClean="0">
                <a:latin typeface="NikoshBAN" panose="02000000000000000000" pitchFamily="2" charset="0"/>
                <a:cs typeface="NikoshBAN" panose="02000000000000000000" pitchFamily="2" charset="0"/>
              </a:rPr>
              <a:t>এক্ষেত্রে</a:t>
            </a:r>
            <a:r>
              <a:rPr lang="bn-BD" baseline="0" dirty="0" smtClean="0">
                <a:latin typeface="NikoshBAN" panose="02000000000000000000" pitchFamily="2" charset="0"/>
                <a:cs typeface="NikoshBAN" panose="02000000000000000000" pitchFamily="2" charset="0"/>
              </a:rPr>
              <a:t> ব্লটিং পেপার পানিতে ভিজিয়ে পানি শোষণের প্রক্রিয়াটি দেখানো যেতে পারে । </a:t>
            </a:r>
            <a:endParaRPr lang="en-GB"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AB58E1CF-8877-445C-91DC-ED128D97943B}" type="slidenum">
              <a:rPr lang="en-GB" smtClean="0"/>
              <a:t>7</a:t>
            </a:fld>
            <a:endParaRPr lang="en-GB"/>
          </a:p>
        </p:txBody>
      </p:sp>
    </p:spTree>
    <p:extLst>
      <p:ext uri="{BB962C8B-B14F-4D97-AF65-F5344CB8AC3E}">
        <p14:creationId xmlns:p14="http://schemas.microsoft.com/office/powerpoint/2010/main" val="127510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FE13B-9080-43A9-BC4D-7C742C58137A}" type="slidenum">
              <a:rPr lang="en-US" smtClean="0"/>
              <a:t>11</a:t>
            </a:fld>
            <a:endParaRPr lang="en-US"/>
          </a:p>
        </p:txBody>
      </p:sp>
    </p:spTree>
    <p:extLst>
      <p:ext uri="{BB962C8B-B14F-4D97-AF65-F5344CB8AC3E}">
        <p14:creationId xmlns:p14="http://schemas.microsoft.com/office/powerpoint/2010/main" val="4211322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3F8B85-404F-45E5-9717-5188429E6C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E342352-65E5-483B-B6F5-A2BB9B1B9303}"/>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BC5F666-472A-4332-8114-89554DFB86EF}"/>
              </a:ext>
            </a:extLst>
          </p:cNvPr>
          <p:cNvSpPr>
            <a:spLocks noGrp="1"/>
          </p:cNvSpPr>
          <p:nvPr>
            <p:ph type="dt" sz="half" idx="10"/>
          </p:nvPr>
        </p:nvSpPr>
        <p:spPr/>
        <p:txBody>
          <a:bodyPr/>
          <a:lstStyle/>
          <a:p>
            <a:fld id="{1F2FE77F-9034-4522-8AFD-E7DBC05850E1}" type="datetimeFigureOut">
              <a:rPr lang="en-US" smtClean="0"/>
              <a:t>10/20/2020</a:t>
            </a:fld>
            <a:endParaRPr lang="en-US"/>
          </a:p>
        </p:txBody>
      </p:sp>
      <p:sp>
        <p:nvSpPr>
          <p:cNvPr id="5" name="Footer Placeholder 4">
            <a:extLst>
              <a:ext uri="{FF2B5EF4-FFF2-40B4-BE49-F238E27FC236}">
                <a16:creationId xmlns:a16="http://schemas.microsoft.com/office/drawing/2014/main" xmlns="" id="{1D6460F7-8BAC-4F8B-99D5-6149C3085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B2A06E-F00D-473F-9DEA-445A4D8E796E}"/>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134340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9DEFE-C812-418C-A65F-5954183BF6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7781FAE-04A0-43C2-A707-FEADCACDD1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C28C7D-555F-45BD-A5AC-84FFC051AC59}"/>
              </a:ext>
            </a:extLst>
          </p:cNvPr>
          <p:cNvSpPr>
            <a:spLocks noGrp="1"/>
          </p:cNvSpPr>
          <p:nvPr>
            <p:ph type="dt" sz="half" idx="10"/>
          </p:nvPr>
        </p:nvSpPr>
        <p:spPr/>
        <p:txBody>
          <a:bodyPr/>
          <a:lstStyle/>
          <a:p>
            <a:fld id="{1F2FE77F-9034-4522-8AFD-E7DBC05850E1}" type="datetimeFigureOut">
              <a:rPr lang="en-US" smtClean="0"/>
              <a:t>10/20/2020</a:t>
            </a:fld>
            <a:endParaRPr lang="en-US"/>
          </a:p>
        </p:txBody>
      </p:sp>
      <p:sp>
        <p:nvSpPr>
          <p:cNvPr id="5" name="Footer Placeholder 4">
            <a:extLst>
              <a:ext uri="{FF2B5EF4-FFF2-40B4-BE49-F238E27FC236}">
                <a16:creationId xmlns:a16="http://schemas.microsoft.com/office/drawing/2014/main" xmlns="" id="{ACA97DA2-C794-41AD-8614-63599F109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ABDC6E-F926-4E5D-AA4E-ADC937B6DB47}"/>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118277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D23BB2B-95D1-40D1-8F62-CD9E6CC4CC9C}"/>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5FACD03-9CC0-4A9E-AE79-3B133A603311}"/>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C4DF34-F147-415B-B4DC-1C7F46DC234B}"/>
              </a:ext>
            </a:extLst>
          </p:cNvPr>
          <p:cNvSpPr>
            <a:spLocks noGrp="1"/>
          </p:cNvSpPr>
          <p:nvPr>
            <p:ph type="dt" sz="half" idx="10"/>
          </p:nvPr>
        </p:nvSpPr>
        <p:spPr/>
        <p:txBody>
          <a:bodyPr/>
          <a:lstStyle/>
          <a:p>
            <a:fld id="{1F2FE77F-9034-4522-8AFD-E7DBC05850E1}" type="datetimeFigureOut">
              <a:rPr lang="en-US" smtClean="0"/>
              <a:t>10/20/2020</a:t>
            </a:fld>
            <a:endParaRPr lang="en-US"/>
          </a:p>
        </p:txBody>
      </p:sp>
      <p:sp>
        <p:nvSpPr>
          <p:cNvPr id="5" name="Footer Placeholder 4">
            <a:extLst>
              <a:ext uri="{FF2B5EF4-FFF2-40B4-BE49-F238E27FC236}">
                <a16:creationId xmlns:a16="http://schemas.microsoft.com/office/drawing/2014/main" xmlns="" id="{0F5A4668-238B-4691-BB84-51CBC4DD3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27D486-D749-486B-A6D8-B170919E5DA1}"/>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124872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748DA8-ED89-440B-A09E-FE302C730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2700D5E-82C0-44B9-9687-72AC1B10EA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007A57-B006-4EE4-A610-9BEB834C175D}"/>
              </a:ext>
            </a:extLst>
          </p:cNvPr>
          <p:cNvSpPr>
            <a:spLocks noGrp="1"/>
          </p:cNvSpPr>
          <p:nvPr>
            <p:ph type="dt" sz="half" idx="10"/>
          </p:nvPr>
        </p:nvSpPr>
        <p:spPr/>
        <p:txBody>
          <a:bodyPr/>
          <a:lstStyle/>
          <a:p>
            <a:fld id="{1F2FE77F-9034-4522-8AFD-E7DBC05850E1}" type="datetimeFigureOut">
              <a:rPr lang="en-US" smtClean="0"/>
              <a:t>10/20/2020</a:t>
            </a:fld>
            <a:endParaRPr lang="en-US"/>
          </a:p>
        </p:txBody>
      </p:sp>
      <p:sp>
        <p:nvSpPr>
          <p:cNvPr id="5" name="Footer Placeholder 4">
            <a:extLst>
              <a:ext uri="{FF2B5EF4-FFF2-40B4-BE49-F238E27FC236}">
                <a16:creationId xmlns:a16="http://schemas.microsoft.com/office/drawing/2014/main" xmlns="" id="{37875ABB-4753-459E-A16E-307BBD551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D08D10-7D9C-4066-9574-4AB951D5E27A}"/>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226967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5A5B4B-8C0A-4AE6-A728-98E902B1CE7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E5188C6-ACB6-45F2-96A1-1F759F57790B}"/>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693B2B0-4C72-4324-9254-DE0EC7915C20}"/>
              </a:ext>
            </a:extLst>
          </p:cNvPr>
          <p:cNvSpPr>
            <a:spLocks noGrp="1"/>
          </p:cNvSpPr>
          <p:nvPr>
            <p:ph type="dt" sz="half" idx="10"/>
          </p:nvPr>
        </p:nvSpPr>
        <p:spPr/>
        <p:txBody>
          <a:bodyPr/>
          <a:lstStyle/>
          <a:p>
            <a:fld id="{1F2FE77F-9034-4522-8AFD-E7DBC05850E1}" type="datetimeFigureOut">
              <a:rPr lang="en-US" smtClean="0"/>
              <a:t>10/20/2020</a:t>
            </a:fld>
            <a:endParaRPr lang="en-US"/>
          </a:p>
        </p:txBody>
      </p:sp>
      <p:sp>
        <p:nvSpPr>
          <p:cNvPr id="5" name="Footer Placeholder 4">
            <a:extLst>
              <a:ext uri="{FF2B5EF4-FFF2-40B4-BE49-F238E27FC236}">
                <a16:creationId xmlns:a16="http://schemas.microsoft.com/office/drawing/2014/main" xmlns="" id="{62DC8CC7-837A-4F6C-BC14-06221F673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18F05F-2D3E-4831-8E41-65FD60307AE7}"/>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4152794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3E20B-A4D0-425D-B581-B92443320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E209797-4994-47ED-B64B-261D2436A8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61A8452-FE60-431F-9266-8A58324463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5CA213-2C27-4380-AFF2-FD3DB984FE72}"/>
              </a:ext>
            </a:extLst>
          </p:cNvPr>
          <p:cNvSpPr>
            <a:spLocks noGrp="1"/>
          </p:cNvSpPr>
          <p:nvPr>
            <p:ph type="dt" sz="half" idx="10"/>
          </p:nvPr>
        </p:nvSpPr>
        <p:spPr/>
        <p:txBody>
          <a:bodyPr/>
          <a:lstStyle/>
          <a:p>
            <a:fld id="{1F2FE77F-9034-4522-8AFD-E7DBC05850E1}" type="datetimeFigureOut">
              <a:rPr lang="en-US" smtClean="0"/>
              <a:t>10/20/2020</a:t>
            </a:fld>
            <a:endParaRPr lang="en-US"/>
          </a:p>
        </p:txBody>
      </p:sp>
      <p:sp>
        <p:nvSpPr>
          <p:cNvPr id="6" name="Footer Placeholder 5">
            <a:extLst>
              <a:ext uri="{FF2B5EF4-FFF2-40B4-BE49-F238E27FC236}">
                <a16:creationId xmlns:a16="http://schemas.microsoft.com/office/drawing/2014/main" xmlns="" id="{5926F1F9-50BC-49A9-A6A9-8084A13A5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CAC1334-5078-4414-B6ED-D6380848BD80}"/>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264815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0F5868-85E4-4E82-9D64-F0DF567BAD4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9E3E4C8-65FB-442F-AB01-201F2A8D53C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7FAE79E-F237-492E-BFAD-E051E3AF63C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10BCDA9-CAF8-4C87-B09C-594B3ABBD56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874DBBD-3AAA-4E53-B8A8-8C48514E31BD}"/>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0D888A6-D6AE-4BBE-ADC6-776430270B35}"/>
              </a:ext>
            </a:extLst>
          </p:cNvPr>
          <p:cNvSpPr>
            <a:spLocks noGrp="1"/>
          </p:cNvSpPr>
          <p:nvPr>
            <p:ph type="dt" sz="half" idx="10"/>
          </p:nvPr>
        </p:nvSpPr>
        <p:spPr/>
        <p:txBody>
          <a:bodyPr/>
          <a:lstStyle/>
          <a:p>
            <a:fld id="{1F2FE77F-9034-4522-8AFD-E7DBC05850E1}" type="datetimeFigureOut">
              <a:rPr lang="en-US" smtClean="0"/>
              <a:t>10/20/2020</a:t>
            </a:fld>
            <a:endParaRPr lang="en-US"/>
          </a:p>
        </p:txBody>
      </p:sp>
      <p:sp>
        <p:nvSpPr>
          <p:cNvPr id="8" name="Footer Placeholder 7">
            <a:extLst>
              <a:ext uri="{FF2B5EF4-FFF2-40B4-BE49-F238E27FC236}">
                <a16:creationId xmlns:a16="http://schemas.microsoft.com/office/drawing/2014/main" xmlns="" id="{D4A55A21-69E1-4CF7-BDEE-DA80260727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9001317-5402-4B02-ABED-39D1FB1E31C6}"/>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202128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D854CD-E05E-46D4-B340-41EB561073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3B89311-A8CF-47DA-A985-2BD5627EC509}"/>
              </a:ext>
            </a:extLst>
          </p:cNvPr>
          <p:cNvSpPr>
            <a:spLocks noGrp="1"/>
          </p:cNvSpPr>
          <p:nvPr>
            <p:ph type="dt" sz="half" idx="10"/>
          </p:nvPr>
        </p:nvSpPr>
        <p:spPr/>
        <p:txBody>
          <a:bodyPr/>
          <a:lstStyle/>
          <a:p>
            <a:fld id="{1F2FE77F-9034-4522-8AFD-E7DBC05850E1}" type="datetimeFigureOut">
              <a:rPr lang="en-US" smtClean="0"/>
              <a:t>10/20/2020</a:t>
            </a:fld>
            <a:endParaRPr lang="en-US"/>
          </a:p>
        </p:txBody>
      </p:sp>
      <p:sp>
        <p:nvSpPr>
          <p:cNvPr id="4" name="Footer Placeholder 3">
            <a:extLst>
              <a:ext uri="{FF2B5EF4-FFF2-40B4-BE49-F238E27FC236}">
                <a16:creationId xmlns:a16="http://schemas.microsoft.com/office/drawing/2014/main" xmlns="" id="{53FDC5E3-0F01-465B-8211-93DC308F5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CBCB727-1FCA-4779-B905-29DEEF74F075}"/>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238006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9C89CCE-297A-449C-8EAB-084C114AB280}"/>
              </a:ext>
            </a:extLst>
          </p:cNvPr>
          <p:cNvSpPr>
            <a:spLocks noGrp="1"/>
          </p:cNvSpPr>
          <p:nvPr>
            <p:ph type="dt" sz="half" idx="10"/>
          </p:nvPr>
        </p:nvSpPr>
        <p:spPr/>
        <p:txBody>
          <a:bodyPr/>
          <a:lstStyle/>
          <a:p>
            <a:fld id="{1F2FE77F-9034-4522-8AFD-E7DBC05850E1}" type="datetimeFigureOut">
              <a:rPr lang="en-US" smtClean="0"/>
              <a:t>10/20/2020</a:t>
            </a:fld>
            <a:endParaRPr lang="en-US"/>
          </a:p>
        </p:txBody>
      </p:sp>
      <p:sp>
        <p:nvSpPr>
          <p:cNvPr id="3" name="Footer Placeholder 2">
            <a:extLst>
              <a:ext uri="{FF2B5EF4-FFF2-40B4-BE49-F238E27FC236}">
                <a16:creationId xmlns:a16="http://schemas.microsoft.com/office/drawing/2014/main" xmlns="" id="{2D8FFBF6-6854-4DB0-BAE5-7188BD68F6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A784BB5-93E4-44B9-B514-587CAAFCF216}"/>
              </a:ext>
            </a:extLst>
          </p:cNvPr>
          <p:cNvSpPr>
            <a:spLocks noGrp="1"/>
          </p:cNvSpPr>
          <p:nvPr>
            <p:ph type="sldNum" sz="quarter" idx="12"/>
          </p:nvPr>
        </p:nvSpPr>
        <p:spPr/>
        <p:txBody>
          <a:bodyPr/>
          <a:lstStyle/>
          <a:p>
            <a:fld id="{3308C957-3AE5-46C5-AF94-15657100C503}" type="slidenum">
              <a:rPr lang="en-US" smtClean="0"/>
              <a:t>‹#›</a:t>
            </a:fld>
            <a:endParaRPr lang="en-US"/>
          </a:p>
        </p:txBody>
      </p:sp>
      <p:sp>
        <p:nvSpPr>
          <p:cNvPr id="5" name="Frame 4">
            <a:extLst>
              <a:ext uri="{FF2B5EF4-FFF2-40B4-BE49-F238E27FC236}">
                <a16:creationId xmlns:a16="http://schemas.microsoft.com/office/drawing/2014/main" xmlns="" id="{EC790133-2341-48D1-B71D-889F1C3818C8}"/>
              </a:ext>
            </a:extLst>
          </p:cNvPr>
          <p:cNvSpPr/>
          <p:nvPr userDrawn="1"/>
        </p:nvSpPr>
        <p:spPr>
          <a:xfrm>
            <a:off x="0" y="0"/>
            <a:ext cx="12192000" cy="6962503"/>
          </a:xfrm>
          <a:prstGeom prst="frame">
            <a:avLst>
              <a:gd name="adj1" fmla="val 1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 name="Frame 5">
            <a:extLst>
              <a:ext uri="{FF2B5EF4-FFF2-40B4-BE49-F238E27FC236}">
                <a16:creationId xmlns:a16="http://schemas.microsoft.com/office/drawing/2014/main" xmlns="" id="{6BBC2F18-A1BB-41A3-9481-70AC44CE1BE0}"/>
              </a:ext>
            </a:extLst>
          </p:cNvPr>
          <p:cNvSpPr/>
          <p:nvPr userDrawn="1"/>
        </p:nvSpPr>
        <p:spPr>
          <a:xfrm>
            <a:off x="169819" y="169817"/>
            <a:ext cx="11848011" cy="6688183"/>
          </a:xfrm>
          <a:prstGeom prst="frame">
            <a:avLst>
              <a:gd name="adj1" fmla="val 148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Frame 6">
            <a:extLst>
              <a:ext uri="{FF2B5EF4-FFF2-40B4-BE49-F238E27FC236}">
                <a16:creationId xmlns:a16="http://schemas.microsoft.com/office/drawing/2014/main" xmlns="" id="{CD05DF99-E2FE-4CBC-8144-6D35A626908D}"/>
              </a:ext>
            </a:extLst>
          </p:cNvPr>
          <p:cNvSpPr/>
          <p:nvPr userDrawn="1"/>
        </p:nvSpPr>
        <p:spPr>
          <a:xfrm>
            <a:off x="320041" y="339633"/>
            <a:ext cx="11547563" cy="6348550"/>
          </a:xfrm>
          <a:prstGeom prst="frame">
            <a:avLst>
              <a:gd name="adj1" fmla="val 148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270614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6D1E9D-194E-488D-A704-0DEC068DC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58ED3B4-456A-4EA8-A701-7138A1D6A9C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8AC94E1-B4F4-4A78-B0E6-409ED20091E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189E79-226C-4A26-AA7F-1DEE5CF827DD}"/>
              </a:ext>
            </a:extLst>
          </p:cNvPr>
          <p:cNvSpPr>
            <a:spLocks noGrp="1"/>
          </p:cNvSpPr>
          <p:nvPr>
            <p:ph type="dt" sz="half" idx="10"/>
          </p:nvPr>
        </p:nvSpPr>
        <p:spPr/>
        <p:txBody>
          <a:bodyPr/>
          <a:lstStyle/>
          <a:p>
            <a:fld id="{1F2FE77F-9034-4522-8AFD-E7DBC05850E1}" type="datetimeFigureOut">
              <a:rPr lang="en-US" smtClean="0"/>
              <a:t>10/20/2020</a:t>
            </a:fld>
            <a:endParaRPr lang="en-US"/>
          </a:p>
        </p:txBody>
      </p:sp>
      <p:sp>
        <p:nvSpPr>
          <p:cNvPr id="6" name="Footer Placeholder 5">
            <a:extLst>
              <a:ext uri="{FF2B5EF4-FFF2-40B4-BE49-F238E27FC236}">
                <a16:creationId xmlns:a16="http://schemas.microsoft.com/office/drawing/2014/main" xmlns="" id="{EEB635F2-B1A4-4333-9BF8-71F764C7A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DFF07A-5FF9-4068-9BC7-FDC147D71169}"/>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359006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4E173-ED13-4C72-98AD-6802A1611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1A20765-CC30-41B6-B9AB-65AF43A32797}"/>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CA6E3948-6900-4ED3-BF5E-1A1A5A0C645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820EEE-4A5E-4883-9B75-AB3357B08319}"/>
              </a:ext>
            </a:extLst>
          </p:cNvPr>
          <p:cNvSpPr>
            <a:spLocks noGrp="1"/>
          </p:cNvSpPr>
          <p:nvPr>
            <p:ph type="dt" sz="half" idx="10"/>
          </p:nvPr>
        </p:nvSpPr>
        <p:spPr/>
        <p:txBody>
          <a:bodyPr/>
          <a:lstStyle/>
          <a:p>
            <a:fld id="{1F2FE77F-9034-4522-8AFD-E7DBC05850E1}" type="datetimeFigureOut">
              <a:rPr lang="en-US" smtClean="0"/>
              <a:t>10/20/2020</a:t>
            </a:fld>
            <a:endParaRPr lang="en-US"/>
          </a:p>
        </p:txBody>
      </p:sp>
      <p:sp>
        <p:nvSpPr>
          <p:cNvPr id="6" name="Footer Placeholder 5">
            <a:extLst>
              <a:ext uri="{FF2B5EF4-FFF2-40B4-BE49-F238E27FC236}">
                <a16:creationId xmlns:a16="http://schemas.microsoft.com/office/drawing/2014/main" xmlns="" id="{D8ED9DA3-D205-4205-AA30-E202227FB1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927CC4F-387A-4B9C-BB07-60774B32624A}"/>
              </a:ext>
            </a:extLst>
          </p:cNvPr>
          <p:cNvSpPr>
            <a:spLocks noGrp="1"/>
          </p:cNvSpPr>
          <p:nvPr>
            <p:ph type="sldNum" sz="quarter" idx="12"/>
          </p:nvPr>
        </p:nvSpPr>
        <p:spPr/>
        <p:txBody>
          <a:bodyPr/>
          <a:lstStyle/>
          <a:p>
            <a:fld id="{3308C957-3AE5-46C5-AF94-15657100C503}" type="slidenum">
              <a:rPr lang="en-US" smtClean="0"/>
              <a:t>‹#›</a:t>
            </a:fld>
            <a:endParaRPr lang="en-US"/>
          </a:p>
        </p:txBody>
      </p:sp>
    </p:spTree>
    <p:extLst>
      <p:ext uri="{BB962C8B-B14F-4D97-AF65-F5344CB8AC3E}">
        <p14:creationId xmlns:p14="http://schemas.microsoft.com/office/powerpoint/2010/main" val="299424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DAC8399-C0B7-41D5-AC7A-46AE4CEC48B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460574C-34D9-4E72-9CFE-56731BF5AF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64A290-E91C-4DF3-B2FE-91E382A9047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FE77F-9034-4522-8AFD-E7DBC05850E1}" type="datetimeFigureOut">
              <a:rPr lang="en-US" smtClean="0"/>
              <a:t>10/20/2020</a:t>
            </a:fld>
            <a:endParaRPr lang="en-US"/>
          </a:p>
        </p:txBody>
      </p:sp>
      <p:sp>
        <p:nvSpPr>
          <p:cNvPr id="5" name="Footer Placeholder 4">
            <a:extLst>
              <a:ext uri="{FF2B5EF4-FFF2-40B4-BE49-F238E27FC236}">
                <a16:creationId xmlns:a16="http://schemas.microsoft.com/office/drawing/2014/main" xmlns="" id="{84AA44C0-C6A1-4E94-BC2F-DB4E1173052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6303C39-65D4-45AD-A999-CE2771C502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8C957-3AE5-46C5-AF94-15657100C503}" type="slidenum">
              <a:rPr lang="en-US" smtClean="0"/>
              <a:t>‹#›</a:t>
            </a:fld>
            <a:endParaRPr lang="en-US"/>
          </a:p>
        </p:txBody>
      </p:sp>
    </p:spTree>
    <p:extLst>
      <p:ext uri="{BB962C8B-B14F-4D97-AF65-F5344CB8AC3E}">
        <p14:creationId xmlns:p14="http://schemas.microsoft.com/office/powerpoint/2010/main" val="191250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gif"/><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video" Target="../media/media1.asf"/><Relationship Id="rId1" Type="http://schemas.microsoft.com/office/2007/relationships/media" Target="../media/media1.asf"/><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cer\Desktop\sarup1\picture\Flower.jpg">
            <a:extLst>
              <a:ext uri="{FF2B5EF4-FFF2-40B4-BE49-F238E27FC236}">
                <a16:creationId xmlns:a16="http://schemas.microsoft.com/office/drawing/2014/main" xmlns="" id="{B3B2B4D0-2A3D-4FF0-99A4-559502779742}"/>
              </a:ext>
            </a:extLst>
          </p:cNvPr>
          <p:cNvPicPr>
            <a:picLocks noChangeAspect="1" noChangeArrowheads="1"/>
          </p:cNvPicPr>
          <p:nvPr/>
        </p:nvPicPr>
        <p:blipFill>
          <a:blip r:embed="rId2" cstate="print"/>
          <a:srcRect/>
          <a:stretch>
            <a:fillRect/>
          </a:stretch>
        </p:blipFill>
        <p:spPr bwMode="auto">
          <a:xfrm>
            <a:off x="953037" y="2485622"/>
            <a:ext cx="10341735" cy="39019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itle 1"/>
          <p:cNvSpPr txBox="1">
            <a:spLocks/>
          </p:cNvSpPr>
          <p:nvPr/>
        </p:nvSpPr>
        <p:spPr>
          <a:xfrm>
            <a:off x="953037" y="592428"/>
            <a:ext cx="10341735" cy="1712890"/>
          </a:xfrm>
          <a:prstGeom prst="rect">
            <a:avLst/>
          </a:prstGeom>
        </p:spPr>
        <p:style>
          <a:lnRef idx="1">
            <a:schemeClr val="accent4"/>
          </a:lnRef>
          <a:fillRef idx="2">
            <a:schemeClr val="accent4"/>
          </a:fillRef>
          <a:effectRef idx="1">
            <a:schemeClr val="accent4"/>
          </a:effectRef>
          <a:fontRef idx="minor">
            <a:schemeClr val="dk1"/>
          </a:fontRef>
        </p:style>
        <p:txBody>
          <a:bodyPr rtlCol="0">
            <a:normAutofit fontScale="85000" lnSpcReduction="20000"/>
          </a:bodyPr>
          <a:lstStyle>
            <a:lvl1pPr algn="l" defTabSz="914377"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bn-IN" sz="72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defRPr/>
            </a:pPr>
            <a:r>
              <a:rPr lang="bn-BD" sz="8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endParaRPr lang="en-US" sz="8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8848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993841-1347-4E5A-914A-25B2DED445B1}" type="slidenum">
              <a:rPr lang="en-GB" smtClean="0"/>
              <a:t>10</a:t>
            </a:fld>
            <a:endParaRPr lang="en-GB"/>
          </a:p>
        </p:txBody>
      </p:sp>
      <p:sp>
        <p:nvSpPr>
          <p:cNvPr id="6" name="TextBox 5"/>
          <p:cNvSpPr txBox="1"/>
          <p:nvPr/>
        </p:nvSpPr>
        <p:spPr>
          <a:xfrm>
            <a:off x="689242" y="804340"/>
            <a:ext cx="5849007" cy="5693866"/>
          </a:xfrm>
          <a:prstGeom prst="rect">
            <a:avLst/>
          </a:prstGeom>
          <a:noFill/>
        </p:spPr>
        <p:txBody>
          <a:bodyPr wrap="square" rtlCol="0">
            <a:spAutoFit/>
          </a:bodyPr>
          <a:lstStyle/>
          <a:p>
            <a:pPr algn="just"/>
            <a:r>
              <a:rPr lang="bn-BD" sz="2800" b="1" dirty="0" smtClean="0">
                <a:latin typeface="NikoshBAN" panose="02000000000000000000" pitchFamily="2" charset="0"/>
                <a:cs typeface="NikoshBAN" panose="02000000000000000000" pitchFamily="2" charset="0"/>
              </a:rPr>
              <a:t>একক </a:t>
            </a:r>
            <a:r>
              <a:rPr lang="bn-BD" sz="2800" b="1" dirty="0">
                <a:latin typeface="NikoshBAN" panose="02000000000000000000" pitchFamily="2" charset="0"/>
                <a:cs typeface="NikoshBAN" panose="02000000000000000000" pitchFamily="2" charset="0"/>
              </a:rPr>
              <a:t>কাজ</a:t>
            </a:r>
            <a:r>
              <a:rPr lang="bn-BD" sz="2800" b="1" dirty="0" smtClean="0">
                <a:latin typeface="NikoshBAN" panose="02000000000000000000" pitchFamily="2" charset="0"/>
                <a:cs typeface="NikoshBAN" panose="02000000000000000000" pitchFamily="2" charset="0"/>
              </a:rPr>
              <a:t>:</a:t>
            </a:r>
            <a:endParaRPr lang="bn-IN" sz="2800" b="1" dirty="0" smtClean="0">
              <a:latin typeface="NikoshBAN" panose="02000000000000000000" pitchFamily="2" charset="0"/>
              <a:cs typeface="NikoshBAN" panose="02000000000000000000" pitchFamily="2" charset="0"/>
            </a:endParaRPr>
          </a:p>
          <a:p>
            <a:endParaRPr lang="bn-IN" sz="2800" b="1" dirty="0" smtClean="0">
              <a:latin typeface="NikoshBAN" panose="02000000000000000000" pitchFamily="2" charset="0"/>
              <a:cs typeface="NikoshBAN" panose="02000000000000000000" pitchFamily="2" charset="0"/>
            </a:endParaRPr>
          </a:p>
          <a:p>
            <a:r>
              <a:rPr lang="bn-BD" sz="2800" dirty="0" smtClean="0">
                <a:latin typeface="NikoshBAN" panose="02000000000000000000" pitchFamily="2" charset="0"/>
                <a:cs typeface="NikoshBAN" panose="02000000000000000000" pitchFamily="2" charset="0"/>
              </a:rPr>
              <a:t> </a:t>
            </a:r>
            <a:r>
              <a:rPr lang="bn-BD" sz="2800" b="1" dirty="0">
                <a:latin typeface="NikoshBAN" panose="02000000000000000000" pitchFamily="2" charset="0"/>
                <a:cs typeface="NikoshBAN" panose="02000000000000000000" pitchFamily="2" charset="0"/>
              </a:rPr>
              <a:t>উদ্ভিদের </a:t>
            </a:r>
            <a:r>
              <a:rPr lang="bn-IN" sz="2800" b="1" dirty="0" smtClean="0">
                <a:latin typeface="NikoshBAN" panose="02000000000000000000" pitchFamily="2" charset="0"/>
                <a:cs typeface="NikoshBAN" panose="02000000000000000000" pitchFamily="2" charset="0"/>
              </a:rPr>
              <a:t>পানি পরিবহনের</a:t>
            </a:r>
            <a:r>
              <a:rPr lang="bn-BD" sz="2800" b="1" dirty="0" smtClean="0">
                <a:latin typeface="NikoshBAN" panose="02000000000000000000" pitchFamily="2" charset="0"/>
                <a:cs typeface="NikoshBAN" panose="02000000000000000000" pitchFamily="2" charset="0"/>
              </a:rPr>
              <a:t> </a:t>
            </a:r>
            <a:r>
              <a:rPr lang="bn-BD" sz="2800" b="1" dirty="0">
                <a:latin typeface="NikoshBAN" panose="02000000000000000000" pitchFamily="2" charset="0"/>
                <a:cs typeface="NikoshBAN" panose="02000000000000000000" pitchFamily="2" charset="0"/>
              </a:rPr>
              <a:t>পরীক্ষণ। </a:t>
            </a:r>
            <a:endParaRPr lang="bn-IN" sz="2800" b="1" dirty="0" smtClean="0">
              <a:latin typeface="NikoshBAN" panose="02000000000000000000" pitchFamily="2" charset="0"/>
              <a:cs typeface="NikoshBAN" panose="02000000000000000000" pitchFamily="2" charset="0"/>
            </a:endParaRPr>
          </a:p>
          <a:p>
            <a:endParaRPr lang="bn-IN" sz="2800" b="1" dirty="0" smtClean="0">
              <a:latin typeface="NikoshBAN" panose="02000000000000000000" pitchFamily="2" charset="0"/>
              <a:cs typeface="NikoshBAN" panose="02000000000000000000" pitchFamily="2" charset="0"/>
            </a:endParaRPr>
          </a:p>
          <a:p>
            <a:r>
              <a:rPr lang="bn-BD" sz="2800" b="1" dirty="0" smtClean="0">
                <a:latin typeface="NikoshBAN" panose="02000000000000000000" pitchFamily="2" charset="0"/>
                <a:cs typeface="NikoshBAN" panose="02000000000000000000" pitchFamily="2" charset="0"/>
              </a:rPr>
              <a:t>উপকরণ</a:t>
            </a:r>
            <a:r>
              <a:rPr lang="bn-BD" sz="2800" b="1"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Peperornia</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উদ্ভিদ, একটি </a:t>
            </a:r>
            <a:r>
              <a:rPr lang="bn-IN" sz="2800" dirty="0" smtClean="0">
                <a:latin typeface="NikoshBAN" panose="02000000000000000000" pitchFamily="2" charset="0"/>
                <a:cs typeface="NikoshBAN" panose="02000000000000000000" pitchFamily="2" charset="0"/>
              </a:rPr>
              <a:t>বো</a:t>
            </a:r>
            <a:r>
              <a:rPr lang="bn-BD" sz="2800" dirty="0" smtClean="0">
                <a:latin typeface="NikoshBAN" panose="02000000000000000000" pitchFamily="2" charset="0"/>
                <a:cs typeface="NikoshBAN" panose="02000000000000000000" pitchFamily="2" charset="0"/>
              </a:rPr>
              <a:t>তল</a:t>
            </a:r>
            <a:r>
              <a:rPr lang="bn-BD" sz="2800" dirty="0">
                <a:latin typeface="NikoshBAN" panose="02000000000000000000" pitchFamily="2" charset="0"/>
                <a:cs typeface="NikoshBAN" panose="02000000000000000000" pitchFamily="2" charset="0"/>
              </a:rPr>
              <a:t>, পানি ও স্যাফ্রানিন বা লাল কালি</a:t>
            </a:r>
            <a:r>
              <a:rPr lang="bn-BD" sz="2800" dirty="0" smtClean="0">
                <a:latin typeface="NikoshBAN" panose="02000000000000000000" pitchFamily="2" charset="0"/>
                <a:cs typeface="NikoshBAN" panose="02000000000000000000" pitchFamily="2" charset="0"/>
              </a:rPr>
              <a:t>।</a:t>
            </a:r>
            <a:endParaRPr lang="bn-IN" sz="2800" dirty="0" smtClean="0">
              <a:latin typeface="NikoshBAN" panose="02000000000000000000" pitchFamily="2" charset="0"/>
              <a:cs typeface="NikoshBAN" panose="02000000000000000000" pitchFamily="2" charset="0"/>
            </a:endParaRPr>
          </a:p>
          <a:p>
            <a:endParaRPr lang="bn-IN" sz="2800" dirty="0" smtClean="0">
              <a:latin typeface="NikoshBAN" panose="02000000000000000000" pitchFamily="2" charset="0"/>
              <a:cs typeface="NikoshBAN" panose="02000000000000000000" pitchFamily="2" charset="0"/>
            </a:endParaRPr>
          </a:p>
          <a:p>
            <a:r>
              <a:rPr lang="bn-BD" sz="2800" b="1" dirty="0" smtClean="0">
                <a:latin typeface="NikoshBAN" panose="02000000000000000000" pitchFamily="2" charset="0"/>
                <a:cs typeface="NikoshBAN" panose="02000000000000000000" pitchFamily="2" charset="0"/>
              </a:rPr>
              <a:t>পদ্ধতি</a:t>
            </a:r>
            <a:r>
              <a:rPr lang="bn-BD" sz="2800" b="1"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একটি </a:t>
            </a:r>
            <a:r>
              <a:rPr lang="bn-IN" sz="2800" dirty="0" smtClean="0">
                <a:latin typeface="NikoshBAN" panose="02000000000000000000" pitchFamily="2" charset="0"/>
                <a:cs typeface="NikoshBAN" panose="02000000000000000000" pitchFamily="2" charset="0"/>
              </a:rPr>
              <a:t>বো</a:t>
            </a:r>
            <a:r>
              <a:rPr lang="bn-BD" sz="2800" dirty="0" smtClean="0">
                <a:latin typeface="NikoshBAN" panose="02000000000000000000" pitchFamily="2" charset="0"/>
                <a:cs typeface="NikoshBAN" panose="02000000000000000000" pitchFamily="2" charset="0"/>
              </a:rPr>
              <a:t>তলে </a:t>
            </a:r>
            <a:r>
              <a:rPr lang="bn-BD" sz="2800" dirty="0">
                <a:latin typeface="NikoshBAN" panose="02000000000000000000" pitchFamily="2" charset="0"/>
                <a:cs typeface="NikoshBAN" panose="02000000000000000000" pitchFamily="2" charset="0"/>
              </a:rPr>
              <a:t>কিছু পানি নিয়ে তাতে কয়েক ফোঁটা স্যাফ্রানিন বা লাল কালি নাও। মূলসহ একটি তাজা </a:t>
            </a:r>
            <a:r>
              <a:rPr lang="en-US" sz="2800" dirty="0" err="1">
                <a:latin typeface="NikoshBAN" panose="02000000000000000000" pitchFamily="2" charset="0"/>
                <a:cs typeface="NikoshBAN" panose="02000000000000000000" pitchFamily="2" charset="0"/>
              </a:rPr>
              <a:t>Peperomia</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উদ্ভিদ এমনভাবে স্থাপন কর যেন </a:t>
            </a:r>
            <a:r>
              <a:rPr lang="bn-BD" sz="2800" dirty="0" smtClean="0">
                <a:latin typeface="NikoshBAN" panose="02000000000000000000" pitchFamily="2" charset="0"/>
                <a:cs typeface="NikoshBAN" panose="02000000000000000000" pitchFamily="2" charset="0"/>
              </a:rPr>
              <a:t>মূলগু</a:t>
            </a:r>
            <a:r>
              <a:rPr lang="bn-IN" sz="2800" dirty="0" smtClean="0">
                <a:latin typeface="NikoshBAN" panose="02000000000000000000" pitchFamily="2" charset="0"/>
                <a:cs typeface="NikoshBAN" panose="02000000000000000000" pitchFamily="2" charset="0"/>
              </a:rPr>
              <a:t>লো</a:t>
            </a:r>
            <a:r>
              <a:rPr lang="bn-BD"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পানিতে ডুবে থাকে। এ অবস্থায় </a:t>
            </a:r>
            <a:r>
              <a:rPr lang="bn-IN" sz="2800" dirty="0" smtClean="0">
                <a:latin typeface="NikoshBAN" panose="02000000000000000000" pitchFamily="2" charset="0"/>
                <a:cs typeface="NikoshBAN" panose="02000000000000000000" pitchFamily="2" charset="0"/>
              </a:rPr>
              <a:t>বো</a:t>
            </a:r>
            <a:r>
              <a:rPr lang="bn-BD" sz="2800" dirty="0" smtClean="0">
                <a:latin typeface="NikoshBAN" panose="02000000000000000000" pitchFamily="2" charset="0"/>
                <a:cs typeface="NikoshBAN" panose="02000000000000000000" pitchFamily="2" charset="0"/>
              </a:rPr>
              <a:t>তলটিকে </a:t>
            </a:r>
            <a:r>
              <a:rPr lang="bn-BD" sz="2800" dirty="0">
                <a:latin typeface="NikoshBAN" panose="02000000000000000000" pitchFamily="2" charset="0"/>
                <a:cs typeface="NikoshBAN" panose="02000000000000000000" pitchFamily="2" charset="0"/>
              </a:rPr>
              <a:t>কয়েক ঘণ্টার জন্য রেখে দাও এবং পর্যবেক্ষণ থেকে প্রাপ্ত ফলাফল খাতায় লেখ।</a:t>
            </a:r>
            <a:endParaRPr lang="en-US" sz="2800" dirty="0">
              <a:latin typeface="NikoshBAN" panose="02000000000000000000" pitchFamily="2" charset="0"/>
              <a:cs typeface="NikoshBAN" panose="02000000000000000000" pitchFamily="2" charset="0"/>
            </a:endParaRPr>
          </a:p>
        </p:txBody>
      </p:sp>
      <p:grpSp>
        <p:nvGrpSpPr>
          <p:cNvPr id="9" name="Group 8"/>
          <p:cNvGrpSpPr/>
          <p:nvPr/>
        </p:nvGrpSpPr>
        <p:grpSpPr>
          <a:xfrm>
            <a:off x="7283152" y="396988"/>
            <a:ext cx="4472371" cy="6101218"/>
            <a:chOff x="7399062" y="236483"/>
            <a:chExt cx="4472371" cy="6484992"/>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062" y="236483"/>
              <a:ext cx="4472371" cy="6484992"/>
            </a:xfrm>
            <a:prstGeom prst="rect">
              <a:avLst/>
            </a:prstGeom>
          </p:spPr>
        </p:pic>
        <p:sp>
          <p:nvSpPr>
            <p:cNvPr id="8" name="TextBox 7"/>
            <p:cNvSpPr txBox="1"/>
            <p:nvPr/>
          </p:nvSpPr>
          <p:spPr>
            <a:xfrm>
              <a:off x="7399062" y="5999438"/>
              <a:ext cx="4472371" cy="722037"/>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394258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5527" y="903755"/>
            <a:ext cx="4114800" cy="584775"/>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a:latin typeface="NikoshBAN" pitchFamily="2" charset="0"/>
                <a:cs typeface="NikoshBAN" pitchFamily="2" charset="0"/>
              </a:rPr>
              <a:t>চিত্রের গাছটি স্থলজ না জলজ ? </a:t>
            </a:r>
            <a:endParaRPr lang="en-US" sz="3200" dirty="0">
              <a:latin typeface="NikoshBAN" pitchFamily="2" charset="0"/>
              <a:cs typeface="NikoshBAN" pitchFamily="2" charset="0"/>
            </a:endParaRPr>
          </a:p>
        </p:txBody>
      </p:sp>
      <p:sp>
        <p:nvSpPr>
          <p:cNvPr id="6" name="TextBox 5"/>
          <p:cNvSpPr txBox="1"/>
          <p:nvPr/>
        </p:nvSpPr>
        <p:spPr>
          <a:xfrm>
            <a:off x="5029200" y="5709626"/>
            <a:ext cx="1219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3200" dirty="0">
                <a:latin typeface="NikoshBAN" pitchFamily="2" charset="0"/>
                <a:cs typeface="NikoshBAN" pitchFamily="2" charset="0"/>
              </a:rPr>
              <a:t>প্রস্বেদন </a:t>
            </a:r>
            <a:endParaRPr lang="en-US" sz="3200" dirty="0">
              <a:latin typeface="NikoshBAN" pitchFamily="2" charset="0"/>
              <a:cs typeface="NikoshBAN" pitchFamily="2" charset="0"/>
            </a:endParaRPr>
          </a:p>
        </p:txBody>
      </p:sp>
      <p:pic>
        <p:nvPicPr>
          <p:cNvPr id="16" name="Picture 2" descr="C:\Users\User\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791" y="5660280"/>
            <a:ext cx="493136" cy="6834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demo.web3designs.com/images/Clouds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819" t="29279" r="8291" b="26763"/>
          <a:stretch/>
        </p:blipFill>
        <p:spPr bwMode="auto">
          <a:xfrm>
            <a:off x="1717965" y="267487"/>
            <a:ext cx="2667000" cy="1354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demo.web3designs.com/images/Clouds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819" t="29279" r="8291" b="26763"/>
          <a:stretch/>
        </p:blipFill>
        <p:spPr bwMode="auto">
          <a:xfrm>
            <a:off x="7543801" y="302123"/>
            <a:ext cx="2667000" cy="135418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573916" y="1029841"/>
            <a:ext cx="6624344" cy="584775"/>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a:latin typeface="NikoshBAN" pitchFamily="2" charset="0"/>
                <a:cs typeface="NikoshBAN" pitchFamily="2" charset="0"/>
              </a:rPr>
              <a:t>চিত্রের গাছটি থেকে  কিভাবে পানি বের হয়ে যাচ্ছে ? </a:t>
            </a:r>
            <a:endParaRPr lang="en-US" sz="3200" dirty="0">
              <a:latin typeface="NikoshBAN" pitchFamily="2" charset="0"/>
              <a:cs typeface="NikoshBAN" pitchFamily="2" charset="0"/>
            </a:endParaRPr>
          </a:p>
        </p:txBody>
      </p:sp>
      <p:sp>
        <p:nvSpPr>
          <p:cNvPr id="24" name="TextBox 23"/>
          <p:cNvSpPr txBox="1"/>
          <p:nvPr/>
        </p:nvSpPr>
        <p:spPr>
          <a:xfrm>
            <a:off x="4185806" y="903755"/>
            <a:ext cx="3557155" cy="584775"/>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latin typeface="NikoshBAN" pitchFamily="2" charset="0"/>
                <a:cs typeface="NikoshBAN" pitchFamily="2" charset="0"/>
              </a:rPr>
              <a:t> </a:t>
            </a:r>
            <a:r>
              <a:rPr lang="bn-BD" sz="3200" dirty="0">
                <a:latin typeface="NikoshBAN" pitchFamily="2" charset="0"/>
                <a:cs typeface="NikoshBAN" pitchFamily="2" charset="0"/>
              </a:rPr>
              <a:t>এবার বলো প্রস্বেদন কী ? </a:t>
            </a:r>
            <a:endParaRPr lang="en-US" sz="3200" dirty="0">
              <a:latin typeface="NikoshBAN" pitchFamily="2" charset="0"/>
              <a:cs typeface="NikoshBAN" pitchFamily="2" charset="0"/>
            </a:endParaRPr>
          </a:p>
        </p:txBody>
      </p:sp>
      <p:sp>
        <p:nvSpPr>
          <p:cNvPr id="25" name="TextBox 24"/>
          <p:cNvSpPr txBox="1"/>
          <p:nvPr/>
        </p:nvSpPr>
        <p:spPr>
          <a:xfrm>
            <a:off x="2286001" y="5341782"/>
            <a:ext cx="7187047"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dirty="0" err="1">
                <a:latin typeface="NikoshBAN" pitchFamily="2" charset="0"/>
                <a:cs typeface="NikoshBAN" pitchFamily="2" charset="0"/>
              </a:rPr>
              <a:t>সাধারণত</a:t>
            </a:r>
            <a:r>
              <a:rPr lang="bn-BD" sz="3200" dirty="0">
                <a:latin typeface="NikoshBAN" pitchFamily="2" charset="0"/>
                <a:cs typeface="NikoshBAN" pitchFamily="2" charset="0"/>
              </a:rPr>
              <a:t> </a:t>
            </a:r>
            <a:r>
              <a:rPr lang="bn-BD" sz="2800" dirty="0">
                <a:latin typeface="NikoshBAN" pitchFamily="2" charset="0"/>
                <a:cs typeface="NikoshBAN" pitchFamily="2" charset="0"/>
              </a:rPr>
              <a:t>স্থলজ উদ্ভিদ যে প্রক্রিয়ায় তার বায়বীয় অঙ্গের মাধ্যমে বাস্পাকারে পানি বের করে দেয় তাই প্রস্বেদন ।  </a:t>
            </a:r>
            <a:endParaRPr lang="en-US" sz="2800" dirty="0">
              <a:latin typeface="NikoshBAN" pitchFamily="2" charset="0"/>
              <a:cs typeface="NikoshBAN" pitchFamily="2" charset="0"/>
            </a:endParaRPr>
          </a:p>
        </p:txBody>
      </p:sp>
      <p:sp>
        <p:nvSpPr>
          <p:cNvPr id="26" name="TextBox 25"/>
          <p:cNvSpPr txBox="1"/>
          <p:nvPr/>
        </p:nvSpPr>
        <p:spPr>
          <a:xfrm>
            <a:off x="2573916" y="928428"/>
            <a:ext cx="7123835" cy="584775"/>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a:latin typeface="NikoshBAN" pitchFamily="2" charset="0"/>
                <a:cs typeface="NikoshBAN" pitchFamily="2" charset="0"/>
              </a:rPr>
              <a:t>গাছ থেকে বাষ্পাকারে পানি বের হয়ে যাওয়ার নাম ক</a:t>
            </a:r>
            <a:r>
              <a:rPr lang="en-US" sz="3200" dirty="0">
                <a:latin typeface="NikoshBAN" pitchFamily="2" charset="0"/>
                <a:cs typeface="NikoshBAN" pitchFamily="2" charset="0"/>
              </a:rPr>
              <a:t>ী</a:t>
            </a:r>
            <a:r>
              <a:rPr lang="bn-BD" sz="3200" dirty="0">
                <a:latin typeface="NikoshBAN" pitchFamily="2" charset="0"/>
                <a:cs typeface="NikoshBAN" pitchFamily="2" charset="0"/>
              </a:rPr>
              <a:t> ? </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4552" y="1793360"/>
            <a:ext cx="4476750" cy="3548422"/>
          </a:xfrm>
          <a:prstGeom prst="rect">
            <a:avLst/>
          </a:prstGeom>
        </p:spPr>
      </p:pic>
      <p:sp>
        <p:nvSpPr>
          <p:cNvPr id="8" name="TextBox 7"/>
          <p:cNvSpPr txBox="1"/>
          <p:nvPr/>
        </p:nvSpPr>
        <p:spPr>
          <a:xfrm>
            <a:off x="9262981" y="2157702"/>
            <a:ext cx="1189759"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পানি</a:t>
            </a:r>
            <a:endParaRPr lang="en-GB" sz="2800" dirty="0">
              <a:latin typeface="NikoshBAN" panose="02000000000000000000" pitchFamily="2" charset="0"/>
              <a:cs typeface="NikoshBAN" panose="02000000000000000000" pitchFamily="2" charset="0"/>
            </a:endParaRPr>
          </a:p>
        </p:txBody>
      </p:sp>
      <p:grpSp>
        <p:nvGrpSpPr>
          <p:cNvPr id="20" name="Group 19"/>
          <p:cNvGrpSpPr/>
          <p:nvPr/>
        </p:nvGrpSpPr>
        <p:grpSpPr>
          <a:xfrm>
            <a:off x="8877301" y="2256886"/>
            <a:ext cx="352928" cy="324853"/>
            <a:chOff x="9352546" y="2691062"/>
            <a:chExt cx="352928" cy="324853"/>
          </a:xfrm>
          <a:solidFill>
            <a:srgbClr val="CCECFF"/>
          </a:solidFill>
        </p:grpSpPr>
        <p:sp>
          <p:nvSpPr>
            <p:cNvPr id="31" name="Oval 30"/>
            <p:cNvSpPr/>
            <p:nvPr/>
          </p:nvSpPr>
          <p:spPr>
            <a:xfrm>
              <a:off x="9448800" y="2759242"/>
              <a:ext cx="256674" cy="256673"/>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9577136" y="2691062"/>
              <a:ext cx="128338" cy="136359"/>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9352546" y="2751219"/>
              <a:ext cx="128338" cy="136359"/>
            </a:xfrm>
            <a:prstGeom prst="ellipse">
              <a:avLst/>
            </a:prstGeom>
            <a:grpFill/>
            <a:ln>
              <a:solidFill>
                <a:srgbClr val="0066FF"/>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001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2000"/>
                                        <p:tgtEl>
                                          <p:spTgt spid="22"/>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2000"/>
                                        <p:tgtEl>
                                          <p:spTgt spid="21"/>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dissolv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26"/>
                                        </p:tgtEl>
                                      </p:cBhvr>
                                    </p:animEffect>
                                    <p:set>
                                      <p:cBhvr>
                                        <p:cTn id="55" dur="1" fill="hold">
                                          <p:stCondLst>
                                            <p:cond delay="499"/>
                                          </p:stCondLst>
                                        </p:cTn>
                                        <p:tgtEl>
                                          <p:spTgt spid="26"/>
                                        </p:tgtEl>
                                        <p:attrNameLst>
                                          <p:attrName>style.visibility</p:attrName>
                                        </p:attrNameLst>
                                      </p:cBhvr>
                                      <p:to>
                                        <p:strVal val="hidden"/>
                                      </p:to>
                                    </p:set>
                                  </p:childTnLst>
                                </p:cTn>
                              </p:par>
                              <p:par>
                                <p:cTn id="56" presetID="9"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dissolv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1" nodeType="clickEffect">
                                  <p:stCondLst>
                                    <p:cond delay="0"/>
                                  </p:stCondLst>
                                  <p:childTnLst>
                                    <p:animEffect transition="out" filter="dissolv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9"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dissolv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grpId="1" nodeType="clickEffect">
                                  <p:stCondLst>
                                    <p:cond delay="0"/>
                                  </p:stCondLst>
                                  <p:childTnLst>
                                    <p:animEffect transition="out" filter="dissolv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9"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dissolve">
                                      <p:cBhvr>
                                        <p:cTn id="74" dur="500"/>
                                        <p:tgtEl>
                                          <p:spTgt spid="25"/>
                                        </p:tgtEl>
                                      </p:cBhvr>
                                    </p:animEffect>
                                  </p:childTnLst>
                                </p:cTn>
                              </p:par>
                              <p:par>
                                <p:cTn id="75" presetID="9" presetClass="exit" presetSubtype="0" fill="hold" grpId="0" nodeType="withEffect">
                                  <p:stCondLst>
                                    <p:cond delay="0"/>
                                  </p:stCondLst>
                                  <p:childTnLst>
                                    <p:animEffect transition="out" filter="dissolve">
                                      <p:cBhvr>
                                        <p:cTn id="76" dur="500"/>
                                        <p:tgtEl>
                                          <p:spTgt spid="2"/>
                                        </p:tgtEl>
                                      </p:cBhvr>
                                    </p:animEffect>
                                    <p:set>
                                      <p:cBhvr>
                                        <p:cTn id="7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23" grpId="0" animBg="1"/>
      <p:bldP spid="23" grpId="1" animBg="1"/>
      <p:bldP spid="24" grpId="0" animBg="1"/>
      <p:bldP spid="24" grpId="1" animBg="1"/>
      <p:bldP spid="25" grpId="0" animBg="1"/>
      <p:bldP spid="26" grpId="0" animBg="1"/>
      <p:bldP spid="26" grpId="1"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7881" y="458005"/>
            <a:ext cx="11320529" cy="6135978"/>
            <a:chOff x="0" y="857250"/>
            <a:chExt cx="9144000" cy="539115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TextBox 3"/>
            <p:cNvSpPr txBox="1"/>
            <p:nvPr/>
          </p:nvSpPr>
          <p:spPr>
            <a:xfrm>
              <a:off x="7315200" y="5715000"/>
              <a:ext cx="1698172" cy="53340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3298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2275" y="496640"/>
            <a:ext cx="11281893" cy="6084463"/>
            <a:chOff x="0" y="857250"/>
            <a:chExt cx="9144000" cy="51435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TextBox 3"/>
            <p:cNvSpPr txBox="1"/>
            <p:nvPr/>
          </p:nvSpPr>
          <p:spPr>
            <a:xfrm>
              <a:off x="7162800" y="4495800"/>
              <a:ext cx="1905000" cy="45720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021579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3638" y="458005"/>
            <a:ext cx="11269015" cy="6110220"/>
            <a:chOff x="0" y="857250"/>
            <a:chExt cx="9144000" cy="539115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TextBox 3"/>
            <p:cNvSpPr txBox="1"/>
            <p:nvPr/>
          </p:nvSpPr>
          <p:spPr>
            <a:xfrm>
              <a:off x="7239000" y="5638800"/>
              <a:ext cx="1828800" cy="60960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29582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6518" y="470884"/>
            <a:ext cx="11256136" cy="6045826"/>
            <a:chOff x="0" y="857250"/>
            <a:chExt cx="9144000" cy="531495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TextBox 3"/>
            <p:cNvSpPr txBox="1"/>
            <p:nvPr/>
          </p:nvSpPr>
          <p:spPr>
            <a:xfrm>
              <a:off x="7239000" y="5715000"/>
              <a:ext cx="1752600" cy="45720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634128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05000" y="1524001"/>
          <a:ext cx="8382000" cy="4800601"/>
        </p:xfrm>
        <a:graphic>
          <a:graphicData uri="http://schemas.openxmlformats.org/drawingml/2006/table">
            <a:tbl>
              <a:tblPr firstRow="1" bandRow="1">
                <a:tableStyleId>{5940675A-B579-460E-94D1-54222C63F5DA}</a:tableStyleId>
              </a:tblPr>
              <a:tblGrid>
                <a:gridCol w="1676400"/>
                <a:gridCol w="1676400"/>
                <a:gridCol w="1676400"/>
                <a:gridCol w="1676400"/>
                <a:gridCol w="1676400"/>
              </a:tblGrid>
              <a:tr h="1680847">
                <a:tc>
                  <a:txBody>
                    <a:bodyPr/>
                    <a:lstStyle/>
                    <a:p>
                      <a:endParaRPr lang="en-US" dirty="0">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r>
              <a:tr h="1413440">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r>
              <a:tr h="1706314">
                <a:tc>
                  <a:txBody>
                    <a:bodyPr/>
                    <a:lstStyle/>
                    <a:p>
                      <a:endParaRPr lang="en-US">
                        <a:latin typeface="NikoshBAN" pitchFamily="2" charset="0"/>
                        <a:cs typeface="NikoshBAN" pitchFamily="2" charset="0"/>
                      </a:endParaRPr>
                    </a:p>
                  </a:txBody>
                  <a:tcPr/>
                </a:tc>
                <a:tc>
                  <a:txBody>
                    <a:bodyPr/>
                    <a:lstStyle/>
                    <a:p>
                      <a:endParaRPr lang="en-US" dirty="0">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a:latin typeface="NikoshBAN" pitchFamily="2" charset="0"/>
                        <a:cs typeface="NikoshBAN" pitchFamily="2" charset="0"/>
                      </a:endParaRPr>
                    </a:p>
                  </a:txBody>
                  <a:tcPr/>
                </a:tc>
                <a:tc>
                  <a:txBody>
                    <a:bodyPr/>
                    <a:lstStyle/>
                    <a:p>
                      <a:endParaRPr lang="en-US" dirty="0">
                        <a:latin typeface="NikoshBAN" pitchFamily="2" charset="0"/>
                        <a:cs typeface="NikoshBAN" pitchFamily="2" charset="0"/>
                      </a:endParaRPr>
                    </a:p>
                  </a:txBody>
                  <a:tcPr/>
                </a:tc>
              </a:tr>
            </a:tbl>
          </a:graphicData>
        </a:graphic>
      </p:graphicFrame>
      <p:pic>
        <p:nvPicPr>
          <p:cNvPr id="3" name="Picture 2" descr="http://www.phschool.com/science/biology_place/labbench/lab9/images/stomamov.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06508" y="1600201"/>
            <a:ext cx="1569457" cy="15066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User\Desktop\New folder\hibiscus-caly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00202"/>
            <a:ext cx="1524000" cy="15066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phschool.com/science/biology_place/labbench/lab9/images/stomamov.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358114"/>
            <a:ext cx="533400" cy="5120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86200" y="2429481"/>
            <a:ext cx="838200" cy="307777"/>
          </a:xfrm>
          <a:prstGeom prst="rect">
            <a:avLst/>
          </a:prstGeom>
          <a:noFill/>
        </p:spPr>
        <p:txBody>
          <a:bodyPr wrap="square" rtlCol="0">
            <a:spAutoFit/>
          </a:bodyPr>
          <a:lstStyle/>
          <a:p>
            <a:r>
              <a:rPr lang="en-US" sz="1400" dirty="0">
                <a:latin typeface="NikoshBAN" pitchFamily="2" charset="0"/>
                <a:cs typeface="NikoshBAN" pitchFamily="2" charset="0"/>
              </a:rPr>
              <a:t>H2O </a:t>
            </a:r>
          </a:p>
        </p:txBody>
      </p:sp>
      <p:pic>
        <p:nvPicPr>
          <p:cNvPr id="7" name="Picture 2" descr="http://www.phschool.com/science/biology_place/labbench/lab9/images/stomamov.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1" y="1914216"/>
            <a:ext cx="457199" cy="4389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15691" y="1914216"/>
            <a:ext cx="838200" cy="307777"/>
          </a:xfrm>
          <a:prstGeom prst="rect">
            <a:avLst/>
          </a:prstGeom>
          <a:noFill/>
        </p:spPr>
        <p:txBody>
          <a:bodyPr wrap="square" rtlCol="0">
            <a:spAutoFit/>
          </a:bodyPr>
          <a:lstStyle/>
          <a:p>
            <a:r>
              <a:rPr lang="en-US" sz="1400" dirty="0">
                <a:latin typeface="NikoshBAN" pitchFamily="2" charset="0"/>
                <a:cs typeface="NikoshBAN" pitchFamily="2" charset="0"/>
              </a:rPr>
              <a:t>H2O </a:t>
            </a:r>
          </a:p>
        </p:txBody>
      </p:sp>
      <p:pic>
        <p:nvPicPr>
          <p:cNvPr id="10" name="Picture 4" descr="C:\Users\User\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1586541"/>
            <a:ext cx="1523999" cy="15572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phschool.com/science/biology_place/labbench/lab9/images/stomamov.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01" y="2433070"/>
            <a:ext cx="457199" cy="4389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791199" y="2433070"/>
            <a:ext cx="838200" cy="307777"/>
          </a:xfrm>
          <a:prstGeom prst="rect">
            <a:avLst/>
          </a:prstGeom>
          <a:noFill/>
        </p:spPr>
        <p:txBody>
          <a:bodyPr wrap="square" rtlCol="0">
            <a:spAutoFit/>
          </a:bodyPr>
          <a:lstStyle/>
          <a:p>
            <a:r>
              <a:rPr lang="en-US" sz="1400" dirty="0">
                <a:latin typeface="NikoshBAN" pitchFamily="2" charset="0"/>
                <a:cs typeface="NikoshBAN" pitchFamily="2" charset="0"/>
              </a:rPr>
              <a:t>H2O </a:t>
            </a:r>
          </a:p>
        </p:txBody>
      </p:sp>
      <p:sp>
        <p:nvSpPr>
          <p:cNvPr id="14" name="TextBox 13"/>
          <p:cNvSpPr txBox="1"/>
          <p:nvPr/>
        </p:nvSpPr>
        <p:spPr>
          <a:xfrm>
            <a:off x="3385704" y="637309"/>
            <a:ext cx="5420591"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itchFamily="2" charset="0"/>
                <a:cs typeface="NikoshBAN" pitchFamily="2" charset="0"/>
              </a:rPr>
              <a:t>চিত্রে গাছের কোন  কোন অংশে প্রস্বেদন হচ্ছে ? </a:t>
            </a:r>
            <a:endParaRPr lang="en-US" sz="2800" dirty="0">
              <a:latin typeface="NikoshBAN" pitchFamily="2" charset="0"/>
              <a:cs typeface="NikoshBAN" pitchFamily="2" charset="0"/>
            </a:endParaRPr>
          </a:p>
        </p:txBody>
      </p:sp>
      <p:sp>
        <p:nvSpPr>
          <p:cNvPr id="15" name="TextBox 14"/>
          <p:cNvSpPr txBox="1"/>
          <p:nvPr/>
        </p:nvSpPr>
        <p:spPr>
          <a:xfrm>
            <a:off x="3385704" y="637309"/>
            <a:ext cx="4405532"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itchFamily="2" charset="0"/>
                <a:cs typeface="NikoshBAN" pitchFamily="2" charset="0"/>
              </a:rPr>
              <a:t>এই  প্রস্বেদন কিসের মাধ্যমে হচ্ছে ? </a:t>
            </a:r>
            <a:endParaRPr lang="en-US" sz="2800" dirty="0">
              <a:latin typeface="NikoshBAN" pitchFamily="2" charset="0"/>
              <a:cs typeface="NikoshBAN" pitchFamily="2" charset="0"/>
            </a:endParaRPr>
          </a:p>
        </p:txBody>
      </p:sp>
      <p:sp>
        <p:nvSpPr>
          <p:cNvPr id="16" name="TextBox 15"/>
          <p:cNvSpPr txBox="1"/>
          <p:nvPr/>
        </p:nvSpPr>
        <p:spPr>
          <a:xfrm>
            <a:off x="3657601" y="640046"/>
            <a:ext cx="3501307"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a:latin typeface="NikoshBAN" pitchFamily="2" charset="0"/>
                <a:cs typeface="NikoshBAN" pitchFamily="2" charset="0"/>
              </a:rPr>
              <a:t>এই রন্ধ্রের নাম কী ? </a:t>
            </a:r>
            <a:endParaRPr lang="en-US" sz="2800" dirty="0">
              <a:latin typeface="NikoshBAN" pitchFamily="2" charset="0"/>
              <a:cs typeface="NikoshBAN" pitchFamily="2" charset="0"/>
            </a:endParaRPr>
          </a:p>
        </p:txBody>
      </p:sp>
      <p:sp>
        <p:nvSpPr>
          <p:cNvPr id="17" name="TextBox 16"/>
          <p:cNvSpPr txBox="1"/>
          <p:nvPr/>
        </p:nvSpPr>
        <p:spPr>
          <a:xfrm>
            <a:off x="3414734" y="644529"/>
            <a:ext cx="4767697"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a:latin typeface="NikoshBAN" pitchFamily="2" charset="0"/>
                <a:cs typeface="NikoshBAN" pitchFamily="2" charset="0"/>
              </a:rPr>
              <a:t>এই রন্ধ্র কয়টি রক্ষীকোষ বিশিষ্ট  ? </a:t>
            </a:r>
            <a:endParaRPr lang="en-US" sz="2800" dirty="0">
              <a:latin typeface="NikoshBAN" pitchFamily="2" charset="0"/>
              <a:cs typeface="NikoshBAN" pitchFamily="2" charset="0"/>
            </a:endParaRPr>
          </a:p>
        </p:txBody>
      </p:sp>
      <p:pic>
        <p:nvPicPr>
          <p:cNvPr id="25" name="Picture 6" descr="http://cache.diomedia.com/170h/01/AE/QR/01AE-QR5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3168" y="1619855"/>
            <a:ext cx="1487633" cy="148702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User\Desktop\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435" y="3282967"/>
            <a:ext cx="1498672" cy="11816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 descr="C:\Users\User\Desktop\New folder\Lea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6091" y="3282968"/>
            <a:ext cx="1447800" cy="118167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622672" y="3501840"/>
            <a:ext cx="701929" cy="307777"/>
          </a:xfrm>
          <a:prstGeom prst="rect">
            <a:avLst/>
          </a:prstGeom>
          <a:noFill/>
        </p:spPr>
        <p:txBody>
          <a:bodyPr wrap="square" rtlCol="0">
            <a:spAutoFit/>
          </a:bodyPr>
          <a:lstStyle/>
          <a:p>
            <a:pPr algn="ctr"/>
            <a:r>
              <a:rPr lang="en-US" sz="1400" dirty="0">
                <a:latin typeface="NikoshBAN" pitchFamily="2" charset="0"/>
                <a:cs typeface="NikoshBAN" pitchFamily="2" charset="0"/>
              </a:rPr>
              <a:t>H2O </a:t>
            </a:r>
          </a:p>
        </p:txBody>
      </p:sp>
      <p:sp>
        <p:nvSpPr>
          <p:cNvPr id="30" name="TextBox 29"/>
          <p:cNvSpPr txBox="1"/>
          <p:nvPr/>
        </p:nvSpPr>
        <p:spPr>
          <a:xfrm>
            <a:off x="3407351" y="635989"/>
            <a:ext cx="4767697"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a:latin typeface="NikoshBAN" pitchFamily="2" charset="0"/>
                <a:cs typeface="NikoshBAN" pitchFamily="2" charset="0"/>
              </a:rPr>
              <a:t>এই প্রস্বেদনকে কী ধরণের প্রস্বেদন বলে  ? </a:t>
            </a:r>
            <a:endParaRPr lang="en-US" sz="2800" dirty="0">
              <a:latin typeface="NikoshBAN" pitchFamily="2" charset="0"/>
              <a:cs typeface="NikoshBAN" pitchFamily="2" charset="0"/>
            </a:endParaRPr>
          </a:p>
        </p:txBody>
      </p:sp>
      <p:sp>
        <p:nvSpPr>
          <p:cNvPr id="26" name="TextBox 25"/>
          <p:cNvSpPr txBox="1"/>
          <p:nvPr/>
        </p:nvSpPr>
        <p:spPr>
          <a:xfrm>
            <a:off x="1895041" y="1914216"/>
            <a:ext cx="1480703" cy="954107"/>
          </a:xfrm>
          <a:prstGeom prst="rect">
            <a:avLst/>
          </a:prstGeom>
          <a:noFill/>
        </p:spPr>
        <p:txBody>
          <a:bodyPr wrap="square" rtlCol="0">
            <a:spAutoFit/>
          </a:bodyPr>
          <a:lstStyle/>
          <a:p>
            <a:pPr algn="ctr"/>
            <a:r>
              <a:rPr lang="bn-BD" sz="2800" dirty="0">
                <a:latin typeface="NikoshBAN" pitchFamily="2" charset="0"/>
                <a:cs typeface="NikoshBAN" pitchFamily="2" charset="0"/>
              </a:rPr>
              <a:t>পত্ররন্ধ্রীয় প্রস্বেদন</a:t>
            </a:r>
            <a:endParaRPr lang="en-US" sz="2800" dirty="0">
              <a:latin typeface="NikoshBAN" pitchFamily="2" charset="0"/>
              <a:cs typeface="NikoshBAN" pitchFamily="2" charset="0"/>
            </a:endParaRPr>
          </a:p>
        </p:txBody>
      </p:sp>
      <p:sp>
        <p:nvSpPr>
          <p:cNvPr id="32" name="TextBox 31"/>
          <p:cNvSpPr txBox="1"/>
          <p:nvPr/>
        </p:nvSpPr>
        <p:spPr>
          <a:xfrm>
            <a:off x="2466866" y="625314"/>
            <a:ext cx="7149811"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a:latin typeface="NikoshBAN" pitchFamily="2" charset="0"/>
                <a:cs typeface="NikoshBAN" pitchFamily="2" charset="0"/>
              </a:rPr>
              <a:t>পাতার উপরে ও নীচে এক ধরনের আবরণ থাকে তার নাম কী ? </a:t>
            </a:r>
            <a:endParaRPr lang="en-US" sz="2800" dirty="0">
              <a:latin typeface="NikoshBAN" pitchFamily="2" charset="0"/>
              <a:cs typeface="NikoshBAN" pitchFamily="2" charset="0"/>
            </a:endParaRPr>
          </a:p>
        </p:txBody>
      </p:sp>
      <p:sp>
        <p:nvSpPr>
          <p:cNvPr id="33" name="TextBox 32"/>
          <p:cNvSpPr txBox="1"/>
          <p:nvPr/>
        </p:nvSpPr>
        <p:spPr>
          <a:xfrm>
            <a:off x="2265561" y="627556"/>
            <a:ext cx="7660875"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itchFamily="2" charset="0"/>
                <a:cs typeface="NikoshBAN" pitchFamily="2" charset="0"/>
              </a:rPr>
              <a:t> এ আবরণ ভেদ করে যে প্রস্বেদন হয় তাকে কী ধরণের প্রস্বেদন বলে ? </a:t>
            </a:r>
            <a:endParaRPr lang="en-US" sz="2800" dirty="0">
              <a:latin typeface="NikoshBAN" pitchFamily="2" charset="0"/>
              <a:cs typeface="NikoshBAN" pitchFamily="2" charset="0"/>
            </a:endParaRPr>
          </a:p>
        </p:txBody>
      </p:sp>
      <p:sp>
        <p:nvSpPr>
          <p:cNvPr id="34" name="TextBox 33"/>
          <p:cNvSpPr txBox="1"/>
          <p:nvPr/>
        </p:nvSpPr>
        <p:spPr>
          <a:xfrm>
            <a:off x="1835066" y="3387422"/>
            <a:ext cx="1745836" cy="954107"/>
          </a:xfrm>
          <a:prstGeom prst="rect">
            <a:avLst/>
          </a:prstGeom>
          <a:noFill/>
        </p:spPr>
        <p:txBody>
          <a:bodyPr wrap="square" rtlCol="0">
            <a:spAutoFit/>
          </a:bodyPr>
          <a:lstStyle/>
          <a:p>
            <a:pPr algn="ctr"/>
            <a:r>
              <a:rPr lang="bn-BD" sz="2800" dirty="0">
                <a:latin typeface="NikoshBAN" pitchFamily="2" charset="0"/>
                <a:cs typeface="NikoshBAN" pitchFamily="2" charset="0"/>
              </a:rPr>
              <a:t>কিউটিকুলার প্রস্বেদন</a:t>
            </a:r>
            <a:endParaRPr lang="en-US" sz="2800" dirty="0">
              <a:latin typeface="NikoshBAN" pitchFamily="2" charset="0"/>
              <a:cs typeface="NikoshBAN" pitchFamily="2" charset="0"/>
            </a:endParaRPr>
          </a:p>
        </p:txBody>
      </p:sp>
      <p:pic>
        <p:nvPicPr>
          <p:cNvPr id="35" name="Picture 9" descr="C:\Users\User\Desktop\normal_P607003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5016" y="4648200"/>
            <a:ext cx="1468875" cy="16002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949366" y="601532"/>
            <a:ext cx="8521866"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itchFamily="2" charset="0"/>
                <a:cs typeface="NikoshBAN" pitchFamily="2" charset="0"/>
              </a:rPr>
              <a:t>কান্ডের বাকল ফেটে একধরণের ছিদ্র সৃষ্টি হয়েছে –এই ছিদ্রকে কী বলা হয় ? </a:t>
            </a:r>
            <a:endParaRPr lang="en-US" sz="2800" dirty="0">
              <a:latin typeface="NikoshBAN" pitchFamily="2" charset="0"/>
              <a:cs typeface="NikoshBAN" pitchFamily="2" charset="0"/>
            </a:endParaRPr>
          </a:p>
        </p:txBody>
      </p:sp>
      <p:sp>
        <p:nvSpPr>
          <p:cNvPr id="37" name="TextBox 36"/>
          <p:cNvSpPr txBox="1"/>
          <p:nvPr/>
        </p:nvSpPr>
        <p:spPr>
          <a:xfrm>
            <a:off x="2704662" y="601532"/>
            <a:ext cx="6856928"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itchFamily="2" charset="0"/>
                <a:cs typeface="NikoshBAN" pitchFamily="2" charset="0"/>
              </a:rPr>
              <a:t> এ ছিদ্রপথে যে প্রস্বেদন হয় তাকে কী ধরণের প্রস্বেদন বলে  ? </a:t>
            </a:r>
            <a:endParaRPr lang="en-US" sz="2800" dirty="0">
              <a:latin typeface="NikoshBAN" pitchFamily="2" charset="0"/>
              <a:cs typeface="NikoshBAN" pitchFamily="2" charset="0"/>
            </a:endParaRPr>
          </a:p>
        </p:txBody>
      </p:sp>
      <p:sp>
        <p:nvSpPr>
          <p:cNvPr id="38" name="TextBox 37"/>
          <p:cNvSpPr txBox="1"/>
          <p:nvPr/>
        </p:nvSpPr>
        <p:spPr>
          <a:xfrm>
            <a:off x="1762474" y="4971247"/>
            <a:ext cx="1745836" cy="954107"/>
          </a:xfrm>
          <a:prstGeom prst="rect">
            <a:avLst/>
          </a:prstGeom>
          <a:noFill/>
        </p:spPr>
        <p:txBody>
          <a:bodyPr wrap="square" rtlCol="0">
            <a:spAutoFit/>
          </a:bodyPr>
          <a:lstStyle/>
          <a:p>
            <a:pPr algn="ctr"/>
            <a:r>
              <a:rPr lang="bn-BD" sz="2800" dirty="0">
                <a:latin typeface="NikoshBAN" pitchFamily="2" charset="0"/>
                <a:cs typeface="NikoshBAN" pitchFamily="2" charset="0"/>
              </a:rPr>
              <a:t>লেন্টিকুলার প্রস্বেদন</a:t>
            </a:r>
            <a:endParaRPr lang="en-US" sz="2800" dirty="0">
              <a:latin typeface="NikoshBAN" pitchFamily="2" charset="0"/>
              <a:cs typeface="NikoshBAN" pitchFamily="2" charset="0"/>
            </a:endParaRPr>
          </a:p>
        </p:txBody>
      </p:sp>
      <p:pic>
        <p:nvPicPr>
          <p:cNvPr id="4099" name="Picture 3" descr="C:\Users\User\Desktop\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8253" y="4648200"/>
            <a:ext cx="1449746" cy="16002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917373" y="5129218"/>
            <a:ext cx="838200" cy="369332"/>
          </a:xfrm>
          <a:prstGeom prst="rect">
            <a:avLst/>
          </a:prstGeom>
          <a:noFill/>
        </p:spPr>
        <p:txBody>
          <a:bodyPr wrap="square" rtlCol="0">
            <a:spAutoFit/>
          </a:bodyPr>
          <a:lstStyle/>
          <a:p>
            <a:r>
              <a:rPr lang="en-US" dirty="0">
                <a:latin typeface="NikoshBAN" pitchFamily="2" charset="0"/>
                <a:cs typeface="NikoshBAN" pitchFamily="2" charset="0"/>
              </a:rPr>
              <a:t>H2O </a:t>
            </a:r>
          </a:p>
        </p:txBody>
      </p:sp>
      <p:sp>
        <p:nvSpPr>
          <p:cNvPr id="42" name="TextBox 41"/>
          <p:cNvSpPr txBox="1"/>
          <p:nvPr/>
        </p:nvSpPr>
        <p:spPr>
          <a:xfrm>
            <a:off x="463639" y="447372"/>
            <a:ext cx="11256136"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a:latin typeface="NikoshBAN" pitchFamily="2" charset="0"/>
                <a:cs typeface="NikoshBAN" pitchFamily="2" charset="0"/>
              </a:rPr>
              <a:t>বায়বীয় অংগের কোন অংশের মাধ্যমে প্রস্বেদন হয় তার উপর ভিত্তি করে  প্রস্বেদন কত প্রকার ?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23837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64" presetClass="path" presetSubtype="0" repeatCount="indefinite" accel="50000" decel="50000" fill="hold" grpId="1" nodeType="withEffect">
                                  <p:stCondLst>
                                    <p:cond delay="0"/>
                                  </p:stCondLst>
                                  <p:childTnLst>
                                    <p:animMotion origin="layout" path="M 3.33333E-6 1.48148E-6 L -0.05417 -0.24769 " pathEditMode="relative" rAng="0" ptsTypes="AA">
                                      <p:cBhvr>
                                        <p:cTn id="9" dur="2000" fill="hold"/>
                                        <p:tgtEl>
                                          <p:spTgt spid="6"/>
                                        </p:tgtEl>
                                        <p:attrNameLst>
                                          <p:attrName>ppt_x</p:attrName>
                                          <p:attrName>ppt_y</p:attrName>
                                        </p:attrNameLst>
                                      </p:cBhvr>
                                      <p:rCtr x="-2708" y="-12384"/>
                                    </p:animMotion>
                                  </p:childTnLst>
                                </p:cTn>
                              </p:par>
                              <p:par>
                                <p:cTn id="10" presetID="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64" presetClass="path" presetSubtype="0" repeatCount="indefinite" accel="50000" decel="50000" fill="hold" grpId="1" nodeType="withEffect">
                                  <p:stCondLst>
                                    <p:cond delay="0"/>
                                  </p:stCondLst>
                                  <p:childTnLst>
                                    <p:animMotion origin="layout" path="M 4.72222E-6 1.48148E-6 L -0.00122 -0.19491 " pathEditMode="relative" rAng="0" ptsTypes="AA">
                                      <p:cBhvr>
                                        <p:cTn id="14" dur="2000" fill="hold"/>
                                        <p:tgtEl>
                                          <p:spTgt spid="9"/>
                                        </p:tgtEl>
                                        <p:attrNameLst>
                                          <p:attrName>ppt_x</p:attrName>
                                          <p:attrName>ppt_y</p:attrName>
                                        </p:attrNameLst>
                                      </p:cBhvr>
                                      <p:rCtr x="-69" y="-9745"/>
                                    </p:animMotion>
                                  </p:childTnLst>
                                </p:cTn>
                              </p:par>
                              <p:par>
                                <p:cTn id="15" presetID="9"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par>
                                <p:cTn id="18" presetID="64" presetClass="path" presetSubtype="0" repeatCount="indefinite" accel="50000" decel="50000" fill="hold" grpId="1" nodeType="withEffect">
                                  <p:stCondLst>
                                    <p:cond delay="0"/>
                                  </p:stCondLst>
                                  <p:childTnLst>
                                    <p:animMotion origin="layout" path="M -1.11022E-16 -2.96296E-6 L -0.00417 -0.2706 " pathEditMode="relative" rAng="0" ptsTypes="AA">
                                      <p:cBhvr>
                                        <p:cTn id="19" dur="2000" fill="hold"/>
                                        <p:tgtEl>
                                          <p:spTgt spid="13"/>
                                        </p:tgtEl>
                                        <p:attrNameLst>
                                          <p:attrName>ppt_x</p:attrName>
                                          <p:attrName>ppt_y</p:attrName>
                                        </p:attrNameLst>
                                      </p:cBhvr>
                                      <p:rCtr x="-208" y="-13542"/>
                                    </p:animMotion>
                                  </p:childTnLst>
                                </p:cTn>
                              </p:par>
                              <p:par>
                                <p:cTn id="20" presetID="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9"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dissolve">
                                      <p:cBhvr>
                                        <p:cTn id="38" dur="500"/>
                                        <p:tgtEl>
                                          <p:spTgt spid="3"/>
                                        </p:tgtEl>
                                      </p:cBhvr>
                                    </p:animEffect>
                                  </p:childTnLst>
                                </p:cTn>
                              </p:par>
                              <p:par>
                                <p:cTn id="39" presetID="9"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ssolve">
                                      <p:cBhvr>
                                        <p:cTn id="41" dur="500"/>
                                        <p:tgtEl>
                                          <p:spTgt spid="2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9"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1" nodeType="clickEffect">
                                  <p:stCondLst>
                                    <p:cond delay="0"/>
                                  </p:stCondLst>
                                  <p:childTnLst>
                                    <p:animEffect transition="out" filter="dissolv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9"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dissolv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grpId="1" nodeType="clickEffect">
                                  <p:stCondLst>
                                    <p:cond delay="0"/>
                                  </p:stCondLst>
                                  <p:childTnLst>
                                    <p:animEffect transition="out" filter="dissolve">
                                      <p:cBhvr>
                                        <p:cTn id="69" dur="500"/>
                                        <p:tgtEl>
                                          <p:spTgt spid="30"/>
                                        </p:tgtEl>
                                      </p:cBhvr>
                                    </p:animEffect>
                                    <p:set>
                                      <p:cBhvr>
                                        <p:cTn id="70" dur="1" fill="hold">
                                          <p:stCondLst>
                                            <p:cond delay="499"/>
                                          </p:stCondLst>
                                        </p:cTn>
                                        <p:tgtEl>
                                          <p:spTgt spid="30"/>
                                        </p:tgtEl>
                                        <p:attrNameLst>
                                          <p:attrName>style.visibility</p:attrName>
                                        </p:attrNameLst>
                                      </p:cBhvr>
                                      <p:to>
                                        <p:strVal val="hidden"/>
                                      </p:to>
                                    </p:set>
                                  </p:childTnLst>
                                </p:cTn>
                              </p:par>
                              <p:par>
                                <p:cTn id="71" presetID="9"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dissolve">
                                      <p:cBhvr>
                                        <p:cTn id="73" dur="500"/>
                                        <p:tgtEl>
                                          <p:spTgt spid="27"/>
                                        </p:tgtEl>
                                      </p:cBhvr>
                                    </p:animEffect>
                                  </p:childTnLst>
                                </p:cTn>
                              </p:par>
                              <p:par>
                                <p:cTn id="74" presetID="9" presetClass="entr" presetSubtype="0" fill="hold" nodeType="withEffect">
                                  <p:stCondLst>
                                    <p:cond delay="0"/>
                                  </p:stCondLst>
                                  <p:childTnLst>
                                    <p:set>
                                      <p:cBhvr>
                                        <p:cTn id="75" dur="1" fill="hold">
                                          <p:stCondLst>
                                            <p:cond delay="0"/>
                                          </p:stCondLst>
                                        </p:cTn>
                                        <p:tgtEl>
                                          <p:spTgt spid="4098"/>
                                        </p:tgtEl>
                                        <p:attrNameLst>
                                          <p:attrName>style.visibility</p:attrName>
                                        </p:attrNameLst>
                                      </p:cBhvr>
                                      <p:to>
                                        <p:strVal val="visible"/>
                                      </p:to>
                                    </p:set>
                                    <p:animEffect transition="in" filter="dissolve">
                                      <p:cBhvr>
                                        <p:cTn id="76" dur="500"/>
                                        <p:tgtEl>
                                          <p:spTgt spid="4098"/>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dissolve">
                                      <p:cBhvr>
                                        <p:cTn id="79" dur="500"/>
                                        <p:tgtEl>
                                          <p:spTgt spid="29"/>
                                        </p:tgtEl>
                                      </p:cBhvr>
                                    </p:animEffect>
                                  </p:childTnLst>
                                </p:cTn>
                              </p:par>
                              <p:par>
                                <p:cTn id="80" presetID="64" presetClass="path" presetSubtype="0" repeatCount="indefinite" accel="50000" decel="50000" fill="hold" grpId="1" nodeType="withEffect">
                                  <p:stCondLst>
                                    <p:cond delay="0"/>
                                  </p:stCondLst>
                                  <p:childTnLst>
                                    <p:animMotion origin="layout" path="M 2.77778E-6 0 L -0.00243 -0.07083 " pathEditMode="relative" rAng="0" ptsTypes="AA">
                                      <p:cBhvr>
                                        <p:cTn id="81" dur="2000" fill="hold"/>
                                        <p:tgtEl>
                                          <p:spTgt spid="29"/>
                                        </p:tgtEl>
                                        <p:attrNameLst>
                                          <p:attrName>ppt_x</p:attrName>
                                          <p:attrName>ppt_y</p:attrName>
                                        </p:attrNameLst>
                                      </p:cBhvr>
                                      <p:rCtr x="-122" y="-3542"/>
                                    </p:animMotion>
                                  </p:childTnLst>
                                </p:cTn>
                              </p:par>
                              <p:par>
                                <p:cTn id="82" presetID="9"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dissolv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grpId="1" nodeType="clickEffect">
                                  <p:stCondLst>
                                    <p:cond delay="0"/>
                                  </p:stCondLst>
                                  <p:childTnLst>
                                    <p:animEffect transition="out" filter="dissolv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9"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dissolve">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dissolve">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xit" presetSubtype="0" fill="hold" grpId="1" nodeType="clickEffect">
                                  <p:stCondLst>
                                    <p:cond delay="0"/>
                                  </p:stCondLst>
                                  <p:childTnLst>
                                    <p:animEffect transition="out" filter="dissolve">
                                      <p:cBhvr>
                                        <p:cTn id="101" dur="500"/>
                                        <p:tgtEl>
                                          <p:spTgt spid="33"/>
                                        </p:tgtEl>
                                      </p:cBhvr>
                                    </p:animEffect>
                                    <p:set>
                                      <p:cBhvr>
                                        <p:cTn id="102" dur="1" fill="hold">
                                          <p:stCondLst>
                                            <p:cond delay="499"/>
                                          </p:stCondLst>
                                        </p:cTn>
                                        <p:tgtEl>
                                          <p:spTgt spid="33"/>
                                        </p:tgtEl>
                                        <p:attrNameLst>
                                          <p:attrName>style.visibility</p:attrName>
                                        </p:attrNameLst>
                                      </p:cBhvr>
                                      <p:to>
                                        <p:strVal val="hidden"/>
                                      </p:to>
                                    </p:set>
                                  </p:childTnLst>
                                </p:cTn>
                              </p:par>
                              <p:par>
                                <p:cTn id="103" presetID="9"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dissolve">
                                      <p:cBhvr>
                                        <p:cTn id="105" dur="500"/>
                                        <p:tgtEl>
                                          <p:spTgt spid="36"/>
                                        </p:tgtEl>
                                      </p:cBhvr>
                                    </p:animEffect>
                                  </p:childTnLst>
                                </p:cTn>
                              </p:par>
                              <p:par>
                                <p:cTn id="106" presetID="9" presetClass="entr" presetSubtype="0"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dissolve">
                                      <p:cBhvr>
                                        <p:cTn id="108" dur="500"/>
                                        <p:tgtEl>
                                          <p:spTgt spid="35"/>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dissolve">
                                      <p:cBhvr>
                                        <p:cTn id="111" dur="500"/>
                                        <p:tgtEl>
                                          <p:spTgt spid="41"/>
                                        </p:tgtEl>
                                      </p:cBhvr>
                                    </p:animEffect>
                                  </p:childTnLst>
                                </p:cTn>
                              </p:par>
                              <p:par>
                                <p:cTn id="112" presetID="64" presetClass="path" presetSubtype="0" repeatCount="indefinite" accel="50000" decel="50000" fill="hold" grpId="1" nodeType="withEffect">
                                  <p:stCondLst>
                                    <p:cond delay="0"/>
                                  </p:stCondLst>
                                  <p:childTnLst>
                                    <p:animMotion origin="layout" path="M 1.11111E-6 1.48148E-6 L 0.00903 -0.08588 " pathEditMode="relative" rAng="0" ptsTypes="AA">
                                      <p:cBhvr>
                                        <p:cTn id="113" dur="2000" fill="hold"/>
                                        <p:tgtEl>
                                          <p:spTgt spid="41"/>
                                        </p:tgtEl>
                                        <p:attrNameLst>
                                          <p:attrName>ppt_x</p:attrName>
                                          <p:attrName>ppt_y</p:attrName>
                                        </p:attrNameLst>
                                      </p:cBhvr>
                                      <p:rCtr x="451" y="-4306"/>
                                    </p:animMotion>
                                  </p:childTnLst>
                                </p:cTn>
                              </p:par>
                            </p:childTnLst>
                          </p:cTn>
                        </p:par>
                      </p:childTnLst>
                    </p:cTn>
                  </p:par>
                  <p:par>
                    <p:cTn id="114" fill="hold">
                      <p:stCondLst>
                        <p:cond delay="indefinite"/>
                      </p:stCondLst>
                      <p:childTnLst>
                        <p:par>
                          <p:cTn id="115" fill="hold">
                            <p:stCondLst>
                              <p:cond delay="0"/>
                            </p:stCondLst>
                            <p:childTnLst>
                              <p:par>
                                <p:cTn id="116" presetID="9" presetClass="exit" presetSubtype="0" fill="hold" grpId="1" nodeType="clickEffect">
                                  <p:stCondLst>
                                    <p:cond delay="0"/>
                                  </p:stCondLst>
                                  <p:childTnLst>
                                    <p:animEffect transition="out" filter="dissolve">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9" presetClass="entr" presetSubtype="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dissolve">
                                      <p:cBhvr>
                                        <p:cTn id="121" dur="500"/>
                                        <p:tgtEl>
                                          <p:spTgt spid="37"/>
                                        </p:tgtEl>
                                      </p:cBhvr>
                                    </p:animEffect>
                                  </p:childTnLst>
                                </p:cTn>
                              </p:par>
                              <p:par>
                                <p:cTn id="122" presetID="9" presetClass="entr" presetSubtype="0" fill="hold" nodeType="withEffect">
                                  <p:stCondLst>
                                    <p:cond delay="0"/>
                                  </p:stCondLst>
                                  <p:childTnLst>
                                    <p:set>
                                      <p:cBhvr>
                                        <p:cTn id="123" dur="1" fill="hold">
                                          <p:stCondLst>
                                            <p:cond delay="0"/>
                                          </p:stCondLst>
                                        </p:cTn>
                                        <p:tgtEl>
                                          <p:spTgt spid="4099"/>
                                        </p:tgtEl>
                                        <p:attrNameLst>
                                          <p:attrName>style.visibility</p:attrName>
                                        </p:attrNameLst>
                                      </p:cBhvr>
                                      <p:to>
                                        <p:strVal val="visible"/>
                                      </p:to>
                                    </p:set>
                                    <p:animEffect transition="in" filter="dissolve">
                                      <p:cBhvr>
                                        <p:cTn id="124" dur="500"/>
                                        <p:tgtEl>
                                          <p:spTgt spid="4099"/>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dissolve">
                                      <p:cBhvr>
                                        <p:cTn id="129" dur="5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xit" presetSubtype="0" fill="hold" grpId="1" nodeType="clickEffect">
                                  <p:stCondLst>
                                    <p:cond delay="0"/>
                                  </p:stCondLst>
                                  <p:childTnLst>
                                    <p:animEffect transition="out" filter="dissolve">
                                      <p:cBhvr>
                                        <p:cTn id="133" dur="500"/>
                                        <p:tgtEl>
                                          <p:spTgt spid="37"/>
                                        </p:tgtEl>
                                      </p:cBhvr>
                                    </p:animEffect>
                                    <p:set>
                                      <p:cBhvr>
                                        <p:cTn id="134" dur="1" fill="hold">
                                          <p:stCondLst>
                                            <p:cond delay="499"/>
                                          </p:stCondLst>
                                        </p:cTn>
                                        <p:tgtEl>
                                          <p:spTgt spid="37"/>
                                        </p:tgtEl>
                                        <p:attrNameLst>
                                          <p:attrName>style.visibility</p:attrName>
                                        </p:attrNameLst>
                                      </p:cBhvr>
                                      <p:to>
                                        <p:strVal val="hidden"/>
                                      </p:to>
                                    </p:set>
                                  </p:childTnLst>
                                </p:cTn>
                              </p:par>
                              <p:par>
                                <p:cTn id="135" presetID="9" presetClass="entr" presetSubtype="0" fill="hold" grpId="0" nodeType="with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dissolve">
                                      <p:cBhvr>
                                        <p:cTn id="1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13" grpId="0"/>
      <p:bldP spid="13" grpId="1"/>
      <p:bldP spid="14" grpId="0" animBg="1"/>
      <p:bldP spid="14" grpId="1" animBg="1"/>
      <p:bldP spid="15" grpId="0" animBg="1"/>
      <p:bldP spid="15" grpId="1" animBg="1"/>
      <p:bldP spid="16" grpId="0" animBg="1"/>
      <p:bldP spid="16" grpId="1" animBg="1"/>
      <p:bldP spid="17" grpId="0" animBg="1"/>
      <p:bldP spid="17" grpId="1" animBg="1"/>
      <p:bldP spid="29" grpId="0"/>
      <p:bldP spid="29" grpId="1"/>
      <p:bldP spid="30" grpId="0" animBg="1"/>
      <p:bldP spid="30" grpId="1" animBg="1"/>
      <p:bldP spid="26" grpId="0"/>
      <p:bldP spid="32" grpId="0" animBg="1"/>
      <p:bldP spid="32" grpId="1" animBg="1"/>
      <p:bldP spid="33" grpId="0" animBg="1"/>
      <p:bldP spid="33" grpId="1" animBg="1"/>
      <p:bldP spid="34" grpId="0"/>
      <p:bldP spid="36" grpId="0" animBg="1"/>
      <p:bldP spid="36" grpId="1" animBg="1"/>
      <p:bldP spid="37" grpId="0" animBg="1"/>
      <p:bldP spid="37" grpId="1" animBg="1"/>
      <p:bldP spid="38" grpId="0"/>
      <p:bldP spid="41" grpId="0"/>
      <p:bldP spid="41" grpId="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614" y="2176530"/>
            <a:ext cx="5962918" cy="1938992"/>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দুটি টবে লাগানো গাছ টেবিলের উপর রেখে গাছের গোড়ায় পরিমাণ মতো পানি দাও। একটি গাছকে পাতাযুক্ত রেখে পলিথিনের মোড়ক দিয়ে ঢেকে দিয়ে গাছের গোড়ায় পলিথিনটি সুতা দিয়ে বেঁধে ঐ স্থানে ভেসলিনের প্রলেপ দিতে হবে যাতে বাইরের থেকে বাতাস বা পানি না যেতে পারে। অপর গাছটির পাতাগুলো ছিঁড়ে ফেলে একইভাবে প্রথম গাছটির মতো পলিথিন মোড়ক দিয়ে ঢেকে ফেল। গাছ দুটিকে সূর্যের আলোতে রাখ।</a:t>
            </a:r>
            <a:endParaRPr lang="en-US" sz="2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144" y="528035"/>
            <a:ext cx="3786388" cy="3895264"/>
          </a:xfrm>
          <a:prstGeom prst="rect">
            <a:avLst/>
          </a:prstGeom>
        </p:spPr>
      </p:pic>
      <p:sp>
        <p:nvSpPr>
          <p:cNvPr id="4" name="TextBox 3"/>
          <p:cNvSpPr txBox="1"/>
          <p:nvPr/>
        </p:nvSpPr>
        <p:spPr>
          <a:xfrm>
            <a:off x="566671" y="528035"/>
            <a:ext cx="181592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400" dirty="0" smtClean="0">
                <a:latin typeface="NikoshBAN" panose="02000000000000000000" pitchFamily="2" charset="0"/>
                <a:cs typeface="NikoshBAN" panose="02000000000000000000" pitchFamily="2" charset="0"/>
              </a:rPr>
              <a:t>প্রস্বেদন পরীক্ষাঃ</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566670" y="1213783"/>
            <a:ext cx="2202287"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প্রয়োজনীয় উপকরণঃ </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2768957" y="1244560"/>
            <a:ext cx="5022761" cy="400110"/>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টবে লাগানো গাছ, টেবিল, পানি, পলিথিন, সুতা ও ভেসলিন।  </a:t>
            </a:r>
            <a:endParaRPr lang="en-US" sz="2000" dirty="0">
              <a:latin typeface="NikoshBAN" panose="02000000000000000000" pitchFamily="2" charset="0"/>
              <a:cs typeface="NikoshBAN" panose="02000000000000000000" pitchFamily="2" charset="0"/>
            </a:endParaRPr>
          </a:p>
        </p:txBody>
      </p:sp>
      <p:sp>
        <p:nvSpPr>
          <p:cNvPr id="7" name="TextBox 6"/>
          <p:cNvSpPr txBox="1"/>
          <p:nvPr/>
        </p:nvSpPr>
        <p:spPr>
          <a:xfrm>
            <a:off x="463638" y="1899531"/>
            <a:ext cx="907962"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পদ্ধতি </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573108" y="4335288"/>
            <a:ext cx="1094705"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পর্যবেক্ষণ  </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1120460" y="4924381"/>
            <a:ext cx="10534918" cy="1631216"/>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কিছুক্ষণ পর দেখবে পাতাযুক্ত গাছের টবে পলিথিনের ভিতরে বিন্দু বিন্দু পানি জমেছে কিন্তু পাতাবিহীন গাছের টবে পলিথিনের ভিতরে পানি জমেনি।</a:t>
            </a:r>
            <a:br>
              <a:rPr lang="bn-BD" sz="2000" dirty="0">
                <a:latin typeface="NikoshBAN" panose="02000000000000000000" pitchFamily="2" charset="0"/>
                <a:cs typeface="NikoshBAN" panose="02000000000000000000" pitchFamily="2" charset="0"/>
              </a:rPr>
            </a:br>
            <a:r>
              <a:rPr lang="bn-BD" sz="2000" dirty="0">
                <a:latin typeface="NikoshBAN" panose="02000000000000000000" pitchFamily="2" charset="0"/>
                <a:cs typeface="NikoshBAN" panose="02000000000000000000" pitchFamily="2" charset="0"/>
              </a:rPr>
              <a:t>পাতাযুক্ত গাছের টবে পলিথিনের ভিতরে কেন পানি বিন্দু বিন্দু জমেছে এবং পাতাবিহীন টবে পলিথিনে কেন পানি বিন্দু জমেনি?</a:t>
            </a:r>
            <a:br>
              <a:rPr lang="bn-BD" sz="2000" dirty="0">
                <a:latin typeface="NikoshBAN" panose="02000000000000000000" pitchFamily="2" charset="0"/>
                <a:cs typeface="NikoshBAN" panose="02000000000000000000" pitchFamily="2" charset="0"/>
              </a:rPr>
            </a:br>
            <a:r>
              <a:rPr lang="bn-BD" sz="2000" dirty="0">
                <a:latin typeface="NikoshBAN" panose="02000000000000000000" pitchFamily="2" charset="0"/>
                <a:cs typeface="NikoshBAN" panose="02000000000000000000" pitchFamily="2" charset="0"/>
              </a:rPr>
              <a:t>এ পরীক্ষা থেকে তুমি কী প্রমাণ করলে?</a:t>
            </a:r>
            <a:br>
              <a:rPr lang="bn-BD" sz="2000" dirty="0">
                <a:latin typeface="NikoshBAN" panose="02000000000000000000" pitchFamily="2" charset="0"/>
                <a:cs typeface="NikoshBAN" panose="02000000000000000000" pitchFamily="2" charset="0"/>
              </a:rPr>
            </a:br>
            <a:r>
              <a:rPr lang="bn-BD" sz="2000" dirty="0">
                <a:latin typeface="NikoshBAN" panose="02000000000000000000" pitchFamily="2" charset="0"/>
                <a:cs typeface="NikoshBAN" panose="02000000000000000000" pitchFamily="2" charset="0"/>
              </a:rPr>
              <a:t>তোমার এ পর্যবেক্ষণ থেকে তুমি কী সিদ্ধান্তে উপনীত হবে?</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5036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0760" y="381000"/>
            <a:ext cx="11230377" cy="6264499"/>
            <a:chOff x="0" y="857250"/>
            <a:chExt cx="9144000" cy="531495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TextBox 3"/>
            <p:cNvSpPr txBox="1"/>
            <p:nvPr/>
          </p:nvSpPr>
          <p:spPr>
            <a:xfrm>
              <a:off x="7086600" y="5486400"/>
              <a:ext cx="2057400" cy="68580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436932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2217" y="485036"/>
            <a:ext cx="11241800" cy="6160464"/>
            <a:chOff x="27214" y="108466"/>
            <a:chExt cx="9144000" cy="69342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4" y="108466"/>
              <a:ext cx="9144000" cy="6934200"/>
            </a:xfrm>
            <a:prstGeom prst="rect">
              <a:avLst/>
            </a:prstGeom>
          </p:spPr>
        </p:pic>
        <p:sp>
          <p:nvSpPr>
            <p:cNvPr id="4" name="TextBox 3"/>
            <p:cNvSpPr txBox="1"/>
            <p:nvPr/>
          </p:nvSpPr>
          <p:spPr>
            <a:xfrm>
              <a:off x="7315200" y="6629400"/>
              <a:ext cx="1828800" cy="413266"/>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3457965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8223" y="3575300"/>
            <a:ext cx="6852888" cy="3046984"/>
          </a:xfrm>
          <a:prstGeom prst="rect">
            <a:avLst/>
          </a:prstGeom>
          <a:solidFill>
            <a:schemeClr val="bg1"/>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lIns="91424" tIns="45718" rIns="91424" bIns="45718" rtlCol="0">
            <a:spAutoFit/>
          </a:bodyPr>
          <a:lstStyle/>
          <a:p>
            <a:pPr algn="ctr" defTabSz="914218"/>
            <a:r>
              <a:rPr lang="bn-BD" sz="3200" b="1" dirty="0">
                <a:solidFill>
                  <a:prstClr val="black"/>
                </a:solidFill>
                <a:latin typeface="NikoshBAN" pitchFamily="2" charset="0"/>
                <a:cs typeface="NikoshBAN" pitchFamily="2" charset="0"/>
              </a:rPr>
              <a:t>শ্রেণি</a:t>
            </a:r>
            <a:r>
              <a:rPr lang="en-US" sz="3200" b="1" dirty="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অষ্টম</a:t>
            </a:r>
            <a:r>
              <a:rPr lang="en-US" sz="3200" b="1" dirty="0" smtClean="0">
                <a:solidFill>
                  <a:prstClr val="black"/>
                </a:solidFill>
                <a:latin typeface="NikoshBAN" pitchFamily="2" charset="0"/>
                <a:cs typeface="NikoshBAN" pitchFamily="2" charset="0"/>
              </a:rPr>
              <a:t> </a:t>
            </a:r>
            <a:r>
              <a:rPr lang="bn-BD" sz="3200" b="1" dirty="0" smtClean="0">
                <a:solidFill>
                  <a:prstClr val="black"/>
                </a:solidFill>
                <a:latin typeface="NikoshBAN" pitchFamily="2" charset="0"/>
                <a:cs typeface="NikoshBAN" pitchFamily="2" charset="0"/>
              </a:rPr>
              <a:t> </a:t>
            </a:r>
            <a:endParaRPr lang="bn-BD" sz="3200" b="1" dirty="0">
              <a:solidFill>
                <a:prstClr val="black"/>
              </a:solidFill>
              <a:latin typeface="NikoshBAN" pitchFamily="2" charset="0"/>
              <a:cs typeface="NikoshBAN" pitchFamily="2" charset="0"/>
            </a:endParaRPr>
          </a:p>
          <a:p>
            <a:pPr algn="ctr" defTabSz="914218"/>
            <a:r>
              <a:rPr lang="bn-BD" sz="3200" b="1" dirty="0">
                <a:solidFill>
                  <a:prstClr val="black"/>
                </a:solidFill>
                <a:latin typeface="NikoshBAN" pitchFamily="2" charset="0"/>
                <a:cs typeface="NikoshBAN" pitchFamily="2" charset="0"/>
              </a:rPr>
              <a:t>বিষয়</a:t>
            </a:r>
            <a:r>
              <a:rPr lang="en-US" sz="3200" b="1" dirty="0">
                <a:solidFill>
                  <a:prstClr val="black"/>
                </a:solidFill>
                <a:latin typeface="NikoshBAN" pitchFamily="2" charset="0"/>
                <a:cs typeface="NikoshBAN" pitchFamily="2" charset="0"/>
              </a:rPr>
              <a:t>: </a:t>
            </a:r>
            <a:r>
              <a:rPr lang="bn-BD" sz="3200" b="1" dirty="0" smtClean="0">
                <a:solidFill>
                  <a:prstClr val="black"/>
                </a:solidFill>
                <a:latin typeface="NikoshBAN" pitchFamily="2" charset="0"/>
                <a:cs typeface="NikoshBAN" pitchFamily="2" charset="0"/>
              </a:rPr>
              <a:t>বিজ্ঞান</a:t>
            </a:r>
            <a:endParaRPr lang="bn-BD" sz="3200" b="1" dirty="0">
              <a:solidFill>
                <a:prstClr val="black"/>
              </a:solidFill>
              <a:latin typeface="NikoshBAN" pitchFamily="2" charset="0"/>
              <a:cs typeface="NikoshBAN" pitchFamily="2" charset="0"/>
            </a:endParaRPr>
          </a:p>
          <a:p>
            <a:pPr algn="ctr" defTabSz="914218"/>
            <a:r>
              <a:rPr lang="bn-BD" sz="3200" b="1" dirty="0">
                <a:solidFill>
                  <a:prstClr val="black"/>
                </a:solidFill>
                <a:latin typeface="NikoshBAN" pitchFamily="2" charset="0"/>
                <a:cs typeface="NikoshBAN" pitchFamily="2" charset="0"/>
              </a:rPr>
              <a:t>অধ্যায়- </a:t>
            </a:r>
            <a:r>
              <a:rPr lang="en-US" sz="3200" b="1" dirty="0" err="1" smtClean="0">
                <a:solidFill>
                  <a:prstClr val="black"/>
                </a:solidFill>
                <a:latin typeface="NikoshBAN" pitchFamily="2" charset="0"/>
                <a:cs typeface="NikoshBAN" pitchFamily="2" charset="0"/>
              </a:rPr>
              <a:t>তৃতীয়</a:t>
            </a:r>
            <a:r>
              <a:rPr lang="bn-BD"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ব্যাপন</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অভিস্রবণ</a:t>
            </a:r>
            <a:r>
              <a:rPr lang="en-US" sz="3200" b="1" dirty="0" smtClean="0">
                <a:solidFill>
                  <a:prstClr val="black"/>
                </a:solidFill>
                <a:latin typeface="NikoshBAN" pitchFamily="2" charset="0"/>
                <a:cs typeface="NikoshBAN" pitchFamily="2" charset="0"/>
              </a:rPr>
              <a:t> ও </a:t>
            </a:r>
            <a:r>
              <a:rPr lang="en-US" sz="3200" b="1" dirty="0" err="1" smtClean="0">
                <a:solidFill>
                  <a:prstClr val="black"/>
                </a:solidFill>
                <a:latin typeface="NikoshBAN" pitchFamily="2" charset="0"/>
                <a:cs typeface="NikoshBAN" pitchFamily="2" charset="0"/>
              </a:rPr>
              <a:t>প্রস্বেদন</a:t>
            </a:r>
            <a:r>
              <a:rPr lang="bn-BD" sz="3200" b="1" dirty="0" smtClean="0">
                <a:solidFill>
                  <a:prstClr val="black"/>
                </a:solidFill>
                <a:latin typeface="NikoshBAN" pitchFamily="2" charset="0"/>
                <a:cs typeface="NikoshBAN" pitchFamily="2" charset="0"/>
              </a:rPr>
              <a:t>)  </a:t>
            </a:r>
            <a:endParaRPr lang="bn-BD" sz="3200" b="1" dirty="0">
              <a:solidFill>
                <a:prstClr val="black"/>
              </a:solidFill>
              <a:latin typeface="NikoshBAN" pitchFamily="2" charset="0"/>
              <a:cs typeface="NikoshBAN" pitchFamily="2" charset="0"/>
            </a:endParaRPr>
          </a:p>
          <a:p>
            <a:pPr algn="ctr" defTabSz="914218"/>
            <a:r>
              <a:rPr lang="en-US" sz="3200" b="1" dirty="0" err="1" smtClean="0">
                <a:solidFill>
                  <a:prstClr val="black"/>
                </a:solidFill>
                <a:latin typeface="NikoshBAN" pitchFamily="2" charset="0"/>
                <a:cs typeface="NikoshBAN" pitchFamily="2" charset="0"/>
              </a:rPr>
              <a:t>পাঠের</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শিরোনামঃ</a:t>
            </a:r>
            <a:r>
              <a:rPr lang="bn-IN" sz="3200" b="1" dirty="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উদ্ভিদে</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পানি</a:t>
            </a:r>
            <a:r>
              <a:rPr lang="en-US" sz="3200" b="1" dirty="0" smtClean="0">
                <a:solidFill>
                  <a:prstClr val="black"/>
                </a:solidFill>
                <a:latin typeface="NikoshBAN" pitchFamily="2" charset="0"/>
                <a:cs typeface="NikoshBAN" pitchFamily="2" charset="0"/>
              </a:rPr>
              <a:t> ও </a:t>
            </a:r>
            <a:r>
              <a:rPr lang="en-US" sz="3200" b="1" dirty="0" err="1" smtClean="0">
                <a:solidFill>
                  <a:prstClr val="black"/>
                </a:solidFill>
                <a:latin typeface="NikoshBAN" pitchFamily="2" charset="0"/>
                <a:cs typeface="NikoshBAN" pitchFamily="2" charset="0"/>
              </a:rPr>
              <a:t>খনিজ</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লবণ</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শোষণ</a:t>
            </a:r>
            <a:r>
              <a:rPr lang="en-US" sz="3200" b="1" dirty="0" smtClean="0">
                <a:solidFill>
                  <a:prstClr val="black"/>
                </a:solidFill>
                <a:latin typeface="NikoshBAN" pitchFamily="2" charset="0"/>
                <a:cs typeface="NikoshBAN" pitchFamily="2" charset="0"/>
              </a:rPr>
              <a:t> </a:t>
            </a:r>
          </a:p>
          <a:p>
            <a:pPr algn="ctr" defTabSz="914218"/>
            <a:r>
              <a:rPr lang="en-US" sz="3200" b="1" dirty="0" err="1" smtClean="0">
                <a:solidFill>
                  <a:prstClr val="black"/>
                </a:solidFill>
                <a:latin typeface="NikoshBAN" pitchFamily="2" charset="0"/>
                <a:cs typeface="NikoshBAN" pitchFamily="2" charset="0"/>
              </a:rPr>
              <a:t>এবং</a:t>
            </a:r>
            <a:endParaRPr lang="en-US" sz="3200" b="1" dirty="0" smtClean="0">
              <a:solidFill>
                <a:prstClr val="black"/>
              </a:solidFill>
              <a:latin typeface="NikoshBAN" pitchFamily="2" charset="0"/>
              <a:cs typeface="NikoshBAN" pitchFamily="2" charset="0"/>
            </a:endParaRPr>
          </a:p>
          <a:p>
            <a:pPr algn="ctr" defTabSz="914218"/>
            <a:r>
              <a:rPr lang="en-US" sz="3200" b="1" dirty="0" err="1" smtClean="0">
                <a:solidFill>
                  <a:prstClr val="black"/>
                </a:solidFill>
                <a:latin typeface="NikoshBAN" pitchFamily="2" charset="0"/>
                <a:cs typeface="NikoshBAN" pitchFamily="2" charset="0"/>
              </a:rPr>
              <a:t>প্রস্বেদন</a:t>
            </a:r>
            <a:r>
              <a:rPr lang="en-US" sz="3200" b="1" dirty="0" smtClean="0">
                <a:solidFill>
                  <a:prstClr val="black"/>
                </a:solidFill>
                <a:latin typeface="NikoshBAN" pitchFamily="2" charset="0"/>
                <a:cs typeface="NikoshBAN" pitchFamily="2" charset="0"/>
              </a:rPr>
              <a:t> </a:t>
            </a:r>
            <a:r>
              <a:rPr lang="bn-IN" sz="3200" b="1" dirty="0" smtClean="0">
                <a:solidFill>
                  <a:prstClr val="black"/>
                </a:solidFill>
                <a:latin typeface="NikoshBAN" pitchFamily="2" charset="0"/>
                <a:cs typeface="NikoshBAN" pitchFamily="2" charset="0"/>
              </a:rPr>
              <a:t> </a:t>
            </a:r>
            <a:r>
              <a:rPr lang="en-US" sz="3200" b="1" dirty="0" smtClean="0">
                <a:solidFill>
                  <a:prstClr val="black"/>
                </a:solidFill>
                <a:latin typeface="NikoshBAN" pitchFamily="2" charset="0"/>
                <a:cs typeface="NikoshBAN" pitchFamily="2" charset="0"/>
              </a:rPr>
              <a:t> </a:t>
            </a:r>
            <a:endParaRPr lang="bn-BD" sz="3200" b="1" dirty="0">
              <a:solidFill>
                <a:prstClr val="black"/>
              </a:solidFill>
              <a:latin typeface="NikoshBAN" pitchFamily="2" charset="0"/>
              <a:cs typeface="NikoshBAN" pitchFamily="2" charset="0"/>
            </a:endParaRPr>
          </a:p>
        </p:txBody>
      </p:sp>
      <p:sp>
        <p:nvSpPr>
          <p:cNvPr id="11" name="TextBox 10"/>
          <p:cNvSpPr txBox="1"/>
          <p:nvPr/>
        </p:nvSpPr>
        <p:spPr>
          <a:xfrm>
            <a:off x="518223" y="503335"/>
            <a:ext cx="6852888" cy="2554541"/>
          </a:xfrm>
          <a:prstGeom prst="rect">
            <a:avLst/>
          </a:prstGeom>
          <a:noFill/>
          <a:ln w="28575">
            <a:solidFill>
              <a:schemeClr val="tx1"/>
            </a:solidFill>
          </a:ln>
        </p:spPr>
        <p:txBody>
          <a:bodyPr wrap="square" lIns="91424" tIns="45718" rIns="91424" bIns="45718" rtlCol="0">
            <a:spAutoFit/>
          </a:bodyPr>
          <a:lstStyle/>
          <a:p>
            <a:pPr algn="ctr" defTabSz="914218"/>
            <a:r>
              <a:rPr lang="bn-BD" sz="3200" b="1" dirty="0" smtClean="0">
                <a:solidFill>
                  <a:prstClr val="black"/>
                </a:solidFill>
                <a:latin typeface="NikoshBAN" pitchFamily="2" charset="0"/>
                <a:cs typeface="NikoshBAN" pitchFamily="2" charset="0"/>
              </a:rPr>
              <a:t>পরিচিতি</a:t>
            </a:r>
          </a:p>
          <a:p>
            <a:pPr algn="ctr" defTabSz="914218"/>
            <a:r>
              <a:rPr lang="en-US" sz="3200" b="1" dirty="0" err="1" smtClean="0">
                <a:solidFill>
                  <a:prstClr val="black"/>
                </a:solidFill>
                <a:latin typeface="NikoshBAN" pitchFamily="2" charset="0"/>
                <a:cs typeface="NikoshBAN" pitchFamily="2" charset="0"/>
              </a:rPr>
              <a:t>মোঃ</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জসিম</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উদ্দিন</a:t>
            </a:r>
            <a:r>
              <a:rPr lang="en-US" sz="3200" b="1" dirty="0" smtClean="0">
                <a:solidFill>
                  <a:prstClr val="black"/>
                </a:solidFill>
                <a:latin typeface="NikoshBAN" pitchFamily="2" charset="0"/>
                <a:cs typeface="NikoshBAN" pitchFamily="2" charset="0"/>
              </a:rPr>
              <a:t> </a:t>
            </a:r>
            <a:endParaRPr lang="bn-BD" sz="3200" b="1" dirty="0">
              <a:solidFill>
                <a:prstClr val="black"/>
              </a:solidFill>
              <a:latin typeface="NikoshBAN" pitchFamily="2" charset="0"/>
              <a:cs typeface="NikoshBAN" pitchFamily="2" charset="0"/>
            </a:endParaRPr>
          </a:p>
          <a:p>
            <a:pPr algn="ctr" defTabSz="914218"/>
            <a:r>
              <a:rPr lang="bn-BD" sz="3200" b="1" dirty="0" smtClean="0">
                <a:solidFill>
                  <a:prstClr val="black"/>
                </a:solidFill>
                <a:latin typeface="NikoshBAN" pitchFamily="2" charset="0"/>
                <a:cs typeface="NikoshBAN" pitchFamily="2" charset="0"/>
              </a:rPr>
              <a:t>স</a:t>
            </a:r>
            <a:r>
              <a:rPr lang="en-US" sz="3200" b="1" dirty="0" err="1" smtClean="0">
                <a:solidFill>
                  <a:prstClr val="black"/>
                </a:solidFill>
                <a:latin typeface="NikoshBAN" pitchFamily="2" charset="0"/>
                <a:cs typeface="NikoshBAN" pitchFamily="2" charset="0"/>
              </a:rPr>
              <a:t>হকারী</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শিক্ষক</a:t>
            </a:r>
            <a:r>
              <a:rPr lang="bn-BD"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জীব</a:t>
            </a:r>
            <a:r>
              <a:rPr lang="bn-BD" sz="3200" b="1" dirty="0" smtClean="0">
                <a:solidFill>
                  <a:prstClr val="black"/>
                </a:solidFill>
                <a:latin typeface="NikoshBAN" pitchFamily="2" charset="0"/>
                <a:cs typeface="NikoshBAN" pitchFamily="2" charset="0"/>
              </a:rPr>
              <a:t>বিজ্ঞান)  </a:t>
            </a:r>
            <a:endParaRPr lang="bn-BD" sz="3200" b="1" dirty="0">
              <a:solidFill>
                <a:prstClr val="black"/>
              </a:solidFill>
              <a:latin typeface="NikoshBAN" pitchFamily="2" charset="0"/>
              <a:cs typeface="NikoshBAN" pitchFamily="2" charset="0"/>
            </a:endParaRPr>
          </a:p>
          <a:p>
            <a:pPr algn="ctr" defTabSz="914218"/>
            <a:r>
              <a:rPr lang="en-US" sz="3200" b="1" dirty="0" err="1" smtClean="0">
                <a:solidFill>
                  <a:prstClr val="black"/>
                </a:solidFill>
                <a:latin typeface="NikoshBAN" pitchFamily="2" charset="0"/>
                <a:cs typeface="NikoshBAN" pitchFamily="2" charset="0"/>
              </a:rPr>
              <a:t>ভবানীগঞ্জ</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সরকারী</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বালিকা</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উচ্চ</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বিদ্যালয়</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বাগমারা</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রাজশাহী</a:t>
            </a:r>
            <a:r>
              <a:rPr lang="en-US" sz="3200" b="1" dirty="0" smtClean="0">
                <a:solidFill>
                  <a:prstClr val="black"/>
                </a:solidFill>
                <a:latin typeface="NikoshBAN" pitchFamily="2" charset="0"/>
                <a:cs typeface="NikoshBAN" pitchFamily="2" charset="0"/>
              </a:rPr>
              <a:t>। </a:t>
            </a:r>
            <a:r>
              <a:rPr lang="bn-BD" sz="3200" b="1" dirty="0" smtClean="0">
                <a:solidFill>
                  <a:prstClr val="black"/>
                </a:solidFill>
                <a:latin typeface="NikoshBAN" pitchFamily="2" charset="0"/>
                <a:cs typeface="NikoshBAN" pitchFamily="2" charset="0"/>
              </a:rPr>
              <a:t>  </a:t>
            </a:r>
            <a:endParaRPr lang="bn-BD" sz="3200" b="1" dirty="0">
              <a:solidFill>
                <a:prstClr val="black"/>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769" y="503335"/>
            <a:ext cx="1314450" cy="133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63" y="462395"/>
            <a:ext cx="4258512" cy="5986374"/>
          </a:xfrm>
          <a:prstGeom prst="rect">
            <a:avLst/>
          </a:prstGeom>
        </p:spPr>
      </p:pic>
    </p:spTree>
    <p:extLst>
      <p:ext uri="{BB962C8B-B14F-4D97-AF65-F5344CB8AC3E}">
        <p14:creationId xmlns:p14="http://schemas.microsoft.com/office/powerpoint/2010/main" val="600938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7173" y="625642"/>
            <a:ext cx="1776663" cy="76944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400" dirty="0" smtClean="0">
                <a:latin typeface="NikoshBAN" pitchFamily="2" charset="0"/>
                <a:cs typeface="NikoshBAN" pitchFamily="2" charset="0"/>
              </a:rPr>
              <a:t>মূল্যায়ন </a:t>
            </a:r>
            <a:endParaRPr lang="en-US" sz="4400" dirty="0">
              <a:latin typeface="NikoshBAN" pitchFamily="2" charset="0"/>
              <a:cs typeface="NikoshBAN" pitchFamily="2" charset="0"/>
            </a:endParaRPr>
          </a:p>
        </p:txBody>
      </p:sp>
      <p:pic>
        <p:nvPicPr>
          <p:cNvPr id="6" name="Picture 2" descr="http://www.thecrosshairstrader.com/wp-content/uploads/2011/05/glass_of_water.png"/>
          <p:cNvPicPr>
            <a:picLocks noChangeAspect="1" noChangeArrowheads="1"/>
          </p:cNvPicPr>
          <p:nvPr/>
        </p:nvPicPr>
        <p:blipFill rotWithShape="1">
          <a:blip r:embed="rId2">
            <a:extLst>
              <a:ext uri="{28A0092B-C50C-407E-A947-70E740481C1C}">
                <a14:useLocalDpi xmlns:a14="http://schemas.microsoft.com/office/drawing/2010/main" val="0"/>
              </a:ext>
            </a:extLst>
          </a:blip>
          <a:srcRect l="19951" t="5867" r="19765" b="6635"/>
          <a:stretch/>
        </p:blipFill>
        <p:spPr bwMode="auto">
          <a:xfrm>
            <a:off x="4808621" y="685185"/>
            <a:ext cx="1640305" cy="20565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82202" y="4710635"/>
            <a:ext cx="2183732"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3200" dirty="0" smtClean="0">
                <a:solidFill>
                  <a:srgbClr val="00B0F0"/>
                </a:solidFill>
                <a:latin typeface="NikoshBAN" panose="02000000000000000000" pitchFamily="2" charset="0"/>
                <a:cs typeface="NikoshBAN" panose="02000000000000000000" pitchFamily="2" charset="0"/>
              </a:rPr>
              <a:t>কোনটি সঠিক :</a:t>
            </a:r>
            <a:endParaRPr lang="en-GB" sz="3200" dirty="0">
              <a:solidFill>
                <a:srgbClr val="00B0F0"/>
              </a:solidFill>
              <a:latin typeface="NikoshBAN" panose="02000000000000000000" pitchFamily="2" charset="0"/>
              <a:cs typeface="NikoshBAN" panose="02000000000000000000" pitchFamily="2" charset="0"/>
            </a:endParaRPr>
          </a:p>
        </p:txBody>
      </p:sp>
      <p:sp>
        <p:nvSpPr>
          <p:cNvPr id="8" name="TextBox 7"/>
          <p:cNvSpPr txBox="1"/>
          <p:nvPr/>
        </p:nvSpPr>
        <p:spPr>
          <a:xfrm>
            <a:off x="1982202" y="3964273"/>
            <a:ext cx="98558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I.দ্রাব</a:t>
            </a:r>
            <a:endParaRPr lang="en-GB" sz="3200" dirty="0">
              <a:latin typeface="NikoshBAN" panose="02000000000000000000" pitchFamily="2" charset="0"/>
              <a:cs typeface="NikoshBAN" panose="02000000000000000000" pitchFamily="2" charset="0"/>
            </a:endParaRPr>
          </a:p>
        </p:txBody>
      </p:sp>
      <p:sp>
        <p:nvSpPr>
          <p:cNvPr id="9" name="TextBox 8"/>
          <p:cNvSpPr txBox="1"/>
          <p:nvPr/>
        </p:nvSpPr>
        <p:spPr>
          <a:xfrm>
            <a:off x="4432634" y="3964273"/>
            <a:ext cx="150996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II.দ্রাব</a:t>
            </a:r>
            <a:r>
              <a:rPr lang="en-US" sz="3200" dirty="0" smtClean="0">
                <a:latin typeface="NikoshBAN" panose="02000000000000000000" pitchFamily="2" charset="0"/>
                <a:cs typeface="NikoshBAN" panose="02000000000000000000" pitchFamily="2" charset="0"/>
              </a:rPr>
              <a:t>ক</a:t>
            </a:r>
            <a:endParaRPr lang="en-GB" sz="3200" dirty="0">
              <a:latin typeface="NikoshBAN" panose="02000000000000000000" pitchFamily="2" charset="0"/>
              <a:cs typeface="NikoshBAN" panose="02000000000000000000" pitchFamily="2" charset="0"/>
            </a:endParaRPr>
          </a:p>
        </p:txBody>
      </p:sp>
      <p:sp>
        <p:nvSpPr>
          <p:cNvPr id="10" name="TextBox 9"/>
          <p:cNvSpPr txBox="1"/>
          <p:nvPr/>
        </p:nvSpPr>
        <p:spPr>
          <a:xfrm>
            <a:off x="7167813" y="3900626"/>
            <a:ext cx="176764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III.দ্রব</a:t>
            </a:r>
            <a:r>
              <a:rPr lang="en-US" sz="3200" dirty="0" smtClean="0">
                <a:latin typeface="NikoshBAN" panose="02000000000000000000" pitchFamily="2" charset="0"/>
                <a:cs typeface="NikoshBAN" panose="02000000000000000000" pitchFamily="2" charset="0"/>
              </a:rPr>
              <a:t>ণ</a:t>
            </a:r>
            <a:endParaRPr lang="en-GB" sz="3200" dirty="0">
              <a:latin typeface="NikoshBAN" panose="02000000000000000000" pitchFamily="2" charset="0"/>
              <a:cs typeface="NikoshBAN" panose="02000000000000000000" pitchFamily="2" charset="0"/>
            </a:endParaRPr>
          </a:p>
        </p:txBody>
      </p:sp>
      <p:sp>
        <p:nvSpPr>
          <p:cNvPr id="11" name="TextBox 10"/>
          <p:cNvSpPr txBox="1"/>
          <p:nvPr/>
        </p:nvSpPr>
        <p:spPr>
          <a:xfrm>
            <a:off x="1982202" y="3117349"/>
            <a:ext cx="350319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১.</a:t>
            </a:r>
            <a:r>
              <a:rPr lang="en-US" sz="3200" dirty="0" err="1" smtClean="0">
                <a:latin typeface="NikoshBAN" panose="02000000000000000000" pitchFamily="2" charset="0"/>
                <a:cs typeface="NikoshBAN" panose="02000000000000000000" pitchFamily="2" charset="0"/>
              </a:rPr>
              <a:t>পানি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গুরুত্বপুর্ণ</a:t>
            </a:r>
            <a:r>
              <a:rPr lang="en-US" sz="32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sp>
        <p:nvSpPr>
          <p:cNvPr id="12" name="TextBox 11"/>
          <p:cNvSpPr txBox="1"/>
          <p:nvPr/>
        </p:nvSpPr>
        <p:spPr>
          <a:xfrm>
            <a:off x="1982202" y="5494262"/>
            <a:ext cx="98558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ক.</a:t>
            </a:r>
            <a:r>
              <a:rPr lang="bn-BD" sz="3200" dirty="0" smtClean="0">
                <a:solidFill>
                  <a:srgbClr val="00B0F0"/>
                </a:solidFill>
                <a:latin typeface="NikoshBAN" panose="02000000000000000000" pitchFamily="2" charset="0"/>
                <a:cs typeface="NikoshBAN" panose="02000000000000000000" pitchFamily="2" charset="0"/>
              </a:rPr>
              <a:t>I</a:t>
            </a:r>
            <a:endParaRPr lang="en-GB" sz="3200" dirty="0">
              <a:solidFill>
                <a:srgbClr val="00B0F0"/>
              </a:solidFill>
              <a:latin typeface="NikoshBAN" panose="02000000000000000000" pitchFamily="2" charset="0"/>
              <a:cs typeface="NikoshBAN" panose="02000000000000000000" pitchFamily="2" charset="0"/>
            </a:endParaRPr>
          </a:p>
        </p:txBody>
      </p:sp>
      <p:sp>
        <p:nvSpPr>
          <p:cNvPr id="13" name="TextBox 12"/>
          <p:cNvSpPr txBox="1"/>
          <p:nvPr/>
        </p:nvSpPr>
        <p:spPr>
          <a:xfrm>
            <a:off x="3644313" y="5509426"/>
            <a:ext cx="98558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খ.</a:t>
            </a:r>
            <a:r>
              <a:rPr lang="bn-BD" sz="3200" dirty="0" smtClean="0">
                <a:solidFill>
                  <a:srgbClr val="00B0F0"/>
                </a:solidFill>
                <a:latin typeface="NikoshBAN" panose="02000000000000000000" pitchFamily="2" charset="0"/>
                <a:cs typeface="NikoshBAN" panose="02000000000000000000" pitchFamily="2" charset="0"/>
              </a:rPr>
              <a:t>I</a:t>
            </a:r>
            <a:r>
              <a:rPr lang="en-US" sz="3200" dirty="0" smtClean="0">
                <a:solidFill>
                  <a:srgbClr val="00B0F0"/>
                </a:solidFill>
                <a:latin typeface="NikoshBAN" panose="02000000000000000000" pitchFamily="2" charset="0"/>
                <a:cs typeface="NikoshBAN" panose="02000000000000000000" pitchFamily="2" charset="0"/>
              </a:rPr>
              <a:t>I</a:t>
            </a:r>
            <a:endParaRPr lang="en-GB" sz="3200" dirty="0">
              <a:solidFill>
                <a:srgbClr val="00B0F0"/>
              </a:solidFill>
              <a:latin typeface="NikoshBAN" panose="02000000000000000000" pitchFamily="2" charset="0"/>
              <a:cs typeface="NikoshBAN" panose="02000000000000000000" pitchFamily="2" charset="0"/>
            </a:endParaRPr>
          </a:p>
        </p:txBody>
      </p:sp>
      <p:sp>
        <p:nvSpPr>
          <p:cNvPr id="14" name="TextBox 13"/>
          <p:cNvSpPr txBox="1"/>
          <p:nvPr/>
        </p:nvSpPr>
        <p:spPr>
          <a:xfrm>
            <a:off x="5217693" y="5548031"/>
            <a:ext cx="98558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গ.</a:t>
            </a:r>
            <a:r>
              <a:rPr lang="bn-BD" sz="3200" dirty="0" smtClean="0">
                <a:solidFill>
                  <a:srgbClr val="00B0F0"/>
                </a:solidFill>
                <a:latin typeface="NikoshBAN" panose="02000000000000000000" pitchFamily="2" charset="0"/>
                <a:cs typeface="NikoshBAN" panose="02000000000000000000" pitchFamily="2" charset="0"/>
              </a:rPr>
              <a:t>I</a:t>
            </a:r>
            <a:r>
              <a:rPr lang="en-US" sz="3200" dirty="0" smtClean="0">
                <a:solidFill>
                  <a:srgbClr val="00B0F0"/>
                </a:solidFill>
                <a:latin typeface="NikoshBAN" panose="02000000000000000000" pitchFamily="2" charset="0"/>
                <a:cs typeface="NikoshBAN" panose="02000000000000000000" pitchFamily="2" charset="0"/>
              </a:rPr>
              <a:t>II</a:t>
            </a:r>
            <a:endParaRPr lang="en-GB" sz="3200" dirty="0">
              <a:solidFill>
                <a:srgbClr val="00B0F0"/>
              </a:solidFill>
              <a:latin typeface="NikoshBAN" panose="02000000000000000000" pitchFamily="2" charset="0"/>
              <a:cs typeface="NikoshBAN" panose="02000000000000000000" pitchFamily="2" charset="0"/>
            </a:endParaRPr>
          </a:p>
        </p:txBody>
      </p:sp>
      <p:sp>
        <p:nvSpPr>
          <p:cNvPr id="15" name="TextBox 14"/>
          <p:cNvSpPr txBox="1"/>
          <p:nvPr/>
        </p:nvSpPr>
        <p:spPr>
          <a:xfrm>
            <a:off x="7378865" y="5509426"/>
            <a:ext cx="1387140"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ঘ.</a:t>
            </a:r>
            <a:r>
              <a:rPr lang="bn-BD" sz="3200" dirty="0" smtClean="0">
                <a:solidFill>
                  <a:srgbClr val="00B0F0"/>
                </a:solidFill>
                <a:latin typeface="NikoshBAN" panose="02000000000000000000" pitchFamily="2" charset="0"/>
                <a:cs typeface="NikoshBAN" panose="02000000000000000000" pitchFamily="2" charset="0"/>
              </a:rPr>
              <a:t>I</a:t>
            </a:r>
            <a:r>
              <a:rPr lang="en-US" sz="3200" dirty="0" smtClean="0">
                <a:solidFill>
                  <a:srgbClr val="00B0F0"/>
                </a:solidFill>
                <a:latin typeface="NikoshBAN" panose="02000000000000000000" pitchFamily="2" charset="0"/>
                <a:cs typeface="NikoshBAN" panose="02000000000000000000" pitchFamily="2" charset="0"/>
              </a:rPr>
              <a:t>ও II</a:t>
            </a:r>
            <a:endParaRPr lang="en-GB" sz="3200" dirty="0">
              <a:solidFill>
                <a:srgbClr val="00B0F0"/>
              </a:solidFill>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7071" t="55034" r="5931" b="3673"/>
          <a:stretch/>
        </p:blipFill>
        <p:spPr>
          <a:xfrm>
            <a:off x="3981030" y="581376"/>
            <a:ext cx="4534740" cy="2536175"/>
          </a:xfrm>
          <a:prstGeom prst="rect">
            <a:avLst/>
          </a:prstGeom>
          <a:noFill/>
          <a:ln>
            <a:noFill/>
          </a:ln>
        </p:spPr>
      </p:pic>
      <p:sp>
        <p:nvSpPr>
          <p:cNvPr id="17" name="TextBox 16"/>
          <p:cNvSpPr txBox="1"/>
          <p:nvPr/>
        </p:nvSpPr>
        <p:spPr>
          <a:xfrm>
            <a:off x="2134602" y="4863035"/>
            <a:ext cx="2183732"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3200" dirty="0" smtClean="0">
                <a:solidFill>
                  <a:srgbClr val="00B0F0"/>
                </a:solidFill>
                <a:latin typeface="NikoshBAN" panose="02000000000000000000" pitchFamily="2" charset="0"/>
                <a:cs typeface="NikoshBAN" panose="02000000000000000000" pitchFamily="2" charset="0"/>
              </a:rPr>
              <a:t>কোনটি সঠিক :</a:t>
            </a:r>
            <a:endParaRPr lang="en-GB" sz="3200" dirty="0">
              <a:solidFill>
                <a:srgbClr val="00B0F0"/>
              </a:solidFill>
              <a:latin typeface="NikoshBAN" panose="02000000000000000000" pitchFamily="2" charset="0"/>
              <a:cs typeface="NikoshBAN" panose="02000000000000000000" pitchFamily="2" charset="0"/>
            </a:endParaRPr>
          </a:p>
        </p:txBody>
      </p:sp>
      <p:sp>
        <p:nvSpPr>
          <p:cNvPr id="18" name="TextBox 17"/>
          <p:cNvSpPr txBox="1"/>
          <p:nvPr/>
        </p:nvSpPr>
        <p:spPr>
          <a:xfrm>
            <a:off x="2134602" y="4116673"/>
            <a:ext cx="184642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I.ব্যাপন </a:t>
            </a:r>
            <a:endParaRPr lang="en-GB" sz="3200" dirty="0">
              <a:latin typeface="NikoshBAN" panose="02000000000000000000" pitchFamily="2" charset="0"/>
              <a:cs typeface="NikoshBAN" panose="02000000000000000000" pitchFamily="2" charset="0"/>
            </a:endParaRPr>
          </a:p>
        </p:txBody>
      </p:sp>
      <p:sp>
        <p:nvSpPr>
          <p:cNvPr id="19" name="TextBox 18"/>
          <p:cNvSpPr txBox="1"/>
          <p:nvPr/>
        </p:nvSpPr>
        <p:spPr>
          <a:xfrm>
            <a:off x="4585034" y="4116673"/>
            <a:ext cx="228900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II.অভিস্রবণ</a:t>
            </a:r>
            <a:endParaRPr lang="en-GB" sz="3200" dirty="0">
              <a:latin typeface="NikoshBAN" panose="02000000000000000000" pitchFamily="2" charset="0"/>
              <a:cs typeface="NikoshBAN" panose="02000000000000000000" pitchFamily="2" charset="0"/>
            </a:endParaRPr>
          </a:p>
        </p:txBody>
      </p:sp>
      <p:sp>
        <p:nvSpPr>
          <p:cNvPr id="20" name="TextBox 19"/>
          <p:cNvSpPr txBox="1"/>
          <p:nvPr/>
        </p:nvSpPr>
        <p:spPr>
          <a:xfrm>
            <a:off x="7320213" y="4053026"/>
            <a:ext cx="276225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III.ইমবাইবিশন </a:t>
            </a:r>
            <a:endParaRPr lang="en-GB" sz="3200" dirty="0">
              <a:latin typeface="NikoshBAN" panose="02000000000000000000" pitchFamily="2" charset="0"/>
              <a:cs typeface="NikoshBAN" panose="02000000000000000000" pitchFamily="2" charset="0"/>
            </a:endParaRPr>
          </a:p>
        </p:txBody>
      </p:sp>
      <p:sp>
        <p:nvSpPr>
          <p:cNvPr id="21" name="TextBox 20"/>
          <p:cNvSpPr txBox="1"/>
          <p:nvPr/>
        </p:nvSpPr>
        <p:spPr>
          <a:xfrm>
            <a:off x="2134603" y="3269749"/>
            <a:ext cx="849329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১.চিত্রের মূলরোম মাটি থেকে পানি পরিশোষণ করে কোন প্রক্রিয়ার?</a:t>
            </a:r>
            <a:endParaRPr lang="en-GB" sz="3200" dirty="0">
              <a:latin typeface="NikoshBAN" panose="02000000000000000000" pitchFamily="2" charset="0"/>
              <a:cs typeface="NikoshBAN" panose="02000000000000000000" pitchFamily="2" charset="0"/>
            </a:endParaRPr>
          </a:p>
        </p:txBody>
      </p:sp>
      <p:sp>
        <p:nvSpPr>
          <p:cNvPr id="22" name="TextBox 21"/>
          <p:cNvSpPr txBox="1"/>
          <p:nvPr/>
        </p:nvSpPr>
        <p:spPr>
          <a:xfrm>
            <a:off x="2134602" y="5646662"/>
            <a:ext cx="98558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ক.</a:t>
            </a:r>
            <a:r>
              <a:rPr lang="bn-BD" sz="3200" dirty="0" smtClean="0">
                <a:solidFill>
                  <a:srgbClr val="00B0F0"/>
                </a:solidFill>
                <a:latin typeface="NikoshBAN" panose="02000000000000000000" pitchFamily="2" charset="0"/>
                <a:cs typeface="NikoshBAN" panose="02000000000000000000" pitchFamily="2" charset="0"/>
              </a:rPr>
              <a:t>I</a:t>
            </a:r>
            <a:endParaRPr lang="en-GB" sz="3200" dirty="0">
              <a:solidFill>
                <a:srgbClr val="00B0F0"/>
              </a:solidFill>
              <a:latin typeface="NikoshBAN" panose="02000000000000000000" pitchFamily="2" charset="0"/>
              <a:cs typeface="NikoshBAN" panose="02000000000000000000" pitchFamily="2" charset="0"/>
            </a:endParaRPr>
          </a:p>
        </p:txBody>
      </p:sp>
      <p:sp>
        <p:nvSpPr>
          <p:cNvPr id="23" name="TextBox 22"/>
          <p:cNvSpPr txBox="1"/>
          <p:nvPr/>
        </p:nvSpPr>
        <p:spPr>
          <a:xfrm>
            <a:off x="3796713" y="5661826"/>
            <a:ext cx="98558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খ.</a:t>
            </a:r>
            <a:r>
              <a:rPr lang="bn-BD" sz="3200" dirty="0" smtClean="0">
                <a:solidFill>
                  <a:srgbClr val="00B0F0"/>
                </a:solidFill>
                <a:latin typeface="NikoshBAN" panose="02000000000000000000" pitchFamily="2" charset="0"/>
                <a:cs typeface="NikoshBAN" panose="02000000000000000000" pitchFamily="2" charset="0"/>
              </a:rPr>
              <a:t>I</a:t>
            </a:r>
            <a:r>
              <a:rPr lang="en-US" sz="3200" dirty="0" smtClean="0">
                <a:solidFill>
                  <a:srgbClr val="00B0F0"/>
                </a:solidFill>
                <a:latin typeface="NikoshBAN" panose="02000000000000000000" pitchFamily="2" charset="0"/>
                <a:cs typeface="NikoshBAN" panose="02000000000000000000" pitchFamily="2" charset="0"/>
              </a:rPr>
              <a:t>I</a:t>
            </a:r>
            <a:endParaRPr lang="en-GB" sz="3200" dirty="0">
              <a:solidFill>
                <a:srgbClr val="00B0F0"/>
              </a:solidFill>
              <a:latin typeface="NikoshBAN" panose="02000000000000000000" pitchFamily="2" charset="0"/>
              <a:cs typeface="NikoshBAN" panose="02000000000000000000" pitchFamily="2" charset="0"/>
            </a:endParaRPr>
          </a:p>
        </p:txBody>
      </p:sp>
      <p:sp>
        <p:nvSpPr>
          <p:cNvPr id="24" name="TextBox 23"/>
          <p:cNvSpPr txBox="1"/>
          <p:nvPr/>
        </p:nvSpPr>
        <p:spPr>
          <a:xfrm>
            <a:off x="5370093" y="5700431"/>
            <a:ext cx="98558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গ.</a:t>
            </a:r>
            <a:r>
              <a:rPr lang="bn-BD" sz="3200" dirty="0" smtClean="0">
                <a:solidFill>
                  <a:srgbClr val="00B0F0"/>
                </a:solidFill>
                <a:latin typeface="NikoshBAN" panose="02000000000000000000" pitchFamily="2" charset="0"/>
                <a:cs typeface="NikoshBAN" panose="02000000000000000000" pitchFamily="2" charset="0"/>
              </a:rPr>
              <a:t>I</a:t>
            </a:r>
            <a:r>
              <a:rPr lang="en-US" sz="3200" dirty="0" smtClean="0">
                <a:solidFill>
                  <a:srgbClr val="00B0F0"/>
                </a:solidFill>
                <a:latin typeface="NikoshBAN" panose="02000000000000000000" pitchFamily="2" charset="0"/>
                <a:cs typeface="NikoshBAN" panose="02000000000000000000" pitchFamily="2" charset="0"/>
              </a:rPr>
              <a:t>II</a:t>
            </a:r>
            <a:endParaRPr lang="en-GB" sz="3200" dirty="0">
              <a:solidFill>
                <a:srgbClr val="00B0F0"/>
              </a:solidFill>
              <a:latin typeface="NikoshBAN" panose="02000000000000000000" pitchFamily="2" charset="0"/>
              <a:cs typeface="NikoshBAN" panose="02000000000000000000" pitchFamily="2" charset="0"/>
            </a:endParaRPr>
          </a:p>
        </p:txBody>
      </p:sp>
      <p:sp>
        <p:nvSpPr>
          <p:cNvPr id="25" name="TextBox 24"/>
          <p:cNvSpPr txBox="1"/>
          <p:nvPr/>
        </p:nvSpPr>
        <p:spPr>
          <a:xfrm>
            <a:off x="7531265" y="5661826"/>
            <a:ext cx="1387140"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ঘ.</a:t>
            </a:r>
            <a:r>
              <a:rPr lang="bn-BD" sz="3200" dirty="0" smtClean="0">
                <a:solidFill>
                  <a:srgbClr val="00B0F0"/>
                </a:solidFill>
                <a:latin typeface="NikoshBAN" panose="02000000000000000000" pitchFamily="2" charset="0"/>
                <a:cs typeface="NikoshBAN" panose="02000000000000000000" pitchFamily="2" charset="0"/>
              </a:rPr>
              <a:t>I</a:t>
            </a:r>
            <a:r>
              <a:rPr lang="en-US" sz="3200" dirty="0" smtClean="0">
                <a:solidFill>
                  <a:srgbClr val="00B0F0"/>
                </a:solidFill>
                <a:latin typeface="NikoshBAN" panose="02000000000000000000" pitchFamily="2" charset="0"/>
                <a:cs typeface="NikoshBAN" panose="02000000000000000000" pitchFamily="2" charset="0"/>
              </a:rPr>
              <a:t>ও II</a:t>
            </a:r>
            <a:endParaRPr lang="en-GB" sz="3200" dirty="0">
              <a:solidFill>
                <a:srgbClr val="00B0F0"/>
              </a:solidFill>
              <a:latin typeface="NikoshBAN" panose="02000000000000000000" pitchFamily="2" charset="0"/>
              <a:cs typeface="NikoshBAN" panose="02000000000000000000" pitchFamily="2" charset="0"/>
            </a:endParaRPr>
          </a:p>
        </p:txBody>
      </p:sp>
      <p:grpSp>
        <p:nvGrpSpPr>
          <p:cNvPr id="26" name="Group 25"/>
          <p:cNvGrpSpPr/>
          <p:nvPr/>
        </p:nvGrpSpPr>
        <p:grpSpPr>
          <a:xfrm>
            <a:off x="4796589" y="625642"/>
            <a:ext cx="2628287" cy="2537767"/>
            <a:chOff x="4717551" y="775791"/>
            <a:chExt cx="2291372" cy="2390274"/>
          </a:xfrm>
        </p:grpSpPr>
        <p:pic>
          <p:nvPicPr>
            <p:cNvPr id="27" name="Picture 6" descr="http://i.ytimg.com/vi/Yw6GDioafbU/hqdefault.jpg"/>
            <p:cNvPicPr>
              <a:picLocks noChangeAspect="1" noChangeArrowheads="1"/>
            </p:cNvPicPr>
            <p:nvPr/>
          </p:nvPicPr>
          <p:blipFill rotWithShape="1">
            <a:blip r:embed="rId4">
              <a:extLst>
                <a:ext uri="{28A0092B-C50C-407E-A947-70E740481C1C}">
                  <a14:useLocalDpi xmlns:a14="http://schemas.microsoft.com/office/drawing/2010/main" val="0"/>
                </a:ext>
              </a:extLst>
            </a:blip>
            <a:srcRect l="5614" r="6256"/>
            <a:stretch/>
          </p:blipFill>
          <p:spPr bwMode="auto">
            <a:xfrm>
              <a:off x="4717551" y="775791"/>
              <a:ext cx="1894716" cy="2390274"/>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a:xfrm flipH="1">
              <a:off x="6268452" y="1182242"/>
              <a:ext cx="478561"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pic>
          <p:nvPicPr>
            <p:cNvPr id="29" name="Picture 28" descr="http://www.clker.com/cliparts/3/7/6/d/1256186461796715642question-mark-icon.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7013" y="1009170"/>
              <a:ext cx="261910" cy="3605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1985210" y="3649938"/>
            <a:ext cx="709061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৩.চিহ্নিত অংশটি কোন প্রক্রিয়ায় পানি শোষণ করে ? </a:t>
            </a:r>
            <a:endParaRPr lang="en-GB" sz="3200" dirty="0">
              <a:latin typeface="NikoshBAN" panose="02000000000000000000" pitchFamily="2" charset="0"/>
              <a:cs typeface="NikoshBAN" panose="02000000000000000000" pitchFamily="2" charset="0"/>
            </a:endParaRPr>
          </a:p>
        </p:txBody>
      </p:sp>
      <p:sp>
        <p:nvSpPr>
          <p:cNvPr id="31" name="TextBox 30"/>
          <p:cNvSpPr txBox="1"/>
          <p:nvPr/>
        </p:nvSpPr>
        <p:spPr>
          <a:xfrm>
            <a:off x="1985210" y="4643750"/>
            <a:ext cx="140769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solidFill>
                  <a:srgbClr val="0070C0"/>
                </a:solidFill>
                <a:latin typeface="NikoshBAN" panose="02000000000000000000" pitchFamily="2" charset="0"/>
                <a:cs typeface="NikoshBAN" panose="02000000000000000000" pitchFamily="2" charset="0"/>
              </a:rPr>
              <a:t>ক</a:t>
            </a:r>
            <a:r>
              <a:rPr lang="bn-BD" sz="3200" dirty="0" smtClean="0">
                <a:solidFill>
                  <a:srgbClr val="0070C0"/>
                </a:solidFill>
                <a:latin typeface="NikoshBAN" panose="02000000000000000000" pitchFamily="2" charset="0"/>
                <a:cs typeface="NikoshBAN" panose="02000000000000000000" pitchFamily="2" charset="0"/>
              </a:rPr>
              <a:t>.</a:t>
            </a:r>
            <a:r>
              <a:rPr lang="en-US" sz="3200" dirty="0" err="1" smtClean="0">
                <a:solidFill>
                  <a:srgbClr val="0070C0"/>
                </a:solidFill>
                <a:latin typeface="NikoshBAN" panose="02000000000000000000" pitchFamily="2" charset="0"/>
                <a:cs typeface="NikoshBAN" panose="02000000000000000000" pitchFamily="2" charset="0"/>
              </a:rPr>
              <a:t>ব্যাপন</a:t>
            </a:r>
            <a:r>
              <a:rPr lang="bn-BD" sz="3200" dirty="0" smtClean="0">
                <a:solidFill>
                  <a:srgbClr val="0070C0"/>
                </a:solidFill>
                <a:latin typeface="NikoshBAN" panose="02000000000000000000" pitchFamily="2" charset="0"/>
                <a:cs typeface="NikoshBAN" panose="02000000000000000000" pitchFamily="2" charset="0"/>
              </a:rPr>
              <a:t> </a:t>
            </a:r>
            <a:endParaRPr lang="en-GB" sz="3200" dirty="0">
              <a:solidFill>
                <a:srgbClr val="0070C0"/>
              </a:solidFill>
              <a:latin typeface="NikoshBAN" panose="02000000000000000000" pitchFamily="2" charset="0"/>
              <a:cs typeface="NikoshBAN" panose="02000000000000000000" pitchFamily="2" charset="0"/>
            </a:endParaRPr>
          </a:p>
        </p:txBody>
      </p:sp>
      <p:sp>
        <p:nvSpPr>
          <p:cNvPr id="32" name="TextBox 31"/>
          <p:cNvSpPr txBox="1"/>
          <p:nvPr/>
        </p:nvSpPr>
        <p:spPr>
          <a:xfrm>
            <a:off x="4205514" y="4643749"/>
            <a:ext cx="166881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solidFill>
                  <a:srgbClr val="0070C0"/>
                </a:solidFill>
                <a:latin typeface="NikoshBAN" panose="02000000000000000000" pitchFamily="2" charset="0"/>
                <a:cs typeface="NikoshBAN" panose="02000000000000000000" pitchFamily="2" charset="0"/>
              </a:rPr>
              <a:t>খ.অভিস্রবণ </a:t>
            </a:r>
            <a:endParaRPr lang="en-GB" sz="3200" dirty="0">
              <a:solidFill>
                <a:srgbClr val="0070C0"/>
              </a:solidFill>
              <a:latin typeface="NikoshBAN" panose="02000000000000000000" pitchFamily="2" charset="0"/>
              <a:cs typeface="NikoshBAN" panose="02000000000000000000" pitchFamily="2" charset="0"/>
            </a:endParaRPr>
          </a:p>
        </p:txBody>
      </p:sp>
      <p:sp>
        <p:nvSpPr>
          <p:cNvPr id="33" name="TextBox 32"/>
          <p:cNvSpPr txBox="1"/>
          <p:nvPr/>
        </p:nvSpPr>
        <p:spPr>
          <a:xfrm>
            <a:off x="6686939" y="4626883"/>
            <a:ext cx="212017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solidFill>
                  <a:srgbClr val="0070C0"/>
                </a:solidFill>
                <a:latin typeface="NikoshBAN" panose="02000000000000000000" pitchFamily="2" charset="0"/>
                <a:cs typeface="NikoshBAN" panose="02000000000000000000" pitchFamily="2" charset="0"/>
              </a:rPr>
              <a:t>গ.ইমবাইবিশন</a:t>
            </a:r>
            <a:endParaRPr lang="en-GB" sz="3200" dirty="0">
              <a:solidFill>
                <a:srgbClr val="0070C0"/>
              </a:solidFill>
              <a:latin typeface="NikoshBAN" panose="02000000000000000000" pitchFamily="2" charset="0"/>
              <a:cs typeface="NikoshBAN" panose="02000000000000000000" pitchFamily="2" charset="0"/>
            </a:endParaRPr>
          </a:p>
        </p:txBody>
      </p:sp>
      <p:sp>
        <p:nvSpPr>
          <p:cNvPr id="34" name="TextBox 33"/>
          <p:cNvSpPr txBox="1"/>
          <p:nvPr/>
        </p:nvSpPr>
        <p:spPr>
          <a:xfrm>
            <a:off x="9244262" y="4626882"/>
            <a:ext cx="140769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solidFill>
                  <a:srgbClr val="0070C0"/>
                </a:solidFill>
                <a:latin typeface="NikoshBAN" panose="02000000000000000000" pitchFamily="2" charset="0"/>
                <a:cs typeface="NikoshBAN" panose="02000000000000000000" pitchFamily="2" charset="0"/>
              </a:rPr>
              <a:t>ঘ.শোষণ  </a:t>
            </a:r>
            <a:endParaRPr lang="en-GB" sz="32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454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mph" presetSubtype="0" repeatCount="indefinite" fill="hold" grpId="1" nodeType="clickEffect">
                                  <p:stCondLst>
                                    <p:cond delay="0"/>
                                  </p:stCondLst>
                                  <p:childTnLst>
                                    <p:animClr clrSpc="hsl" dir="cw">
                                      <p:cBhvr override="childStyle">
                                        <p:cTn id="38" dur="1000" fill="hold"/>
                                        <p:tgtEl>
                                          <p:spTgt spid="13"/>
                                        </p:tgtEl>
                                        <p:attrNameLst>
                                          <p:attrName>style.color</p:attrName>
                                        </p:attrNameLst>
                                      </p:cBhvr>
                                      <p:by>
                                        <p:hsl h="-7200000" s="0" l="0"/>
                                      </p:by>
                                    </p:animClr>
                                    <p:animClr clrSpc="hsl" dir="cw">
                                      <p:cBhvr>
                                        <p:cTn id="39" dur="1000" fill="hold"/>
                                        <p:tgtEl>
                                          <p:spTgt spid="13"/>
                                        </p:tgtEl>
                                        <p:attrNameLst>
                                          <p:attrName>fillcolor</p:attrName>
                                        </p:attrNameLst>
                                      </p:cBhvr>
                                      <p:by>
                                        <p:hsl h="-7200000" s="0" l="0"/>
                                      </p:by>
                                    </p:animClr>
                                    <p:animClr clrSpc="hsl" dir="cw">
                                      <p:cBhvr>
                                        <p:cTn id="40" dur="1000" fill="hold"/>
                                        <p:tgtEl>
                                          <p:spTgt spid="13"/>
                                        </p:tgtEl>
                                        <p:attrNameLst>
                                          <p:attrName>stroke.color</p:attrName>
                                        </p:attrNameLst>
                                      </p:cBhvr>
                                      <p:by>
                                        <p:hsl h="-7200000" s="0" l="0"/>
                                      </p:by>
                                    </p:animClr>
                                    <p:set>
                                      <p:cBhvr>
                                        <p:cTn id="41" dur="1000" fill="hold"/>
                                        <p:tgtEl>
                                          <p:spTgt spid="13"/>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2" nodeType="clickEffect">
                                  <p:stCondLst>
                                    <p:cond delay="0"/>
                                  </p:stCondLst>
                                  <p:childTnLst>
                                    <p:animEffect transition="out" filter="dissolv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par>
                                <p:cTn id="71" presetID="9" presetClass="exit" presetSubtype="0" fill="hold" grpId="1" nodeType="withEffect">
                                  <p:stCondLst>
                                    <p:cond delay="0"/>
                                  </p:stCondLst>
                                  <p:childTnLst>
                                    <p:animEffect transition="out" filter="dissolve">
                                      <p:cBhvr>
                                        <p:cTn id="72" dur="500"/>
                                        <p:tgtEl>
                                          <p:spTgt spid="15"/>
                                        </p:tgtEl>
                                      </p:cBhvr>
                                    </p:animEffect>
                                    <p:set>
                                      <p:cBhvr>
                                        <p:cTn id="73" dur="1" fill="hold">
                                          <p:stCondLst>
                                            <p:cond delay="499"/>
                                          </p:stCondLst>
                                        </p:cTn>
                                        <p:tgtEl>
                                          <p:spTgt spid="15"/>
                                        </p:tgtEl>
                                        <p:attrNameLst>
                                          <p:attrName>style.visibility</p:attrName>
                                        </p:attrNameLst>
                                      </p:cBhvr>
                                      <p:to>
                                        <p:strVal val="hidden"/>
                                      </p:to>
                                    </p:set>
                                  </p:childTnLst>
                                </p:cTn>
                              </p:par>
                              <p:par>
                                <p:cTn id="74" presetID="9"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dissolve">
                                      <p:cBhvr>
                                        <p:cTn id="76" dur="500"/>
                                        <p:tgtEl>
                                          <p:spTgt spid="23"/>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dissolve">
                                      <p:cBhvr>
                                        <p:cTn id="79" dur="500"/>
                                        <p:tgtEl>
                                          <p:spTgt spid="17"/>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dissolve">
                                      <p:cBhvr>
                                        <p:cTn id="82" dur="500"/>
                                        <p:tgtEl>
                                          <p:spTgt spid="18"/>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dissolve">
                                      <p:cBhvr>
                                        <p:cTn id="85" dur="500"/>
                                        <p:tgtEl>
                                          <p:spTgt spid="19"/>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dissolve">
                                      <p:cBhvr>
                                        <p:cTn id="88" dur="500"/>
                                        <p:tgtEl>
                                          <p:spTgt spid="20"/>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dissolve">
                                      <p:cBhvr>
                                        <p:cTn id="91" dur="500"/>
                                        <p:tgtEl>
                                          <p:spTgt spid="21"/>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dissolve">
                                      <p:cBhvr>
                                        <p:cTn id="94" dur="500"/>
                                        <p:tgtEl>
                                          <p:spTgt spid="22"/>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dissolve">
                                      <p:cBhvr>
                                        <p:cTn id="97" dur="500"/>
                                        <p:tgtEl>
                                          <p:spTgt spid="24"/>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dissolve">
                                      <p:cBhvr>
                                        <p:cTn id="100" dur="500"/>
                                        <p:tgtEl>
                                          <p:spTgt spid="25"/>
                                        </p:tgtEl>
                                      </p:cBhvr>
                                    </p:animEffect>
                                  </p:childTnLst>
                                </p:cTn>
                              </p:par>
                              <p:par>
                                <p:cTn id="101" presetID="9" presetClass="entr" presetSubtype="0"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dissolve">
                                      <p:cBhvr>
                                        <p:cTn id="103" dur="500"/>
                                        <p:tgtEl>
                                          <p:spTgt spid="1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mph" presetSubtype="0" repeatCount="indefinite" fill="hold" grpId="1" nodeType="clickEffect">
                                  <p:stCondLst>
                                    <p:cond delay="0"/>
                                  </p:stCondLst>
                                  <p:childTnLst>
                                    <p:animClr clrSpc="hsl" dir="cw">
                                      <p:cBhvr override="childStyle">
                                        <p:cTn id="107" dur="1000" fill="hold"/>
                                        <p:tgtEl>
                                          <p:spTgt spid="23"/>
                                        </p:tgtEl>
                                        <p:attrNameLst>
                                          <p:attrName>style.color</p:attrName>
                                        </p:attrNameLst>
                                      </p:cBhvr>
                                      <p:by>
                                        <p:hsl h="-7200000" s="0" l="0"/>
                                      </p:by>
                                    </p:animClr>
                                    <p:animClr clrSpc="hsl" dir="cw">
                                      <p:cBhvr>
                                        <p:cTn id="108" dur="1000" fill="hold"/>
                                        <p:tgtEl>
                                          <p:spTgt spid="23"/>
                                        </p:tgtEl>
                                        <p:attrNameLst>
                                          <p:attrName>fillcolor</p:attrName>
                                        </p:attrNameLst>
                                      </p:cBhvr>
                                      <p:by>
                                        <p:hsl h="-7200000" s="0" l="0"/>
                                      </p:by>
                                    </p:animClr>
                                    <p:animClr clrSpc="hsl" dir="cw">
                                      <p:cBhvr>
                                        <p:cTn id="109" dur="1000" fill="hold"/>
                                        <p:tgtEl>
                                          <p:spTgt spid="23"/>
                                        </p:tgtEl>
                                        <p:attrNameLst>
                                          <p:attrName>stroke.color</p:attrName>
                                        </p:attrNameLst>
                                      </p:cBhvr>
                                      <p:by>
                                        <p:hsl h="-7200000" s="0" l="0"/>
                                      </p:by>
                                    </p:animClr>
                                    <p:set>
                                      <p:cBhvr>
                                        <p:cTn id="110" dur="1000" fill="hold"/>
                                        <p:tgtEl>
                                          <p:spTgt spid="23"/>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9" presetClass="exit" presetSubtype="0" fill="hold" grpId="2" nodeType="clickEffect">
                                  <p:stCondLst>
                                    <p:cond delay="0"/>
                                  </p:stCondLst>
                                  <p:childTnLst>
                                    <p:animEffect transition="out" filter="dissolve">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par>
                                <p:cTn id="116" presetID="9" presetClass="exit" presetSubtype="0" fill="hold" grpId="1" nodeType="withEffect">
                                  <p:stCondLst>
                                    <p:cond delay="0"/>
                                  </p:stCondLst>
                                  <p:childTnLst>
                                    <p:animEffect transition="out" filter="dissolve">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par>
                                <p:cTn id="119" presetID="9" presetClass="exit" presetSubtype="0" fill="hold" grpId="1" nodeType="withEffect">
                                  <p:stCondLst>
                                    <p:cond delay="0"/>
                                  </p:stCondLst>
                                  <p:childTnLst>
                                    <p:animEffect transition="out" filter="dissolve">
                                      <p:cBhvr>
                                        <p:cTn id="120" dur="500"/>
                                        <p:tgtEl>
                                          <p:spTgt spid="18"/>
                                        </p:tgtEl>
                                      </p:cBhvr>
                                    </p:animEffect>
                                    <p:set>
                                      <p:cBhvr>
                                        <p:cTn id="121" dur="1" fill="hold">
                                          <p:stCondLst>
                                            <p:cond delay="499"/>
                                          </p:stCondLst>
                                        </p:cTn>
                                        <p:tgtEl>
                                          <p:spTgt spid="18"/>
                                        </p:tgtEl>
                                        <p:attrNameLst>
                                          <p:attrName>style.visibility</p:attrName>
                                        </p:attrNameLst>
                                      </p:cBhvr>
                                      <p:to>
                                        <p:strVal val="hidden"/>
                                      </p:to>
                                    </p:set>
                                  </p:childTnLst>
                                </p:cTn>
                              </p:par>
                              <p:par>
                                <p:cTn id="122" presetID="9" presetClass="exit" presetSubtype="0" fill="hold" grpId="1" nodeType="withEffect">
                                  <p:stCondLst>
                                    <p:cond delay="0"/>
                                  </p:stCondLst>
                                  <p:childTnLst>
                                    <p:animEffect transition="out" filter="dissolve">
                                      <p:cBhvr>
                                        <p:cTn id="123" dur="500"/>
                                        <p:tgtEl>
                                          <p:spTgt spid="19"/>
                                        </p:tgtEl>
                                      </p:cBhvr>
                                    </p:animEffect>
                                    <p:set>
                                      <p:cBhvr>
                                        <p:cTn id="124" dur="1" fill="hold">
                                          <p:stCondLst>
                                            <p:cond delay="499"/>
                                          </p:stCondLst>
                                        </p:cTn>
                                        <p:tgtEl>
                                          <p:spTgt spid="19"/>
                                        </p:tgtEl>
                                        <p:attrNameLst>
                                          <p:attrName>style.visibility</p:attrName>
                                        </p:attrNameLst>
                                      </p:cBhvr>
                                      <p:to>
                                        <p:strVal val="hidden"/>
                                      </p:to>
                                    </p:set>
                                  </p:childTnLst>
                                </p:cTn>
                              </p:par>
                              <p:par>
                                <p:cTn id="125" presetID="9" presetClass="exit" presetSubtype="0" fill="hold" grpId="1" nodeType="withEffect">
                                  <p:stCondLst>
                                    <p:cond delay="0"/>
                                  </p:stCondLst>
                                  <p:childTnLst>
                                    <p:animEffect transition="out" filter="dissolve">
                                      <p:cBhvr>
                                        <p:cTn id="126" dur="500"/>
                                        <p:tgtEl>
                                          <p:spTgt spid="20"/>
                                        </p:tgtEl>
                                      </p:cBhvr>
                                    </p:animEffect>
                                    <p:set>
                                      <p:cBhvr>
                                        <p:cTn id="127" dur="1" fill="hold">
                                          <p:stCondLst>
                                            <p:cond delay="499"/>
                                          </p:stCondLst>
                                        </p:cTn>
                                        <p:tgtEl>
                                          <p:spTgt spid="20"/>
                                        </p:tgtEl>
                                        <p:attrNameLst>
                                          <p:attrName>style.visibility</p:attrName>
                                        </p:attrNameLst>
                                      </p:cBhvr>
                                      <p:to>
                                        <p:strVal val="hidden"/>
                                      </p:to>
                                    </p:set>
                                  </p:childTnLst>
                                </p:cTn>
                              </p:par>
                              <p:par>
                                <p:cTn id="128" presetID="9" presetClass="exit" presetSubtype="0" fill="hold" grpId="1" nodeType="withEffect">
                                  <p:stCondLst>
                                    <p:cond delay="0"/>
                                  </p:stCondLst>
                                  <p:childTnLst>
                                    <p:animEffect transition="out" filter="dissolve">
                                      <p:cBhvr>
                                        <p:cTn id="129" dur="500"/>
                                        <p:tgtEl>
                                          <p:spTgt spid="21"/>
                                        </p:tgtEl>
                                      </p:cBhvr>
                                    </p:animEffect>
                                    <p:set>
                                      <p:cBhvr>
                                        <p:cTn id="130" dur="1" fill="hold">
                                          <p:stCondLst>
                                            <p:cond delay="499"/>
                                          </p:stCondLst>
                                        </p:cTn>
                                        <p:tgtEl>
                                          <p:spTgt spid="21"/>
                                        </p:tgtEl>
                                        <p:attrNameLst>
                                          <p:attrName>style.visibility</p:attrName>
                                        </p:attrNameLst>
                                      </p:cBhvr>
                                      <p:to>
                                        <p:strVal val="hidden"/>
                                      </p:to>
                                    </p:set>
                                  </p:childTnLst>
                                </p:cTn>
                              </p:par>
                              <p:par>
                                <p:cTn id="131" presetID="9" presetClass="exit" presetSubtype="0" fill="hold" grpId="1" nodeType="withEffect">
                                  <p:stCondLst>
                                    <p:cond delay="0"/>
                                  </p:stCondLst>
                                  <p:childTnLst>
                                    <p:animEffect transition="out" filter="dissolve">
                                      <p:cBhvr>
                                        <p:cTn id="132" dur="500"/>
                                        <p:tgtEl>
                                          <p:spTgt spid="22"/>
                                        </p:tgtEl>
                                      </p:cBhvr>
                                    </p:animEffect>
                                    <p:set>
                                      <p:cBhvr>
                                        <p:cTn id="133" dur="1" fill="hold">
                                          <p:stCondLst>
                                            <p:cond delay="499"/>
                                          </p:stCondLst>
                                        </p:cTn>
                                        <p:tgtEl>
                                          <p:spTgt spid="22"/>
                                        </p:tgtEl>
                                        <p:attrNameLst>
                                          <p:attrName>style.visibility</p:attrName>
                                        </p:attrNameLst>
                                      </p:cBhvr>
                                      <p:to>
                                        <p:strVal val="hidden"/>
                                      </p:to>
                                    </p:set>
                                  </p:childTnLst>
                                </p:cTn>
                              </p:par>
                              <p:par>
                                <p:cTn id="134" presetID="9" presetClass="exit" presetSubtype="0" fill="hold" grpId="1" nodeType="withEffect">
                                  <p:stCondLst>
                                    <p:cond delay="0"/>
                                  </p:stCondLst>
                                  <p:childTnLst>
                                    <p:animEffect transition="out" filter="dissolve">
                                      <p:cBhvr>
                                        <p:cTn id="135" dur="500"/>
                                        <p:tgtEl>
                                          <p:spTgt spid="24"/>
                                        </p:tgtEl>
                                      </p:cBhvr>
                                    </p:animEffect>
                                    <p:set>
                                      <p:cBhvr>
                                        <p:cTn id="136" dur="1" fill="hold">
                                          <p:stCondLst>
                                            <p:cond delay="499"/>
                                          </p:stCondLst>
                                        </p:cTn>
                                        <p:tgtEl>
                                          <p:spTgt spid="24"/>
                                        </p:tgtEl>
                                        <p:attrNameLst>
                                          <p:attrName>style.visibility</p:attrName>
                                        </p:attrNameLst>
                                      </p:cBhvr>
                                      <p:to>
                                        <p:strVal val="hidden"/>
                                      </p:to>
                                    </p:set>
                                  </p:childTnLst>
                                </p:cTn>
                              </p:par>
                              <p:par>
                                <p:cTn id="137" presetID="9" presetClass="exit" presetSubtype="0" fill="hold" grpId="1" nodeType="withEffect">
                                  <p:stCondLst>
                                    <p:cond delay="0"/>
                                  </p:stCondLst>
                                  <p:childTnLst>
                                    <p:animEffect transition="out" filter="dissolve">
                                      <p:cBhvr>
                                        <p:cTn id="138" dur="500"/>
                                        <p:tgtEl>
                                          <p:spTgt spid="25"/>
                                        </p:tgtEl>
                                      </p:cBhvr>
                                    </p:animEffect>
                                    <p:set>
                                      <p:cBhvr>
                                        <p:cTn id="139" dur="1" fill="hold">
                                          <p:stCondLst>
                                            <p:cond delay="499"/>
                                          </p:stCondLst>
                                        </p:cTn>
                                        <p:tgtEl>
                                          <p:spTgt spid="25"/>
                                        </p:tgtEl>
                                        <p:attrNameLst>
                                          <p:attrName>style.visibility</p:attrName>
                                        </p:attrNameLst>
                                      </p:cBhvr>
                                      <p:to>
                                        <p:strVal val="hidden"/>
                                      </p:to>
                                    </p:set>
                                  </p:childTnLst>
                                </p:cTn>
                              </p:par>
                              <p:par>
                                <p:cTn id="140" presetID="9" presetClass="exit" presetSubtype="0" fill="hold" nodeType="withEffect">
                                  <p:stCondLst>
                                    <p:cond delay="0"/>
                                  </p:stCondLst>
                                  <p:childTnLst>
                                    <p:animEffect transition="out" filter="dissolve">
                                      <p:cBhvr>
                                        <p:cTn id="141" dur="500"/>
                                        <p:tgtEl>
                                          <p:spTgt spid="16"/>
                                        </p:tgtEl>
                                      </p:cBhvr>
                                    </p:animEffect>
                                    <p:set>
                                      <p:cBhvr>
                                        <p:cTn id="142" dur="1" fill="hold">
                                          <p:stCondLst>
                                            <p:cond delay="499"/>
                                          </p:stCondLst>
                                        </p:cTn>
                                        <p:tgtEl>
                                          <p:spTgt spid="16"/>
                                        </p:tgtEl>
                                        <p:attrNameLst>
                                          <p:attrName>style.visibility</p:attrName>
                                        </p:attrNameLst>
                                      </p:cBhvr>
                                      <p:to>
                                        <p:strVal val="hidden"/>
                                      </p:to>
                                    </p:set>
                                  </p:childTnLst>
                                </p:cTn>
                              </p:par>
                              <p:par>
                                <p:cTn id="143" presetID="9" presetClass="entr" presetSubtype="0" fill="hold" nodeType="with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dissolve">
                                      <p:cBhvr>
                                        <p:cTn id="145" dur="500"/>
                                        <p:tgtEl>
                                          <p:spTgt spid="26"/>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30"/>
                                        </p:tgtEl>
                                        <p:attrNameLst>
                                          <p:attrName>style.visibility</p:attrName>
                                        </p:attrNameLst>
                                      </p:cBhvr>
                                      <p:to>
                                        <p:strVal val="visible"/>
                                      </p:to>
                                    </p:set>
                                    <p:animEffect transition="in" filter="dissolve">
                                      <p:cBhvr>
                                        <p:cTn id="148" dur="500"/>
                                        <p:tgtEl>
                                          <p:spTgt spid="30"/>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dissolve">
                                      <p:cBhvr>
                                        <p:cTn id="151" dur="500"/>
                                        <p:tgtEl>
                                          <p:spTgt spid="31"/>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32"/>
                                        </p:tgtEl>
                                        <p:attrNameLst>
                                          <p:attrName>style.visibility</p:attrName>
                                        </p:attrNameLst>
                                      </p:cBhvr>
                                      <p:to>
                                        <p:strVal val="visible"/>
                                      </p:to>
                                    </p:set>
                                    <p:animEffect transition="in" filter="dissolve">
                                      <p:cBhvr>
                                        <p:cTn id="154" dur="500"/>
                                        <p:tgtEl>
                                          <p:spTgt spid="32"/>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33"/>
                                        </p:tgtEl>
                                        <p:attrNameLst>
                                          <p:attrName>style.visibility</p:attrName>
                                        </p:attrNameLst>
                                      </p:cBhvr>
                                      <p:to>
                                        <p:strVal val="visible"/>
                                      </p:to>
                                    </p:set>
                                    <p:animEffect transition="in" filter="dissolve">
                                      <p:cBhvr>
                                        <p:cTn id="157" dur="500"/>
                                        <p:tgtEl>
                                          <p:spTgt spid="33"/>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34"/>
                                        </p:tgtEl>
                                        <p:attrNameLst>
                                          <p:attrName>style.visibility</p:attrName>
                                        </p:attrNameLst>
                                      </p:cBhvr>
                                      <p:to>
                                        <p:strVal val="visible"/>
                                      </p:to>
                                    </p:set>
                                    <p:animEffect transition="in" filter="dissolve">
                                      <p:cBhvr>
                                        <p:cTn id="160" dur="500"/>
                                        <p:tgtEl>
                                          <p:spTgt spid="3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mph" presetSubtype="0" repeatCount="indefinite" fill="hold" grpId="1" nodeType="clickEffect">
                                  <p:stCondLst>
                                    <p:cond delay="0"/>
                                  </p:stCondLst>
                                  <p:childTnLst>
                                    <p:animClr clrSpc="hsl" dir="cw">
                                      <p:cBhvr override="childStyle">
                                        <p:cTn id="164" dur="500" fill="hold"/>
                                        <p:tgtEl>
                                          <p:spTgt spid="33"/>
                                        </p:tgtEl>
                                        <p:attrNameLst>
                                          <p:attrName>style.color</p:attrName>
                                        </p:attrNameLst>
                                      </p:cBhvr>
                                      <p:by>
                                        <p:hsl h="-7200000" s="0" l="0"/>
                                      </p:by>
                                    </p:animClr>
                                    <p:animClr clrSpc="hsl" dir="cw">
                                      <p:cBhvr>
                                        <p:cTn id="165" dur="500" fill="hold"/>
                                        <p:tgtEl>
                                          <p:spTgt spid="33"/>
                                        </p:tgtEl>
                                        <p:attrNameLst>
                                          <p:attrName>fillcolor</p:attrName>
                                        </p:attrNameLst>
                                      </p:cBhvr>
                                      <p:by>
                                        <p:hsl h="-7200000" s="0" l="0"/>
                                      </p:by>
                                    </p:animClr>
                                    <p:animClr clrSpc="hsl" dir="cw">
                                      <p:cBhvr>
                                        <p:cTn id="166" dur="500" fill="hold"/>
                                        <p:tgtEl>
                                          <p:spTgt spid="33"/>
                                        </p:tgtEl>
                                        <p:attrNameLst>
                                          <p:attrName>stroke.color</p:attrName>
                                        </p:attrNameLst>
                                      </p:cBhvr>
                                      <p:by>
                                        <p:hsl h="-7200000" s="0" l="0"/>
                                      </p:by>
                                    </p:animClr>
                                    <p:set>
                                      <p:cBhvr>
                                        <p:cTn id="167" dur="500" fill="hold"/>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3" grpId="2"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3" grpId="2" animBg="1"/>
      <p:bldP spid="24" grpId="0" animBg="1"/>
      <p:bldP spid="24" grpId="1" animBg="1"/>
      <p:bldP spid="25" grpId="0" animBg="1"/>
      <p:bldP spid="25" grpId="1" animBg="1"/>
      <p:bldP spid="30" grpId="0" animBg="1"/>
      <p:bldP spid="31" grpId="0" animBg="1"/>
      <p:bldP spid="32" grpId="0" animBg="1"/>
      <p:bldP spid="33" grpId="0" animBg="1"/>
      <p:bldP spid="33" grpId="1"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743201" y="3989433"/>
            <a:ext cx="7248005" cy="523220"/>
          </a:xfrm>
          <a:prstGeom prst="rect">
            <a:avLst/>
          </a:prstGeom>
          <a:noFill/>
        </p:spPr>
        <p:txBody>
          <a:bodyPr wrap="square" rtlCol="0">
            <a:spAutoFit/>
          </a:bodyPr>
          <a:lstStyle/>
          <a:p>
            <a:r>
              <a:rPr lang="bn-BD" sz="2800" dirty="0">
                <a:latin typeface="NikoshBAN" pitchFamily="2" charset="0"/>
                <a:cs typeface="NikoshBAN" pitchFamily="2" charset="0"/>
              </a:rPr>
              <a:t>১। কোন প্রক্রিয়ায় জন্য বায়ুমন্ডলে প্রচুর পানি বাষ্পাকারে থাকে  ? </a:t>
            </a:r>
            <a:endParaRPr lang="en-US" sz="2800" dirty="0">
              <a:latin typeface="NikoshBAN" pitchFamily="2" charset="0"/>
              <a:cs typeface="NikoshBAN" pitchFamily="2" charset="0"/>
            </a:endParaRPr>
          </a:p>
        </p:txBody>
      </p:sp>
      <p:sp>
        <p:nvSpPr>
          <p:cNvPr id="27" name="TextBox 26"/>
          <p:cNvSpPr txBox="1"/>
          <p:nvPr/>
        </p:nvSpPr>
        <p:spPr>
          <a:xfrm>
            <a:off x="3276601" y="4581263"/>
            <a:ext cx="2162175"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ক</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ব্যাপন </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 </a:t>
            </a:r>
            <a:endParaRPr lang="en-US" sz="2800" dirty="0">
              <a:solidFill>
                <a:srgbClr val="00B0F0"/>
              </a:solidFill>
              <a:latin typeface="NikoshBAN" pitchFamily="2" charset="0"/>
              <a:cs typeface="NikoshBAN" pitchFamily="2" charset="0"/>
            </a:endParaRPr>
          </a:p>
        </p:txBody>
      </p:sp>
      <p:sp>
        <p:nvSpPr>
          <p:cNvPr id="29" name="TextBox 28"/>
          <p:cNvSpPr txBox="1"/>
          <p:nvPr/>
        </p:nvSpPr>
        <p:spPr>
          <a:xfrm>
            <a:off x="6547658" y="5182791"/>
            <a:ext cx="1758143"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ঘ</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 প্রস্বেদন </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 </a:t>
            </a:r>
            <a:endParaRPr lang="en-US" sz="2800" dirty="0">
              <a:solidFill>
                <a:srgbClr val="00B0F0"/>
              </a:solidFill>
              <a:latin typeface="NikoshBAN" pitchFamily="2" charset="0"/>
              <a:cs typeface="NikoshBAN" pitchFamily="2" charset="0"/>
            </a:endParaRPr>
          </a:p>
        </p:txBody>
      </p:sp>
      <p:sp>
        <p:nvSpPr>
          <p:cNvPr id="30" name="TextBox 29"/>
          <p:cNvSpPr txBox="1"/>
          <p:nvPr/>
        </p:nvSpPr>
        <p:spPr>
          <a:xfrm>
            <a:off x="3276601" y="5157853"/>
            <a:ext cx="2162175"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গ</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ইমবাইবিশন </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 </a:t>
            </a:r>
            <a:endParaRPr lang="en-US" sz="2800" dirty="0">
              <a:solidFill>
                <a:srgbClr val="00B0F0"/>
              </a:solidFill>
              <a:latin typeface="NikoshBAN" pitchFamily="2" charset="0"/>
              <a:cs typeface="NikoshBAN" pitchFamily="2" charset="0"/>
            </a:endParaRPr>
          </a:p>
        </p:txBody>
      </p:sp>
      <p:sp>
        <p:nvSpPr>
          <p:cNvPr id="31" name="TextBox 30"/>
          <p:cNvSpPr txBox="1"/>
          <p:nvPr/>
        </p:nvSpPr>
        <p:spPr>
          <a:xfrm>
            <a:off x="6548178" y="4593732"/>
            <a:ext cx="2162175"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খ</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অভিস্রবণ </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 </a:t>
            </a:r>
            <a:endParaRPr lang="en-US" sz="2800" dirty="0">
              <a:solidFill>
                <a:srgbClr val="00B0F0"/>
              </a:solidFill>
              <a:latin typeface="NikoshBAN" pitchFamily="2" charset="0"/>
              <a:cs typeface="NikoshBAN" pitchFamily="2" charset="0"/>
            </a:endParaRPr>
          </a:p>
        </p:txBody>
      </p:sp>
      <p:sp>
        <p:nvSpPr>
          <p:cNvPr id="33" name="TextBox 32"/>
          <p:cNvSpPr txBox="1"/>
          <p:nvPr/>
        </p:nvSpPr>
        <p:spPr>
          <a:xfrm>
            <a:off x="3581401" y="3810000"/>
            <a:ext cx="3298767" cy="523220"/>
          </a:xfrm>
          <a:prstGeom prst="rect">
            <a:avLst/>
          </a:prstGeom>
          <a:noFill/>
        </p:spPr>
        <p:txBody>
          <a:bodyPr wrap="square" rtlCol="0">
            <a:spAutoFit/>
          </a:bodyPr>
          <a:lstStyle/>
          <a:p>
            <a:r>
              <a:rPr lang="en-US" sz="2800" dirty="0">
                <a:latin typeface="NikoshBAN" pitchFamily="2" charset="0"/>
                <a:cs typeface="NikoshBAN" pitchFamily="2" charset="0"/>
              </a:rPr>
              <a:t>2.</a:t>
            </a:r>
            <a:r>
              <a:rPr lang="bn-BD" sz="2800" dirty="0">
                <a:latin typeface="NikoshBAN" pitchFamily="2" charset="0"/>
                <a:cs typeface="NikoshBAN" pitchFamily="2" charset="0"/>
              </a:rPr>
              <a:t>কিউটিকল কী   ? </a:t>
            </a:r>
            <a:endParaRPr lang="en-US" sz="28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247813"/>
            <a:ext cx="3048000" cy="2336321"/>
          </a:xfrm>
          <a:prstGeom prst="rect">
            <a:avLst/>
          </a:prstGeom>
        </p:spPr>
      </p:pic>
      <p:sp>
        <p:nvSpPr>
          <p:cNvPr id="34" name="TextBox 33"/>
          <p:cNvSpPr txBox="1"/>
          <p:nvPr/>
        </p:nvSpPr>
        <p:spPr>
          <a:xfrm>
            <a:off x="3580535" y="4293149"/>
            <a:ext cx="5219008"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ক</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কান্ডের উর্ধ বহিঃত্বকের উপর স্বচ্ছ আবরণ </a:t>
            </a:r>
            <a:endParaRPr lang="en-US" sz="2800" dirty="0">
              <a:solidFill>
                <a:srgbClr val="00B0F0"/>
              </a:solidFill>
              <a:latin typeface="NikoshBAN" pitchFamily="2" charset="0"/>
              <a:cs typeface="NikoshBAN" pitchFamily="2" charset="0"/>
            </a:endParaRPr>
          </a:p>
        </p:txBody>
      </p:sp>
      <p:sp>
        <p:nvSpPr>
          <p:cNvPr id="38" name="TextBox 37"/>
          <p:cNvSpPr txBox="1"/>
          <p:nvPr/>
        </p:nvSpPr>
        <p:spPr>
          <a:xfrm>
            <a:off x="3580535" y="4841729"/>
            <a:ext cx="5219008"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খ</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মূলের উর্ধ বহিঃত্বকের উপর স্বচ্ছ আবরণ </a:t>
            </a:r>
            <a:endParaRPr lang="en-US" sz="2800" dirty="0">
              <a:solidFill>
                <a:srgbClr val="00B0F0"/>
              </a:solidFill>
              <a:latin typeface="NikoshBAN" pitchFamily="2" charset="0"/>
              <a:cs typeface="NikoshBAN" pitchFamily="2" charset="0"/>
            </a:endParaRPr>
          </a:p>
        </p:txBody>
      </p:sp>
      <p:sp>
        <p:nvSpPr>
          <p:cNvPr id="39" name="TextBox 38"/>
          <p:cNvSpPr txBox="1"/>
          <p:nvPr/>
        </p:nvSpPr>
        <p:spPr>
          <a:xfrm>
            <a:off x="3608244" y="5344974"/>
            <a:ext cx="5219008"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গ</a:t>
            </a:r>
            <a:r>
              <a:rPr lang="en-US" sz="2800" dirty="0">
                <a:solidFill>
                  <a:srgbClr val="00B0F0"/>
                </a:solidFill>
                <a:latin typeface="NikoshBAN" pitchFamily="2" charset="0"/>
                <a:cs typeface="NikoshBAN" pitchFamily="2" charset="0"/>
              </a:rPr>
              <a:t>.</a:t>
            </a:r>
            <a:r>
              <a:rPr lang="bn-BD" sz="2800" dirty="0">
                <a:solidFill>
                  <a:srgbClr val="00B0F0"/>
                </a:solidFill>
                <a:latin typeface="NikoshBAN" pitchFamily="2" charset="0"/>
                <a:cs typeface="NikoshBAN" pitchFamily="2" charset="0"/>
              </a:rPr>
              <a:t>পাতার</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উর্ধ বহিঃত্বকের উপর স্বচ্ছ আবরণ </a:t>
            </a:r>
            <a:endParaRPr lang="en-US" sz="2800" dirty="0">
              <a:solidFill>
                <a:srgbClr val="00B0F0"/>
              </a:solidFill>
              <a:latin typeface="NikoshBAN" pitchFamily="2" charset="0"/>
              <a:cs typeface="NikoshBAN" pitchFamily="2" charset="0"/>
            </a:endParaRPr>
          </a:p>
        </p:txBody>
      </p:sp>
      <p:sp>
        <p:nvSpPr>
          <p:cNvPr id="40" name="TextBox 39"/>
          <p:cNvSpPr txBox="1"/>
          <p:nvPr/>
        </p:nvSpPr>
        <p:spPr>
          <a:xfrm>
            <a:off x="3580535" y="5691578"/>
            <a:ext cx="5219008" cy="523220"/>
          </a:xfrm>
          <a:prstGeom prst="rect">
            <a:avLst/>
          </a:prstGeom>
          <a:noFill/>
        </p:spPr>
        <p:txBody>
          <a:bodyPr wrap="square" rtlCol="0">
            <a:spAutoFit/>
          </a:bodyPr>
          <a:lstStyle/>
          <a:p>
            <a:r>
              <a:rPr lang="bn-BD" sz="2800" dirty="0">
                <a:solidFill>
                  <a:srgbClr val="00B0F0"/>
                </a:solidFill>
                <a:latin typeface="NikoshBAN" pitchFamily="2" charset="0"/>
                <a:cs typeface="NikoshBAN" pitchFamily="2" charset="0"/>
              </a:rPr>
              <a:t>ঘ</a:t>
            </a:r>
            <a:r>
              <a:rPr lang="en-US" sz="2800" dirty="0">
                <a:solidFill>
                  <a:srgbClr val="00B0F0"/>
                </a:solidFill>
                <a:latin typeface="NikoshBAN" pitchFamily="2" charset="0"/>
                <a:cs typeface="NikoshBAN" pitchFamily="2" charset="0"/>
              </a:rPr>
              <a:t>.</a:t>
            </a:r>
            <a:r>
              <a:rPr lang="bn-BD" sz="2800" dirty="0">
                <a:solidFill>
                  <a:srgbClr val="00B0F0"/>
                </a:solidFill>
                <a:latin typeface="NikoshBAN" pitchFamily="2" charset="0"/>
                <a:cs typeface="NikoshBAN" pitchFamily="2" charset="0"/>
              </a:rPr>
              <a:t>পাতার</a:t>
            </a:r>
            <a:r>
              <a:rPr lang="en-US" sz="2800" dirty="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নিম্ন বহিঃত্বকের উপর স্বচ্ছ আবরণ </a:t>
            </a:r>
            <a:endParaRPr lang="en-US" sz="2800" dirty="0">
              <a:solidFill>
                <a:srgbClr val="00B0F0"/>
              </a:solidFill>
              <a:latin typeface="NikoshBAN" pitchFamily="2" charset="0"/>
              <a:cs typeface="NikoshBAN" pitchFamily="2" charset="0"/>
            </a:endParaRPr>
          </a:p>
        </p:txBody>
      </p:sp>
      <p:sp>
        <p:nvSpPr>
          <p:cNvPr id="41" name="TextBox 40"/>
          <p:cNvSpPr txBox="1"/>
          <p:nvPr/>
        </p:nvSpPr>
        <p:spPr>
          <a:xfrm>
            <a:off x="4540656" y="4277728"/>
            <a:ext cx="3298767" cy="523220"/>
          </a:xfrm>
          <a:prstGeom prst="rect">
            <a:avLst/>
          </a:prstGeom>
          <a:noFill/>
        </p:spPr>
        <p:txBody>
          <a:bodyPr wrap="square" rtlCol="0">
            <a:spAutoFit/>
          </a:bodyPr>
          <a:lstStyle/>
          <a:p>
            <a:r>
              <a:rPr lang="bn-BD" sz="2800" dirty="0">
                <a:latin typeface="NikoshBAN" pitchFamily="2" charset="0"/>
                <a:cs typeface="NikoshBAN" pitchFamily="2" charset="0"/>
              </a:rPr>
              <a:t>৩</a:t>
            </a:r>
            <a:r>
              <a:rPr lang="en-US" sz="2800" dirty="0">
                <a:latin typeface="NikoshBAN" pitchFamily="2" charset="0"/>
                <a:cs typeface="NikoshBAN" pitchFamily="2" charset="0"/>
              </a:rPr>
              <a:t>.</a:t>
            </a:r>
            <a:r>
              <a:rPr lang="bn-BD" sz="2800" dirty="0">
                <a:latin typeface="NikoshBAN" pitchFamily="2" charset="0"/>
                <a:cs typeface="NikoshBAN" pitchFamily="2" charset="0"/>
              </a:rPr>
              <a:t>প্রস্বেদন টান কী ? </a:t>
            </a:r>
            <a:endParaRPr lang="en-US" sz="2800" dirty="0">
              <a:latin typeface="NikoshBAN" pitchFamily="2" charset="0"/>
              <a:cs typeface="NikoshBAN" pitchFamily="2" charset="0"/>
            </a:endParaRPr>
          </a:p>
        </p:txBody>
      </p:sp>
      <p:sp>
        <p:nvSpPr>
          <p:cNvPr id="14" name="Rectangle 13"/>
          <p:cNvSpPr/>
          <p:nvPr/>
        </p:nvSpPr>
        <p:spPr>
          <a:xfrm>
            <a:off x="2057400" y="457201"/>
            <a:ext cx="178768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4800" dirty="0" err="1">
                <a:latin typeface="NikoshBAN" pitchFamily="2" charset="0"/>
                <a:cs typeface="NikoshBAN" pitchFamily="2" charset="0"/>
              </a:rPr>
              <a:t>মূল্যায়ন</a:t>
            </a:r>
            <a:endParaRPr lang="en-GB" sz="4800" dirty="0">
              <a:latin typeface="NikoshBAN" pitchFamily="2" charset="0"/>
              <a:cs typeface="NikoshBAN" pitchFamily="2" charset="0"/>
            </a:endParaRPr>
          </a:p>
        </p:txBody>
      </p:sp>
    </p:spTree>
    <p:extLst>
      <p:ext uri="{BB962C8B-B14F-4D97-AF65-F5344CB8AC3E}">
        <p14:creationId xmlns:p14="http://schemas.microsoft.com/office/powerpoint/2010/main" val="242923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500"/>
                                        <p:tgtEl>
                                          <p:spTgt spid="3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mph" presetSubtype="0" fill="hold" grpId="1" nodeType="clickEffect">
                                  <p:stCondLst>
                                    <p:cond delay="0"/>
                                  </p:stCondLst>
                                  <p:childTnLst>
                                    <p:animClr clrSpc="hsl" dir="cw">
                                      <p:cBhvr override="childStyle">
                                        <p:cTn id="23" dur="500" fill="hold"/>
                                        <p:tgtEl>
                                          <p:spTgt spid="29"/>
                                        </p:tgtEl>
                                        <p:attrNameLst>
                                          <p:attrName>style.color</p:attrName>
                                        </p:attrNameLst>
                                      </p:cBhvr>
                                      <p:by>
                                        <p:hsl h="-7200000" s="0" l="0"/>
                                      </p:by>
                                    </p:animClr>
                                    <p:animClr clrSpc="hsl" dir="cw">
                                      <p:cBhvr>
                                        <p:cTn id="24" dur="500" fill="hold"/>
                                        <p:tgtEl>
                                          <p:spTgt spid="29"/>
                                        </p:tgtEl>
                                        <p:attrNameLst>
                                          <p:attrName>fillcolor</p:attrName>
                                        </p:attrNameLst>
                                      </p:cBhvr>
                                      <p:by>
                                        <p:hsl h="-7200000" s="0" l="0"/>
                                      </p:by>
                                    </p:animClr>
                                    <p:animClr clrSpc="hsl" dir="cw">
                                      <p:cBhvr>
                                        <p:cTn id="25" dur="500" fill="hold"/>
                                        <p:tgtEl>
                                          <p:spTgt spid="29"/>
                                        </p:tgtEl>
                                        <p:attrNameLst>
                                          <p:attrName>stroke.color</p:attrName>
                                        </p:attrNameLst>
                                      </p:cBhvr>
                                      <p:by>
                                        <p:hsl h="-7200000" s="0" l="0"/>
                                      </p:by>
                                    </p:animClr>
                                    <p:set>
                                      <p:cBhvr>
                                        <p:cTn id="26" dur="500" fill="hold"/>
                                        <p:tgtEl>
                                          <p:spTgt spid="29"/>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9" presetClass="exit" presetSubtype="0" fill="hold" grpId="2" nodeType="withEffect">
                                  <p:stCondLst>
                                    <p:cond delay="0"/>
                                  </p:stCondLst>
                                  <p:childTnLst>
                                    <p:animEffect transition="out" filter="dissolv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dissolve">
                                      <p:cBhvr>
                                        <p:cTn id="48" dur="500"/>
                                        <p:tgtEl>
                                          <p:spTgt spid="3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ssolve">
                                      <p:cBhvr>
                                        <p:cTn id="51" dur="500"/>
                                        <p:tgtEl>
                                          <p:spTgt spid="3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dissolve">
                                      <p:cBhvr>
                                        <p:cTn id="54" dur="500"/>
                                        <p:tgtEl>
                                          <p:spTgt spid="3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dissolve">
                                      <p:cBhvr>
                                        <p:cTn id="57" dur="500"/>
                                        <p:tgtEl>
                                          <p:spTgt spid="39"/>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dissolve">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mph" presetSubtype="0" fill="hold" grpId="1" nodeType="clickEffect">
                                  <p:stCondLst>
                                    <p:cond delay="0"/>
                                  </p:stCondLst>
                                  <p:childTnLst>
                                    <p:animClr clrSpc="hsl" dir="cw">
                                      <p:cBhvr override="childStyle">
                                        <p:cTn id="64" dur="500" fill="hold"/>
                                        <p:tgtEl>
                                          <p:spTgt spid="39"/>
                                        </p:tgtEl>
                                        <p:attrNameLst>
                                          <p:attrName>style.color</p:attrName>
                                        </p:attrNameLst>
                                      </p:cBhvr>
                                      <p:by>
                                        <p:hsl h="-7200000" s="0" l="0"/>
                                      </p:by>
                                    </p:animClr>
                                    <p:animClr clrSpc="hsl" dir="cw">
                                      <p:cBhvr>
                                        <p:cTn id="65" dur="500" fill="hold"/>
                                        <p:tgtEl>
                                          <p:spTgt spid="39"/>
                                        </p:tgtEl>
                                        <p:attrNameLst>
                                          <p:attrName>fillcolor</p:attrName>
                                        </p:attrNameLst>
                                      </p:cBhvr>
                                      <p:by>
                                        <p:hsl h="-7200000" s="0" l="0"/>
                                      </p:by>
                                    </p:animClr>
                                    <p:animClr clrSpc="hsl" dir="cw">
                                      <p:cBhvr>
                                        <p:cTn id="66" dur="500" fill="hold"/>
                                        <p:tgtEl>
                                          <p:spTgt spid="39"/>
                                        </p:tgtEl>
                                        <p:attrNameLst>
                                          <p:attrName>stroke.color</p:attrName>
                                        </p:attrNameLst>
                                      </p:cBhvr>
                                      <p:by>
                                        <p:hsl h="-7200000" s="0" l="0"/>
                                      </p:by>
                                    </p:animClr>
                                    <p:set>
                                      <p:cBhvr>
                                        <p:cTn id="67" dur="500" fill="hold"/>
                                        <p:tgtEl>
                                          <p:spTgt spid="39"/>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1" nodeType="clickEffect">
                                  <p:stCondLst>
                                    <p:cond delay="0"/>
                                  </p:stCondLst>
                                  <p:childTnLst>
                                    <p:animEffect transition="out" filter="dissolve">
                                      <p:cBhvr>
                                        <p:cTn id="71" dur="500"/>
                                        <p:tgtEl>
                                          <p:spTgt spid="33"/>
                                        </p:tgtEl>
                                      </p:cBhvr>
                                    </p:animEffect>
                                    <p:set>
                                      <p:cBhvr>
                                        <p:cTn id="72" dur="1" fill="hold">
                                          <p:stCondLst>
                                            <p:cond delay="499"/>
                                          </p:stCondLst>
                                        </p:cTn>
                                        <p:tgtEl>
                                          <p:spTgt spid="33"/>
                                        </p:tgtEl>
                                        <p:attrNameLst>
                                          <p:attrName>style.visibility</p:attrName>
                                        </p:attrNameLst>
                                      </p:cBhvr>
                                      <p:to>
                                        <p:strVal val="hidden"/>
                                      </p:to>
                                    </p:set>
                                  </p:childTnLst>
                                </p:cTn>
                              </p:par>
                              <p:par>
                                <p:cTn id="73" presetID="9" presetClass="exit" presetSubtype="0" fill="hold" grpId="1" nodeType="withEffect">
                                  <p:stCondLst>
                                    <p:cond delay="0"/>
                                  </p:stCondLst>
                                  <p:childTnLst>
                                    <p:animEffect transition="out" filter="dissolve">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9" presetClass="exit" presetSubtype="0" fill="hold" grpId="1" nodeType="withEffect">
                                  <p:stCondLst>
                                    <p:cond delay="0"/>
                                  </p:stCondLst>
                                  <p:childTnLst>
                                    <p:animEffect transition="out" filter="dissolve">
                                      <p:cBhvr>
                                        <p:cTn id="77" dur="500"/>
                                        <p:tgtEl>
                                          <p:spTgt spid="38"/>
                                        </p:tgtEl>
                                      </p:cBhvr>
                                    </p:animEffect>
                                    <p:set>
                                      <p:cBhvr>
                                        <p:cTn id="78" dur="1" fill="hold">
                                          <p:stCondLst>
                                            <p:cond delay="499"/>
                                          </p:stCondLst>
                                        </p:cTn>
                                        <p:tgtEl>
                                          <p:spTgt spid="38"/>
                                        </p:tgtEl>
                                        <p:attrNameLst>
                                          <p:attrName>style.visibility</p:attrName>
                                        </p:attrNameLst>
                                      </p:cBhvr>
                                      <p:to>
                                        <p:strVal val="hidden"/>
                                      </p:to>
                                    </p:set>
                                  </p:childTnLst>
                                </p:cTn>
                              </p:par>
                              <p:par>
                                <p:cTn id="79" presetID="9" presetClass="exit" presetSubtype="0" fill="hold" grpId="2" nodeType="withEffect">
                                  <p:stCondLst>
                                    <p:cond delay="0"/>
                                  </p:stCondLst>
                                  <p:childTnLst>
                                    <p:animEffect transition="out" filter="dissolve">
                                      <p:cBhvr>
                                        <p:cTn id="80" dur="500"/>
                                        <p:tgtEl>
                                          <p:spTgt spid="39"/>
                                        </p:tgtEl>
                                      </p:cBhvr>
                                    </p:animEffect>
                                    <p:set>
                                      <p:cBhvr>
                                        <p:cTn id="81" dur="1" fill="hold">
                                          <p:stCondLst>
                                            <p:cond delay="499"/>
                                          </p:stCondLst>
                                        </p:cTn>
                                        <p:tgtEl>
                                          <p:spTgt spid="39"/>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500"/>
                                        <p:tgtEl>
                                          <p:spTgt spid="40"/>
                                        </p:tgtEl>
                                      </p:cBhvr>
                                    </p:animEffect>
                                    <p:set>
                                      <p:cBhvr>
                                        <p:cTn id="84" dur="1" fill="hold">
                                          <p:stCondLst>
                                            <p:cond delay="499"/>
                                          </p:stCondLst>
                                        </p:cTn>
                                        <p:tgtEl>
                                          <p:spTgt spid="40"/>
                                        </p:tgtEl>
                                        <p:attrNameLst>
                                          <p:attrName>style.visibility</p:attrName>
                                        </p:attrNameLst>
                                      </p:cBhvr>
                                      <p:to>
                                        <p:strVal val="hidden"/>
                                      </p:to>
                                    </p:set>
                                  </p:childTnLst>
                                </p:cTn>
                              </p:par>
                              <p:par>
                                <p:cTn id="85" presetID="9"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dissolve">
                                      <p:cBhvr>
                                        <p:cTn id="8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9" grpId="0"/>
      <p:bldP spid="29" grpId="1"/>
      <p:bldP spid="29" grpId="2"/>
      <p:bldP spid="30" grpId="0"/>
      <p:bldP spid="30" grpId="1"/>
      <p:bldP spid="31" grpId="0"/>
      <p:bldP spid="31" grpId="1"/>
      <p:bldP spid="33" grpId="0"/>
      <p:bldP spid="33" grpId="1"/>
      <p:bldP spid="34" grpId="0"/>
      <p:bldP spid="34" grpId="1"/>
      <p:bldP spid="38" grpId="0"/>
      <p:bldP spid="38" grpId="1"/>
      <p:bldP spid="39" grpId="0"/>
      <p:bldP spid="39" grpId="1"/>
      <p:bldP spid="39" grpId="2"/>
      <p:bldP spid="40" grpId="0"/>
      <p:bldP spid="40" grpId="1"/>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4D03B96-83D5-4FDE-8AE8-CABE169BDA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397" y="515157"/>
            <a:ext cx="11204620" cy="316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 xmlns:a16="http://schemas.microsoft.com/office/drawing/2014/main" id="{D3D96D76-8F1C-4B6F-8F7A-C586FD089650}"/>
              </a:ext>
            </a:extLst>
          </p:cNvPr>
          <p:cNvSpPr txBox="1"/>
          <p:nvPr/>
        </p:nvSpPr>
        <p:spPr>
          <a:xfrm>
            <a:off x="489397" y="2913919"/>
            <a:ext cx="11204620" cy="769440"/>
          </a:xfrm>
          <a:prstGeom prst="rect">
            <a:avLst/>
          </a:prstGeom>
          <a:solidFill>
            <a:srgbClr val="008000"/>
          </a:solidFill>
          <a:scene3d>
            <a:camera prst="orthographicFront"/>
            <a:lightRig rig="threePt" dir="t"/>
          </a:scene3d>
          <a:sp3d>
            <a:bevelT prst="convex"/>
          </a:sp3d>
        </p:spPr>
        <p:txBody>
          <a:bodyPr wrap="square" rtlCol="0">
            <a:spAutoFit/>
          </a:bodyPr>
          <a:lstStyle/>
          <a:p>
            <a:pPr algn="ctr"/>
            <a:r>
              <a:rPr lang="bn-BD" sz="4400" b="1" dirty="0">
                <a:solidFill>
                  <a:srgbClr val="FFFF00"/>
                </a:solidFill>
                <a:latin typeface="NikoshBAN" pitchFamily="2" charset="0"/>
                <a:cs typeface="NikoshBAN" pitchFamily="2" charset="0"/>
              </a:rPr>
              <a:t>      বাড়ির কাজ</a:t>
            </a:r>
            <a:endParaRPr lang="en-US" sz="4400" b="1" dirty="0">
              <a:solidFill>
                <a:srgbClr val="FFFF00"/>
              </a:solidFill>
              <a:latin typeface="NikoshBAN" pitchFamily="2" charset="0"/>
              <a:cs typeface="NikoshBAN" pitchFamily="2" charset="0"/>
            </a:endParaRPr>
          </a:p>
        </p:txBody>
      </p:sp>
      <p:sp>
        <p:nvSpPr>
          <p:cNvPr id="4" name="TextBox 3"/>
          <p:cNvSpPr txBox="1"/>
          <p:nvPr/>
        </p:nvSpPr>
        <p:spPr>
          <a:xfrm>
            <a:off x="386366" y="5496382"/>
            <a:ext cx="11397803"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কোনটিতে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অধিক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প্রস্বেদন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bn-BD" sz="3200" dirty="0" smtClean="0">
                <a:latin typeface="NikoshBAN" pitchFamily="2" charset="0"/>
                <a:cs typeface="NikoshBAN" pitchFamily="2" charset="0"/>
              </a:rPr>
              <a:t> তুমি মনে করছ- উত্তরের স্বপক্ষে যুক্তি দাও  ? </a:t>
            </a:r>
            <a:r>
              <a:rPr lang="bn-BD"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grpSp>
        <p:nvGrpSpPr>
          <p:cNvPr id="5" name="Group 4"/>
          <p:cNvGrpSpPr/>
          <p:nvPr/>
        </p:nvGrpSpPr>
        <p:grpSpPr>
          <a:xfrm>
            <a:off x="6568225" y="2720736"/>
            <a:ext cx="4997003" cy="3182627"/>
            <a:chOff x="4114802" y="1968434"/>
            <a:chExt cx="2645961" cy="3616913"/>
          </a:xfrm>
        </p:grpSpPr>
        <p:pic>
          <p:nvPicPr>
            <p:cNvPr id="6" name="Picture 2" descr="https://c2.staticflickr.com/6/5010/5359618365_f5aff4a04d.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5467" b="100000" l="10000" r="784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6200000">
              <a:off x="3646228" y="2525974"/>
              <a:ext cx="3527947" cy="2590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c2.staticflickr.com/6/5010/5359618365_f5aff4a04d.jpg"/>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9867" b="76800" l="3200" r="90000"/>
                      </a14:imgEffect>
                    </a14:imgLayer>
                  </a14:imgProps>
                </a:ext>
                <a:ext uri="{28A0092B-C50C-407E-A947-70E740481C1C}">
                  <a14:useLocalDpi xmlns:a14="http://schemas.microsoft.com/office/drawing/2010/main" val="0"/>
                </a:ext>
              </a:extLst>
            </a:blip>
            <a:srcRect/>
            <a:stretch>
              <a:fillRect/>
            </a:stretch>
          </p:blipFill>
          <p:spPr bwMode="auto">
            <a:xfrm rot="16200000">
              <a:off x="3673809" y="2409428"/>
              <a:ext cx="3527947" cy="26459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906294" y="3792608"/>
            <a:ext cx="4580106" cy="1594525"/>
            <a:chOff x="975636" y="1749937"/>
            <a:chExt cx="2737126" cy="3527947"/>
          </a:xfrm>
        </p:grpSpPr>
        <p:pic>
          <p:nvPicPr>
            <p:cNvPr id="9" name="Picture 2" descr="https://c2.staticflickr.com/6/5010/5359618365_f5aff4a04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5808" y="2190931"/>
              <a:ext cx="3527947" cy="26459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c2.staticflickr.com/6/5010/5359618365_f5aff4a04d.jpg"/>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9867" b="97067" l="10000" r="100000"/>
                      </a14:imgEffect>
                    </a14:imgLayer>
                  </a14:imgProps>
                </a:ext>
                <a:ext uri="{28A0092B-C50C-407E-A947-70E740481C1C}">
                  <a14:useLocalDpi xmlns:a14="http://schemas.microsoft.com/office/drawing/2010/main" val="0"/>
                </a:ext>
              </a:extLst>
            </a:blip>
            <a:srcRect l="50725" t="25918" r="21196"/>
            <a:stretch/>
          </p:blipFill>
          <p:spPr bwMode="auto">
            <a:xfrm rot="18163280">
              <a:off x="1460415" y="1874969"/>
              <a:ext cx="990599" cy="19601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31605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87" y="463639"/>
            <a:ext cx="11243257" cy="61265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76800" y="2743200"/>
            <a:ext cx="3581400" cy="1862048"/>
          </a:xfrm>
          <a:prstGeom prst="rect">
            <a:avLst/>
          </a:prstGeom>
          <a:noFill/>
        </p:spPr>
        <p:txBody>
          <a:bodyPr wrap="square" rtlCol="0">
            <a:spAutoFit/>
          </a:bodyPr>
          <a:lstStyle/>
          <a:p>
            <a:r>
              <a:rPr lang="bn-BD" sz="11500" dirty="0">
                <a:latin typeface="NikoshBAN" pitchFamily="2" charset="0"/>
                <a:cs typeface="NikoshBAN" pitchFamily="2" charset="0"/>
              </a:rPr>
              <a:t>ধন্যবাদ </a:t>
            </a:r>
            <a:endParaRPr lang="en-US" sz="11500" dirty="0">
              <a:latin typeface="NikoshBAN" pitchFamily="2" charset="0"/>
              <a:cs typeface="NikoshBAN" pitchFamily="2" charset="0"/>
            </a:endParaRPr>
          </a:p>
        </p:txBody>
      </p:sp>
    </p:spTree>
    <p:extLst>
      <p:ext uri="{BB962C8B-B14F-4D97-AF65-F5344CB8AC3E}">
        <p14:creationId xmlns:p14="http://schemas.microsoft.com/office/powerpoint/2010/main" val="210790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14602" y="759091"/>
            <a:ext cx="6951515" cy="5766400"/>
            <a:chOff x="990601" y="759091"/>
            <a:chExt cx="6951515" cy="5766400"/>
          </a:xfrm>
        </p:grpSpPr>
        <p:pic>
          <p:nvPicPr>
            <p:cNvPr id="6" name="Picture 4" descr="http://download.4-designer.com/files/2012121213/Big-tree-vector-material-19637.jpg"/>
            <p:cNvPicPr>
              <a:picLocks noChangeAspect="1" noChangeArrowheads="1"/>
            </p:cNvPicPr>
            <p:nvPr/>
          </p:nvPicPr>
          <p:blipFill rotWithShape="1">
            <a:blip r:embed="rId3">
              <a:extLst>
                <a:ext uri="{28A0092B-C50C-407E-A947-70E740481C1C}">
                  <a14:useLocalDpi xmlns:a14="http://schemas.microsoft.com/office/drawing/2010/main" val="0"/>
                </a:ext>
              </a:extLst>
            </a:blip>
            <a:srcRect t="63152" r="19515"/>
            <a:stretch/>
          </p:blipFill>
          <p:spPr bwMode="auto">
            <a:xfrm>
              <a:off x="990601" y="4191000"/>
              <a:ext cx="4752109" cy="23344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download.4-designer.com/files/2012121213/Big-tree-vector-material-19637.jpg"/>
            <p:cNvPicPr>
              <a:picLocks noChangeAspect="1" noChangeArrowheads="1"/>
            </p:cNvPicPr>
            <p:nvPr/>
          </p:nvPicPr>
          <p:blipFill rotWithShape="1">
            <a:blip r:embed="rId3">
              <a:extLst>
                <a:ext uri="{28A0092B-C50C-407E-A947-70E740481C1C}">
                  <a14:useLocalDpi xmlns:a14="http://schemas.microsoft.com/office/drawing/2010/main" val="0"/>
                </a:ext>
              </a:extLst>
            </a:blip>
            <a:srcRect t="63152" r="19515"/>
            <a:stretch/>
          </p:blipFill>
          <p:spPr bwMode="auto">
            <a:xfrm flipH="1">
              <a:off x="3124200" y="4398818"/>
              <a:ext cx="4817916" cy="2105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download.4-designer.com/files/2012121213/Big-tree-vector-material-19637.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67" b="90000" l="10000" r="98500"/>
                      </a14:imgEffect>
                    </a14:imgLayer>
                  </a14:imgProps>
                </a:ext>
                <a:ext uri="{28A0092B-C50C-407E-A947-70E740481C1C}">
                  <a14:useLocalDpi xmlns:a14="http://schemas.microsoft.com/office/drawing/2010/main" val="0"/>
                </a:ext>
              </a:extLst>
            </a:blip>
            <a:srcRect l="11272" b="21454"/>
            <a:stretch/>
          </p:blipFill>
          <p:spPr bwMode="auto">
            <a:xfrm>
              <a:off x="1143000" y="759091"/>
              <a:ext cx="6172200" cy="448887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4384965" y="2005880"/>
            <a:ext cx="838200" cy="369332"/>
          </a:xfrm>
          <a:prstGeom prst="rect">
            <a:avLst/>
          </a:prstGeom>
          <a:noFill/>
        </p:spPr>
        <p:txBody>
          <a:bodyPr wrap="square" rtlCol="0">
            <a:spAutoFit/>
          </a:bodyPr>
          <a:lstStyle/>
          <a:p>
            <a:r>
              <a:rPr lang="en-US" dirty="0">
                <a:solidFill>
                  <a:schemeClr val="bg1">
                    <a:lumMod val="75000"/>
                  </a:schemeClr>
                </a:solidFill>
                <a:latin typeface="NikoshBAN" pitchFamily="2" charset="0"/>
                <a:cs typeface="NikoshBAN" pitchFamily="2" charset="0"/>
              </a:rPr>
              <a:t>H2O </a:t>
            </a:r>
          </a:p>
        </p:txBody>
      </p:sp>
      <p:sp>
        <p:nvSpPr>
          <p:cNvPr id="11" name="TextBox 10"/>
          <p:cNvSpPr txBox="1"/>
          <p:nvPr/>
        </p:nvSpPr>
        <p:spPr>
          <a:xfrm>
            <a:off x="5261266" y="2818862"/>
            <a:ext cx="838200" cy="369332"/>
          </a:xfrm>
          <a:prstGeom prst="rect">
            <a:avLst/>
          </a:prstGeom>
          <a:noFill/>
        </p:spPr>
        <p:txBody>
          <a:bodyPr wrap="square" rtlCol="0">
            <a:spAutoFit/>
          </a:bodyPr>
          <a:lstStyle/>
          <a:p>
            <a:r>
              <a:rPr lang="en-US" dirty="0">
                <a:solidFill>
                  <a:schemeClr val="bg1">
                    <a:lumMod val="75000"/>
                  </a:schemeClr>
                </a:solidFill>
                <a:latin typeface="NikoshBAN" pitchFamily="2" charset="0"/>
                <a:cs typeface="NikoshBAN" pitchFamily="2" charset="0"/>
              </a:rPr>
              <a:t>H2O </a:t>
            </a:r>
          </a:p>
        </p:txBody>
      </p:sp>
      <p:sp>
        <p:nvSpPr>
          <p:cNvPr id="12" name="TextBox 11"/>
          <p:cNvSpPr txBox="1"/>
          <p:nvPr/>
        </p:nvSpPr>
        <p:spPr>
          <a:xfrm>
            <a:off x="5701148" y="1656303"/>
            <a:ext cx="838200" cy="369332"/>
          </a:xfrm>
          <a:prstGeom prst="rect">
            <a:avLst/>
          </a:prstGeom>
          <a:noFill/>
        </p:spPr>
        <p:txBody>
          <a:bodyPr wrap="square" rtlCol="0">
            <a:spAutoFit/>
          </a:bodyPr>
          <a:lstStyle/>
          <a:p>
            <a:r>
              <a:rPr lang="en-US" dirty="0">
                <a:solidFill>
                  <a:schemeClr val="bg1">
                    <a:lumMod val="75000"/>
                  </a:schemeClr>
                </a:solidFill>
                <a:latin typeface="NikoshBAN" pitchFamily="2" charset="0"/>
                <a:cs typeface="NikoshBAN" pitchFamily="2" charset="0"/>
              </a:rPr>
              <a:t>H2O </a:t>
            </a:r>
          </a:p>
        </p:txBody>
      </p:sp>
      <p:sp>
        <p:nvSpPr>
          <p:cNvPr id="13" name="TextBox 12"/>
          <p:cNvSpPr txBox="1"/>
          <p:nvPr/>
        </p:nvSpPr>
        <p:spPr>
          <a:xfrm>
            <a:off x="6847610" y="2315053"/>
            <a:ext cx="838200" cy="369332"/>
          </a:xfrm>
          <a:prstGeom prst="rect">
            <a:avLst/>
          </a:prstGeom>
          <a:noFill/>
        </p:spPr>
        <p:txBody>
          <a:bodyPr wrap="square" rtlCol="0">
            <a:spAutoFit/>
          </a:bodyPr>
          <a:lstStyle/>
          <a:p>
            <a:r>
              <a:rPr lang="en-US" dirty="0">
                <a:solidFill>
                  <a:schemeClr val="bg1">
                    <a:lumMod val="75000"/>
                  </a:schemeClr>
                </a:solidFill>
                <a:latin typeface="NikoshBAN" pitchFamily="2" charset="0"/>
                <a:cs typeface="NikoshBAN" pitchFamily="2" charset="0"/>
              </a:rPr>
              <a:t>H2O </a:t>
            </a:r>
          </a:p>
        </p:txBody>
      </p:sp>
      <p:sp>
        <p:nvSpPr>
          <p:cNvPr id="3" name="TextBox 2"/>
          <p:cNvSpPr txBox="1"/>
          <p:nvPr/>
        </p:nvSpPr>
        <p:spPr>
          <a:xfrm>
            <a:off x="7036376" y="3675543"/>
            <a:ext cx="2895600" cy="1446550"/>
          </a:xfrm>
          <a:prstGeom prst="rect">
            <a:avLst/>
          </a:prstGeom>
          <a:noFill/>
        </p:spPr>
        <p:txBody>
          <a:bodyPr wrap="square" rtlCol="0">
            <a:spAutoFit/>
          </a:bodyPr>
          <a:lstStyle/>
          <a:p>
            <a:r>
              <a:rPr lang="bn-BD" sz="8800" dirty="0">
                <a:latin typeface="NikoshBAN" pitchFamily="2" charset="0"/>
                <a:cs typeface="NikoshBAN" pitchFamily="2" charset="0"/>
              </a:rPr>
              <a:t>প্রস্বেদন</a:t>
            </a:r>
            <a:endParaRPr lang="en-US" sz="8800" dirty="0">
              <a:latin typeface="NikoshBAN" pitchFamily="2" charset="0"/>
              <a:cs typeface="NikoshBAN" pitchFamily="2" charset="0"/>
            </a:endParaRPr>
          </a:p>
        </p:txBody>
      </p:sp>
      <p:pic>
        <p:nvPicPr>
          <p:cNvPr id="4098" name="Picture 2" descr="http://www.demo.web3designs.com/images/Clouds_2.png"/>
          <p:cNvPicPr>
            <a:picLocks noChangeAspect="1" noChangeArrowheads="1"/>
          </p:cNvPicPr>
          <p:nvPr/>
        </p:nvPicPr>
        <p:blipFill rotWithShape="1">
          <a:blip r:embed="rId6">
            <a:extLst>
              <a:ext uri="{28A0092B-C50C-407E-A947-70E740481C1C}">
                <a14:useLocalDpi xmlns:a14="http://schemas.microsoft.com/office/drawing/2010/main" val="0"/>
              </a:ext>
            </a:extLst>
          </a:blip>
          <a:srcRect l="5819" t="29279" r="8291" b="26763"/>
          <a:stretch/>
        </p:blipFill>
        <p:spPr bwMode="auto">
          <a:xfrm>
            <a:off x="1825469" y="649053"/>
            <a:ext cx="2667000" cy="13541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demo.web3designs.com/images/Clouds_2.png"/>
          <p:cNvPicPr>
            <a:picLocks noChangeAspect="1" noChangeArrowheads="1"/>
          </p:cNvPicPr>
          <p:nvPr/>
        </p:nvPicPr>
        <p:blipFill rotWithShape="1">
          <a:blip r:embed="rId6">
            <a:extLst>
              <a:ext uri="{28A0092B-C50C-407E-A947-70E740481C1C}">
                <a14:useLocalDpi xmlns:a14="http://schemas.microsoft.com/office/drawing/2010/main" val="0"/>
              </a:ext>
            </a:extLst>
          </a:blip>
          <a:srcRect l="5819" t="29279" r="8291" b="26763"/>
          <a:stretch/>
        </p:blipFill>
        <p:spPr bwMode="auto">
          <a:xfrm>
            <a:off x="7748027" y="636040"/>
            <a:ext cx="2601190" cy="13541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User\Desktop\gf.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9063" y="656823"/>
            <a:ext cx="10702369" cy="58478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343401" y="844154"/>
            <a:ext cx="2881745" cy="646331"/>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600" dirty="0">
                <a:latin typeface="NikoshBAN" pitchFamily="2" charset="0"/>
                <a:cs typeface="NikoshBAN" pitchFamily="2" charset="0"/>
              </a:rPr>
              <a:t>ছবিতে কী দেখছ ? </a:t>
            </a:r>
            <a:endParaRPr lang="en-US" sz="3600" dirty="0">
              <a:latin typeface="NikoshBAN" pitchFamily="2" charset="0"/>
              <a:cs typeface="NikoshBAN" pitchFamily="2" charset="0"/>
            </a:endParaRPr>
          </a:p>
        </p:txBody>
      </p:sp>
      <p:sp>
        <p:nvSpPr>
          <p:cNvPr id="30" name="TextBox 29"/>
          <p:cNvSpPr txBox="1"/>
          <p:nvPr/>
        </p:nvSpPr>
        <p:spPr>
          <a:xfrm>
            <a:off x="2098269" y="5286400"/>
            <a:ext cx="7467601" cy="954107"/>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a:latin typeface="NikoshBAN" pitchFamily="2" charset="0"/>
                <a:cs typeface="NikoshBAN" pitchFamily="2" charset="0"/>
              </a:rPr>
              <a:t>এভাবে গাছ থেকে বাষ্পাকারে পানি বের হবার পদ্ধতিকে কী বলে তোমরা বলতে পারবে ? </a:t>
            </a:r>
            <a:endParaRPr lang="en-US" sz="2800" dirty="0">
              <a:latin typeface="NikoshBAN" pitchFamily="2" charset="0"/>
              <a:cs typeface="NikoshBAN" pitchFamily="2" charset="0"/>
            </a:endParaRPr>
          </a:p>
        </p:txBody>
      </p:sp>
      <p:sp>
        <p:nvSpPr>
          <p:cNvPr id="29" name="TextBox 28"/>
          <p:cNvSpPr txBox="1"/>
          <p:nvPr/>
        </p:nvSpPr>
        <p:spPr>
          <a:xfrm>
            <a:off x="4040335" y="5638800"/>
            <a:ext cx="3321626"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800" dirty="0">
                <a:latin typeface="NikoshBAN" pitchFamily="2" charset="0"/>
                <a:cs typeface="NikoshBAN" pitchFamily="2" charset="0"/>
              </a:rPr>
              <a:t>পানি বাষ্প হয়ে উড়ে যাচ্ছে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1315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ntr" presetSubtype="0" fill="hold" grpId="1"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grpId="1"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par>
                                <p:cTn id="38" presetID="0" presetClass="path" presetSubtype="0" repeatCount="indefinite" accel="50000" decel="50000" fill="hold" grpId="0" nodeType="withEffect">
                                  <p:stCondLst>
                                    <p:cond delay="0"/>
                                  </p:stCondLst>
                                  <p:childTnLst>
                                    <p:animMotion origin="layout" path="M 0 0 C -0.00156 -0.00139 -0.00313 -0.00278 -0.00469 -0.00393 C -0.0066 -0.00532 -0.00868 -0.00648 -0.01059 -0.0081 C -0.01372 -0.01065 -0.01979 -0.0162 -0.01979 -0.0162 C -0.02344 -0.03009 -0.02691 -0.04167 -0.02882 -0.05648 C -0.02761 -0.0787 -0.02761 -0.10903 -0.00764 -0.11505 C -0.0033 -0.12106 0 -0.12662 0.00608 -0.12963 C 0.00746 -0.13542 0.01059 -0.14745 0.01059 -0.14745 C 0.01007 -0.15694 0.01024 -0.16667 0.00903 -0.17569 C 0.00833 -0.18148 0.00121 -0.18403 -0.00156 -0.18588 C -0.00816 -0.19097 -0.01267 -0.19676 -0.01979 -0.2 C -0.02153 -0.2037 -0.02413 -0.20648 -0.02587 -0.21018 C -0.02674 -0.21204 -0.02656 -0.21435 -0.02726 -0.2162 C -0.02899 -0.22037 -0.03333 -0.22847 -0.03333 -0.22847 C -0.03281 -0.23981 -0.0349 -0.25278 -0.03038 -0.26273 C -0.02136 -0.28241 -0.00556 -0.2956 0.01059 -0.30301 C 0.01389 -0.30972 0.01614 -0.31273 0.02118 -0.31713 C 0.02066 -0.32731 0.02049 -0.33727 0.01962 -0.34745 C 0.01858 -0.36018 0.0092 -0.37153 0.00295 -0.37986 C 0.00035 -0.38333 -0.00434 -0.38171 -0.00764 -0.3838 C -0.01424 -0.38773 -0.01736 -0.39236 -0.02136 -0.4 C -0.02587 -0.41991 -0.02691 -0.44583 -0.01979 -0.46458 C -0.01806 -0.46921 -0.01354 -0.47477 -0.01059 -0.4787 C -0.00799 -0.48217 -0.00313 -0.48889 -0.00313 -0.48889 C -0.00156 -0.49514 0.0026 -0.50463 0.00608 -0.50903 C 0.00746 -0.51481 0.00816 -0.51875 0.00451 -0.52315 " pathEditMode="relative" ptsTypes="fffffffffffffffffffffffffA">
                                      <p:cBhvr>
                                        <p:cTn id="39" dur="5000" fill="hold"/>
                                        <p:tgtEl>
                                          <p:spTgt spid="10"/>
                                        </p:tgtEl>
                                        <p:attrNameLst>
                                          <p:attrName>ppt_x</p:attrName>
                                          <p:attrName>ppt_y</p:attrName>
                                        </p:attrNameLst>
                                      </p:cBhvr>
                                    </p:animMotion>
                                  </p:childTnLst>
                                </p:cTn>
                              </p:par>
                              <p:par>
                                <p:cTn id="40" presetID="0" presetClass="path" presetSubtype="0" repeatCount="indefinite" accel="50000" decel="50000" fill="hold" grpId="0" nodeType="withEffect">
                                  <p:stCondLst>
                                    <p:cond delay="0"/>
                                  </p:stCondLst>
                                  <p:childTnLst>
                                    <p:animMotion origin="layout" path="M 0 0 C -0.00156 -0.00139 -0.00313 -0.00278 -0.00469 -0.00393 C -0.0066 -0.00532 -0.00868 -0.00648 -0.01059 -0.0081 C -0.01372 -0.01065 -0.01979 -0.0162 -0.01979 -0.0162 C -0.02344 -0.03009 -0.02691 -0.04167 -0.02882 -0.05648 C -0.02761 -0.0787 -0.02761 -0.10903 -0.00764 -0.11505 C -0.0033 -0.12106 0 -0.12662 0.00608 -0.12963 C 0.00746 -0.13542 0.01059 -0.14745 0.01059 -0.14745 C 0.01007 -0.15694 0.01024 -0.16667 0.00903 -0.17569 C 0.00833 -0.18148 0.00121 -0.18403 -0.00156 -0.18588 C -0.00816 -0.19097 -0.01267 -0.19676 -0.01979 -0.2 C -0.02153 -0.2037 -0.02413 -0.20648 -0.02587 -0.21018 C -0.02674 -0.21204 -0.02656 -0.21435 -0.02726 -0.2162 C -0.02899 -0.22037 -0.03333 -0.22847 -0.03333 -0.22847 C -0.03281 -0.23981 -0.0349 -0.25278 -0.03038 -0.26273 C -0.02136 -0.28241 -0.00556 -0.2956 0.01059 -0.30301 C 0.01389 -0.30972 0.01614 -0.31273 0.02118 -0.31713 C 0.02066 -0.32731 0.02049 -0.33727 0.01962 -0.34745 C 0.01858 -0.36018 0.0092 -0.37153 0.00295 -0.37986 C 0.00035 -0.38333 -0.00434 -0.38171 -0.00764 -0.3838 C -0.01424 -0.38773 -0.01736 -0.39236 -0.02136 -0.4 C -0.02587 -0.41991 -0.02691 -0.44583 -0.01979 -0.46458 C -0.01806 -0.46921 -0.01354 -0.47477 -0.01059 -0.4787 C -0.00799 -0.48217 -0.00313 -0.48889 -0.00313 -0.48889 C -0.00156 -0.49514 0.0026 -0.50463 0.00608 -0.50903 C 0.00746 -0.51481 0.00816 -0.51875 0.00451 -0.52315 " pathEditMode="relative" ptsTypes="fffffffffffffffffffffffffA">
                                      <p:cBhvr>
                                        <p:cTn id="41" dur="5000" fill="hold"/>
                                        <p:tgtEl>
                                          <p:spTgt spid="11"/>
                                        </p:tgtEl>
                                        <p:attrNameLst>
                                          <p:attrName>ppt_x</p:attrName>
                                          <p:attrName>ppt_y</p:attrName>
                                        </p:attrNameLst>
                                      </p:cBhvr>
                                    </p:animMotion>
                                  </p:childTnLst>
                                </p:cTn>
                              </p:par>
                              <p:par>
                                <p:cTn id="42" presetID="0" presetClass="path" presetSubtype="0" repeatCount="indefinite" accel="50000" decel="50000" fill="hold" grpId="0" nodeType="withEffect">
                                  <p:stCondLst>
                                    <p:cond delay="0"/>
                                  </p:stCondLst>
                                  <p:childTnLst>
                                    <p:animMotion origin="layout" path="M 0 0 C -0.00156 -0.00139 -0.00313 -0.00278 -0.00469 -0.00393 C -0.0066 -0.00532 -0.00868 -0.00648 -0.01059 -0.0081 C -0.01372 -0.01065 -0.01979 -0.0162 -0.01979 -0.0162 C -0.02344 -0.03009 -0.02691 -0.04167 -0.02882 -0.05648 C -0.02761 -0.0787 -0.02761 -0.10903 -0.00764 -0.11505 C -0.0033 -0.12106 0 -0.12662 0.00608 -0.12963 C 0.00746 -0.13542 0.01059 -0.14745 0.01059 -0.14745 C 0.01007 -0.15694 0.01024 -0.16667 0.00903 -0.17569 C 0.00833 -0.18148 0.00121 -0.18403 -0.00156 -0.18588 C -0.00816 -0.19097 -0.01267 -0.19676 -0.01979 -0.2 C -0.02153 -0.2037 -0.02413 -0.20648 -0.02587 -0.21018 C -0.02674 -0.21204 -0.02656 -0.21435 -0.02726 -0.2162 C -0.02899 -0.22037 -0.03333 -0.22847 -0.03333 -0.22847 C -0.03281 -0.23981 -0.0349 -0.25278 -0.03038 -0.26273 C -0.02136 -0.28241 -0.00556 -0.2956 0.01059 -0.30301 C 0.01389 -0.30972 0.01614 -0.31273 0.02118 -0.31713 C 0.02066 -0.32731 0.02049 -0.33727 0.01962 -0.34745 C 0.01858 -0.36018 0.0092 -0.37153 0.00295 -0.37986 C 0.00035 -0.38333 -0.00434 -0.38171 -0.00764 -0.3838 C -0.01424 -0.38773 -0.01736 -0.39236 -0.02136 -0.4 C -0.02587 -0.41991 -0.02691 -0.44583 -0.01979 -0.46458 C -0.01806 -0.46921 -0.01354 -0.47477 -0.01059 -0.4787 C -0.00799 -0.48217 -0.00313 -0.48889 -0.00313 -0.48889 C -0.00156 -0.49514 0.0026 -0.50463 0.00608 -0.50903 C 0.00746 -0.51481 0.00816 -0.51875 0.00451 -0.52315 " pathEditMode="relative" ptsTypes="fffffffffffffffffffffffffA">
                                      <p:cBhvr>
                                        <p:cTn id="43" dur="5000" fill="hold"/>
                                        <p:tgtEl>
                                          <p:spTgt spid="12"/>
                                        </p:tgtEl>
                                        <p:attrNameLst>
                                          <p:attrName>ppt_x</p:attrName>
                                          <p:attrName>ppt_y</p:attrName>
                                        </p:attrNameLst>
                                      </p:cBhvr>
                                    </p:animMotion>
                                  </p:childTnLst>
                                </p:cTn>
                              </p:par>
                              <p:par>
                                <p:cTn id="44" presetID="0" presetClass="path" presetSubtype="0" repeatCount="indefinite" accel="50000" decel="50000" fill="hold" grpId="0" nodeType="withEffect">
                                  <p:stCondLst>
                                    <p:cond delay="0"/>
                                  </p:stCondLst>
                                  <p:childTnLst>
                                    <p:animMotion origin="layout" path="M 0 0 C -0.00156 -0.00139 -0.00313 -0.00278 -0.00469 -0.00393 C -0.0066 -0.00532 -0.00868 -0.00648 -0.01059 -0.0081 C -0.01372 -0.01065 -0.01979 -0.0162 -0.01979 -0.0162 C -0.02344 -0.03009 -0.02691 -0.04167 -0.02882 -0.05648 C -0.02761 -0.0787 -0.02761 -0.10903 -0.00764 -0.11505 C -0.0033 -0.12106 0 -0.12662 0.00608 -0.12963 C 0.00746 -0.13542 0.01059 -0.14745 0.01059 -0.14745 C 0.01007 -0.15694 0.01024 -0.16667 0.00903 -0.17569 C 0.00833 -0.18148 0.00121 -0.18403 -0.00156 -0.18588 C -0.00816 -0.19097 -0.01267 -0.19676 -0.01979 -0.2 C -0.02153 -0.2037 -0.02413 -0.20648 -0.02587 -0.21018 C -0.02674 -0.21204 -0.02656 -0.21435 -0.02726 -0.2162 C -0.02899 -0.22037 -0.03333 -0.22847 -0.03333 -0.22847 C -0.03281 -0.23981 -0.0349 -0.25278 -0.03038 -0.26273 C -0.02136 -0.28241 -0.00556 -0.2956 0.01059 -0.30301 C 0.01389 -0.30972 0.01614 -0.31273 0.02118 -0.31713 C 0.02066 -0.32731 0.02049 -0.33727 0.01962 -0.34745 C 0.01858 -0.36018 0.0092 -0.37153 0.00295 -0.37986 C 0.00035 -0.38333 -0.00434 -0.38171 -0.00764 -0.3838 C -0.01424 -0.38773 -0.01736 -0.39236 -0.02136 -0.4 C -0.02587 -0.41991 -0.02691 -0.44583 -0.01979 -0.46458 C -0.01806 -0.46921 -0.01354 -0.47477 -0.01059 -0.4787 C -0.00799 -0.48217 -0.00313 -0.48889 -0.00313 -0.48889 C -0.00156 -0.49514 0.0026 -0.50463 0.00608 -0.50903 C 0.00746 -0.51481 0.00816 -0.51875 0.00451 -0.52315 " pathEditMode="relative" ptsTypes="fffffffffffffffffffffffffA">
                                      <p:cBhvr>
                                        <p:cTn id="45" dur="5000" fill="hold"/>
                                        <p:tgtEl>
                                          <p:spTgt spid="13"/>
                                        </p:tgtEl>
                                        <p:attrNameLst>
                                          <p:attrName>ppt_x</p:attrName>
                                          <p:attrName>ppt_y</p:attrName>
                                        </p:attrNameLst>
                                      </p:cBhvr>
                                    </p:animMotion>
                                  </p:childTnLst>
                                </p:cTn>
                              </p:par>
                              <p:par>
                                <p:cTn id="46" presetID="9"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dissolv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1" nodeType="clickEffect">
                                  <p:stCondLst>
                                    <p:cond delay="0"/>
                                  </p:stCondLst>
                                  <p:childTnLst>
                                    <p:animEffect transition="out" filter="dissolve">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cTn>
                              </p:par>
                              <p:par>
                                <p:cTn id="54" presetID="9"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dissolv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P spid="3" grpId="0"/>
      <p:bldP spid="14" grpId="0" animBg="1"/>
      <p:bldP spid="14" grpId="1" animBg="1"/>
      <p:bldP spid="30" grpId="0" animBg="1"/>
      <p:bldP spid="30" grpId="1" animBg="1"/>
      <p:bldP spid="29" grpId="0" animBg="1"/>
      <p:bldP spid="2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88123B-34BD-43B4-9E00-6EB9A253C6AA}"/>
              </a:ext>
            </a:extLst>
          </p:cNvPr>
          <p:cNvSpPr txBox="1"/>
          <p:nvPr/>
        </p:nvSpPr>
        <p:spPr>
          <a:xfrm>
            <a:off x="3369644" y="899654"/>
            <a:ext cx="5585791"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5400" dirty="0" err="1">
                <a:latin typeface="NikoshBAN" panose="02000000000000000000" pitchFamily="2" charset="0"/>
                <a:cs typeface="NikoshBAN" panose="02000000000000000000" pitchFamily="2" charset="0"/>
              </a:rPr>
              <a:t>আমাদের</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আজকের</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পাঠ</a:t>
            </a:r>
            <a:r>
              <a:rPr lang="en-US" sz="5400" dirty="0">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xmlns="" id="{4613050C-1054-430F-A0F5-9FEBEAD5A604}"/>
              </a:ext>
            </a:extLst>
          </p:cNvPr>
          <p:cNvSpPr txBox="1"/>
          <p:nvPr/>
        </p:nvSpPr>
        <p:spPr>
          <a:xfrm>
            <a:off x="1442433" y="2427575"/>
            <a:ext cx="9440214"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914218"/>
            <a:r>
              <a:rPr lang="en-US" sz="6000" b="1" dirty="0" err="1">
                <a:solidFill>
                  <a:prstClr val="black"/>
                </a:solidFill>
                <a:latin typeface="NikoshBAN" pitchFamily="2" charset="0"/>
                <a:cs typeface="NikoshBAN" pitchFamily="2" charset="0"/>
              </a:rPr>
              <a:t>উদ্ভিদে</a:t>
            </a:r>
            <a:r>
              <a:rPr lang="en-US" sz="6000" b="1" dirty="0">
                <a:solidFill>
                  <a:prstClr val="black"/>
                </a:solidFill>
                <a:latin typeface="NikoshBAN" pitchFamily="2" charset="0"/>
                <a:cs typeface="NikoshBAN" pitchFamily="2" charset="0"/>
              </a:rPr>
              <a:t> </a:t>
            </a:r>
            <a:r>
              <a:rPr lang="en-US" sz="6000" b="1" dirty="0" err="1">
                <a:solidFill>
                  <a:prstClr val="black"/>
                </a:solidFill>
                <a:latin typeface="NikoshBAN" pitchFamily="2" charset="0"/>
                <a:cs typeface="NikoshBAN" pitchFamily="2" charset="0"/>
              </a:rPr>
              <a:t>পানি</a:t>
            </a:r>
            <a:r>
              <a:rPr lang="en-US" sz="6000" b="1" dirty="0">
                <a:solidFill>
                  <a:prstClr val="black"/>
                </a:solidFill>
                <a:latin typeface="NikoshBAN" pitchFamily="2" charset="0"/>
                <a:cs typeface="NikoshBAN" pitchFamily="2" charset="0"/>
              </a:rPr>
              <a:t> ও </a:t>
            </a:r>
            <a:r>
              <a:rPr lang="en-US" sz="6000" b="1" dirty="0" err="1">
                <a:solidFill>
                  <a:prstClr val="black"/>
                </a:solidFill>
                <a:latin typeface="NikoshBAN" pitchFamily="2" charset="0"/>
                <a:cs typeface="NikoshBAN" pitchFamily="2" charset="0"/>
              </a:rPr>
              <a:t>খনিজ</a:t>
            </a:r>
            <a:r>
              <a:rPr lang="en-US" sz="6000" b="1" dirty="0">
                <a:solidFill>
                  <a:prstClr val="black"/>
                </a:solidFill>
                <a:latin typeface="NikoshBAN" pitchFamily="2" charset="0"/>
                <a:cs typeface="NikoshBAN" pitchFamily="2" charset="0"/>
              </a:rPr>
              <a:t> </a:t>
            </a:r>
            <a:r>
              <a:rPr lang="en-US" sz="6000" b="1" dirty="0" err="1">
                <a:solidFill>
                  <a:prstClr val="black"/>
                </a:solidFill>
                <a:latin typeface="NikoshBAN" pitchFamily="2" charset="0"/>
                <a:cs typeface="NikoshBAN" pitchFamily="2" charset="0"/>
              </a:rPr>
              <a:t>লবণ</a:t>
            </a:r>
            <a:r>
              <a:rPr lang="en-US" sz="6000" b="1" dirty="0">
                <a:solidFill>
                  <a:prstClr val="black"/>
                </a:solidFill>
                <a:latin typeface="NikoshBAN" pitchFamily="2" charset="0"/>
                <a:cs typeface="NikoshBAN" pitchFamily="2" charset="0"/>
              </a:rPr>
              <a:t> </a:t>
            </a:r>
            <a:r>
              <a:rPr lang="en-US" sz="6000" b="1" dirty="0" err="1">
                <a:solidFill>
                  <a:prstClr val="black"/>
                </a:solidFill>
                <a:latin typeface="NikoshBAN" pitchFamily="2" charset="0"/>
                <a:cs typeface="NikoshBAN" pitchFamily="2" charset="0"/>
              </a:rPr>
              <a:t>শোষণ</a:t>
            </a:r>
            <a:r>
              <a:rPr lang="en-US" sz="6000" b="1" dirty="0">
                <a:solidFill>
                  <a:prstClr val="black"/>
                </a:solidFill>
                <a:latin typeface="NikoshBAN" pitchFamily="2" charset="0"/>
                <a:cs typeface="NikoshBAN" pitchFamily="2" charset="0"/>
              </a:rPr>
              <a:t> </a:t>
            </a:r>
          </a:p>
          <a:p>
            <a:pPr algn="ctr" defTabSz="914218"/>
            <a:r>
              <a:rPr lang="en-US" sz="6000" b="1" dirty="0" err="1">
                <a:solidFill>
                  <a:prstClr val="black"/>
                </a:solidFill>
                <a:latin typeface="NikoshBAN" pitchFamily="2" charset="0"/>
                <a:cs typeface="NikoshBAN" pitchFamily="2" charset="0"/>
              </a:rPr>
              <a:t>এবং</a:t>
            </a:r>
            <a:endParaRPr lang="en-US" sz="6000" b="1" dirty="0">
              <a:solidFill>
                <a:prstClr val="black"/>
              </a:solidFill>
              <a:latin typeface="NikoshBAN" pitchFamily="2" charset="0"/>
              <a:cs typeface="NikoshBAN" pitchFamily="2" charset="0"/>
            </a:endParaRPr>
          </a:p>
          <a:p>
            <a:pPr algn="ctr" defTabSz="914218"/>
            <a:r>
              <a:rPr lang="en-US" sz="6000" b="1" dirty="0" err="1">
                <a:solidFill>
                  <a:prstClr val="black"/>
                </a:solidFill>
                <a:latin typeface="NikoshBAN" pitchFamily="2" charset="0"/>
                <a:cs typeface="NikoshBAN" pitchFamily="2" charset="0"/>
              </a:rPr>
              <a:t>প্রস্বেদন</a:t>
            </a:r>
            <a:r>
              <a:rPr lang="en-US" sz="6000" b="1" dirty="0">
                <a:solidFill>
                  <a:prstClr val="black"/>
                </a:solidFill>
                <a:latin typeface="NikoshBAN" pitchFamily="2" charset="0"/>
                <a:cs typeface="NikoshBAN" pitchFamily="2" charset="0"/>
              </a:rPr>
              <a:t> </a:t>
            </a:r>
            <a:r>
              <a:rPr lang="bn-IN" sz="6000" b="1" dirty="0">
                <a:solidFill>
                  <a:prstClr val="black"/>
                </a:solidFill>
                <a:latin typeface="NikoshBAN" pitchFamily="2" charset="0"/>
                <a:cs typeface="NikoshBAN" pitchFamily="2" charset="0"/>
              </a:rPr>
              <a:t> </a:t>
            </a:r>
            <a:r>
              <a:rPr lang="en-US" sz="6000" b="1" dirty="0">
                <a:solidFill>
                  <a:prstClr val="black"/>
                </a:solidFill>
                <a:latin typeface="NikoshBAN" pitchFamily="2" charset="0"/>
                <a:cs typeface="NikoshBAN" pitchFamily="2" charset="0"/>
              </a:rPr>
              <a:t> </a:t>
            </a:r>
            <a:endParaRPr lang="bn-BD" sz="6000" b="1"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11979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947" y="2004279"/>
            <a:ext cx="4735519" cy="707886"/>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31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এই পাঠ শেষে শিক্ষার্থীরা---  </a:t>
            </a:r>
            <a:endParaRPr lang="en-US" sz="4000" dirty="0">
              <a:latin typeface="NikoshBAN" pitchFamily="2" charset="0"/>
              <a:cs typeface="NikoshBAN" pitchFamily="2" charset="0"/>
            </a:endParaRPr>
          </a:p>
        </p:txBody>
      </p:sp>
      <p:sp>
        <p:nvSpPr>
          <p:cNvPr id="3" name="Rectangle 2"/>
          <p:cNvSpPr/>
          <p:nvPr/>
        </p:nvSpPr>
        <p:spPr>
          <a:xfrm>
            <a:off x="4206025" y="557999"/>
            <a:ext cx="2895600" cy="8382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1980" y="4583903"/>
            <a:ext cx="7200255" cy="954107"/>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a:latin typeface="NikoshBAN" pitchFamily="2" charset="0"/>
                <a:cs typeface="NikoshBAN" pitchFamily="2" charset="0"/>
              </a:rPr>
              <a:t>৩</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উদ্ভিদের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পানি</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খনিজ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লবণ</a:t>
            </a:r>
            <a:r>
              <a:rPr lang="bn-BD" sz="2800" dirty="0" smtClean="0">
                <a:latin typeface="NikoshBAN" pitchFamily="2" charset="0"/>
                <a:cs typeface="NikoshBAN" pitchFamily="2" charset="0"/>
              </a:rPr>
              <a:t> শোষণ প্রক্রিয়াগুলো ব্যাখ্যা করতে পারবে</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5" name="TextBox 4"/>
          <p:cNvSpPr txBox="1"/>
          <p:nvPr/>
        </p:nvSpPr>
        <p:spPr>
          <a:xfrm>
            <a:off x="4547316" y="729449"/>
            <a:ext cx="1981199" cy="495300"/>
          </a:xfrm>
          <a:prstGeom prst="rect">
            <a:avLst/>
          </a:prstGeom>
          <a:noFill/>
        </p:spPr>
        <p:txBody>
          <a:bodyPr wrap="square"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dirty="0" smtClean="0">
                <a:latin typeface="NikoshBAN" pitchFamily="2" charset="0"/>
                <a:cs typeface="NikoshBAN" pitchFamily="2" charset="0"/>
              </a:rPr>
              <a:t>শিখনফল</a:t>
            </a:r>
            <a:r>
              <a:rPr lang="bn-BD"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6" name="Rectangle 5"/>
          <p:cNvSpPr/>
          <p:nvPr/>
        </p:nvSpPr>
        <p:spPr>
          <a:xfrm>
            <a:off x="1141980" y="2905780"/>
            <a:ext cx="4732386"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dirty="0" smtClean="0">
                <a:latin typeface="NikoshBAN" pitchFamily="2" charset="0"/>
                <a:cs typeface="NikoshBAN" pitchFamily="2" charset="0"/>
              </a:rPr>
              <a:t>1.</a:t>
            </a:r>
            <a:r>
              <a:rPr lang="bn-BD" sz="2800" dirty="0" smtClean="0">
                <a:latin typeface="NikoshBAN" pitchFamily="2" charset="0"/>
                <a:cs typeface="NikoshBAN" pitchFamily="2" charset="0"/>
              </a:rPr>
              <a:t>প্রস্বেদ</a:t>
            </a:r>
            <a:r>
              <a:rPr lang="en-US" sz="2800" dirty="0" err="1" smtClean="0">
                <a:latin typeface="NikoshBAN" pitchFamily="2" charset="0"/>
                <a:cs typeface="NikoshBAN" pitchFamily="2" charset="0"/>
              </a:rPr>
              <a:t>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ধারনা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বর্ণনা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পারবে</a:t>
            </a:r>
            <a:r>
              <a:rPr lang="en-US" sz="2800" dirty="0">
                <a:latin typeface="NikoshBAN" pitchFamily="2" charset="0"/>
                <a:cs typeface="NikoshBAN" pitchFamily="2" charset="0"/>
              </a:rPr>
              <a:t>;</a:t>
            </a:r>
            <a:r>
              <a:rPr lang="bn-BD" sz="2800" dirty="0" smtClean="0">
                <a:latin typeface="NikoshBAN" pitchFamily="2" charset="0"/>
                <a:cs typeface="NikoshBAN" pitchFamily="2" charset="0"/>
              </a:rPr>
              <a:t>  </a:t>
            </a:r>
            <a:endParaRPr lang="bn-BD" sz="2800" dirty="0">
              <a:latin typeface="NikoshBAN" pitchFamily="2" charset="0"/>
              <a:cs typeface="NikoshBAN" pitchFamily="2" charset="0"/>
            </a:endParaRPr>
          </a:p>
        </p:txBody>
      </p:sp>
      <p:sp>
        <p:nvSpPr>
          <p:cNvPr id="7" name="Rectangle 6"/>
          <p:cNvSpPr/>
          <p:nvPr/>
        </p:nvSpPr>
        <p:spPr>
          <a:xfrm>
            <a:off x="1168859" y="3744991"/>
            <a:ext cx="5536742"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800" dirty="0" smtClean="0">
                <a:latin typeface="NikoshBAN" pitchFamily="2" charset="0"/>
                <a:cs typeface="NikoshBAN" pitchFamily="2" charset="0"/>
              </a:rPr>
              <a:t>2.</a:t>
            </a:r>
            <a:r>
              <a:rPr lang="bn-BD" sz="2800" dirty="0" smtClean="0">
                <a:latin typeface="NikoshBAN" pitchFamily="2" charset="0"/>
                <a:cs typeface="NikoshBAN" pitchFamily="2" charset="0"/>
              </a:rPr>
              <a:t>প্রস্বেদনের প্রকারভেদ করতে </a:t>
            </a:r>
            <a:r>
              <a:rPr lang="bn-BD" sz="2800" dirty="0" smtClean="0">
                <a:latin typeface="NikoshBAN" pitchFamily="2" charset="0"/>
                <a:cs typeface="NikoshBAN" pitchFamily="2" charset="0"/>
              </a:rPr>
              <a:t>পারবে</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endParaRPr lang="bn-BD" sz="2800" dirty="0">
              <a:latin typeface="NikoshBAN" pitchFamily="2" charset="0"/>
              <a:cs typeface="NikoshBAN" pitchFamily="2" charset="0"/>
            </a:endParaRPr>
          </a:p>
        </p:txBody>
      </p:sp>
    </p:spTree>
    <p:extLst>
      <p:ext uri="{BB962C8B-B14F-4D97-AF65-F5344CB8AC3E}">
        <p14:creationId xmlns:p14="http://schemas.microsoft.com/office/powerpoint/2010/main" val="220525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7882" y="488730"/>
            <a:ext cx="11256135" cy="6092374"/>
            <a:chOff x="437882" y="488730"/>
            <a:chExt cx="11140225" cy="6092374"/>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82" y="488730"/>
              <a:ext cx="11140225" cy="6079495"/>
            </a:xfrm>
            <a:prstGeom prst="rect">
              <a:avLst/>
            </a:prstGeom>
          </p:spPr>
        </p:pic>
        <p:sp>
          <p:nvSpPr>
            <p:cNvPr id="2" name="TextBox 1"/>
            <p:cNvSpPr txBox="1"/>
            <p:nvPr/>
          </p:nvSpPr>
          <p:spPr>
            <a:xfrm>
              <a:off x="9337183" y="6156101"/>
              <a:ext cx="2228045" cy="425003"/>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686596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95000"/>
                  </a:schemeClr>
                </a:solidFill>
                <a:latin typeface="NikoshBAN" panose="02000000000000000000" pitchFamily="2" charset="0"/>
                <a:cs typeface="NikoshBAN" panose="02000000000000000000" pitchFamily="2" charset="0"/>
              </a:rPr>
              <a:t>01/11/2015</a:t>
            </a:r>
            <a:endParaRPr lang="en-GB" sz="1400" dirty="0">
              <a:solidFill>
                <a:schemeClr val="bg1">
                  <a:lumMod val="9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9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9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95000"/>
                  </a:schemeClr>
                </a:solidFill>
                <a:latin typeface="NikoshBAN" panose="02000000000000000000" pitchFamily="2" charset="0"/>
                <a:cs typeface="NikoshBAN" panose="02000000000000000000" pitchFamily="2" charset="0"/>
              </a:rPr>
              <a:t>7</a:t>
            </a:fld>
            <a:endParaRPr lang="en-GB" sz="1400" dirty="0">
              <a:solidFill>
                <a:schemeClr val="bg1">
                  <a:lumMod val="95000"/>
                </a:schemeClr>
              </a:solidFill>
              <a:latin typeface="NikoshBAN" panose="02000000000000000000" pitchFamily="2" charset="0"/>
              <a:cs typeface="NikoshBAN" panose="02000000000000000000" pitchFamily="2" charset="0"/>
            </a:endParaRPr>
          </a:p>
        </p:txBody>
      </p:sp>
      <p:pic>
        <p:nvPicPr>
          <p:cNvPr id="6" name="imbaibi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660204" y="1820155"/>
            <a:ext cx="4482418" cy="3361813"/>
          </a:xfrm>
          <a:prstGeom prst="rect">
            <a:avLst/>
          </a:prstGeom>
        </p:spPr>
      </p:pic>
      <p:sp>
        <p:nvSpPr>
          <p:cNvPr id="7" name="TextBox 6"/>
          <p:cNvSpPr txBox="1"/>
          <p:nvPr/>
        </p:nvSpPr>
        <p:spPr>
          <a:xfrm>
            <a:off x="4101489" y="700188"/>
            <a:ext cx="6019801"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  পাতাটির অবস্থা কেন পরিবর্তন হলো?</a:t>
            </a:r>
            <a:endParaRPr lang="en-GB" sz="3600" dirty="0">
              <a:latin typeface="NikoshBAN" panose="02000000000000000000" pitchFamily="2" charset="0"/>
              <a:cs typeface="NikoshBAN" panose="02000000000000000000" pitchFamily="2" charset="0"/>
            </a:endParaRPr>
          </a:p>
        </p:txBody>
      </p:sp>
      <p:cxnSp>
        <p:nvCxnSpPr>
          <p:cNvPr id="8" name="Straight Arrow Connector 7"/>
          <p:cNvCxnSpPr/>
          <p:nvPr/>
        </p:nvCxnSpPr>
        <p:spPr>
          <a:xfrm flipH="1" flipV="1">
            <a:off x="9127958" y="3779074"/>
            <a:ext cx="1786689" cy="108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0808368" y="3425131"/>
            <a:ext cx="1090862"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পানি</a:t>
            </a:r>
            <a:endParaRPr lang="en-GB" sz="4000" dirty="0">
              <a:latin typeface="NikoshBAN" panose="02000000000000000000" pitchFamily="2" charset="0"/>
              <a:cs typeface="NikoshBAN" panose="02000000000000000000" pitchFamily="2" charset="0"/>
            </a:endParaRPr>
          </a:p>
        </p:txBody>
      </p:sp>
      <p:sp>
        <p:nvSpPr>
          <p:cNvPr id="10" name="TextBox 9"/>
          <p:cNvSpPr txBox="1"/>
          <p:nvPr/>
        </p:nvSpPr>
        <p:spPr>
          <a:xfrm>
            <a:off x="4395537" y="5655604"/>
            <a:ext cx="340092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পানি শোষণ করার জন্য </a:t>
            </a:r>
            <a:endParaRPr lang="en-GB" sz="32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3705" y="1771530"/>
            <a:ext cx="3863626" cy="3209953"/>
          </a:xfrm>
          <a:prstGeom prst="rect">
            <a:avLst/>
          </a:prstGeom>
        </p:spPr>
      </p:pic>
      <p:sp>
        <p:nvSpPr>
          <p:cNvPr id="14" name="TextBox 13"/>
          <p:cNvSpPr txBox="1"/>
          <p:nvPr/>
        </p:nvSpPr>
        <p:spPr>
          <a:xfrm>
            <a:off x="3624513" y="724006"/>
            <a:ext cx="6908132"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উদ্ভিদ কোষের কোন অংশ পানি শোষণ করে ?</a:t>
            </a:r>
            <a:endParaRPr lang="en-GB" sz="3600" dirty="0">
              <a:latin typeface="NikoshBAN" panose="02000000000000000000" pitchFamily="2" charset="0"/>
              <a:cs typeface="NikoshBAN" panose="02000000000000000000" pitchFamily="2" charset="0"/>
            </a:endParaRPr>
          </a:p>
        </p:txBody>
      </p:sp>
      <p:pic>
        <p:nvPicPr>
          <p:cNvPr id="15" name="Picture 14" descr="http://www.clker.com/cliparts/3/7/6/d/1256186461796715642question-mark-icon.svg.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7004" y="5582036"/>
            <a:ext cx="443306" cy="65834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519236" y="700189"/>
            <a:ext cx="7395410"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 পানি শোষণ এর এই প্রক্রিয়ার নাম বলতে পারবে ?</a:t>
            </a:r>
            <a:endParaRPr lang="en-GB" sz="3600" dirty="0">
              <a:latin typeface="NikoshBAN" panose="02000000000000000000" pitchFamily="2" charset="0"/>
              <a:cs typeface="NikoshBAN" panose="02000000000000000000" pitchFamily="2" charset="0"/>
            </a:endParaRPr>
          </a:p>
        </p:txBody>
      </p:sp>
      <p:sp>
        <p:nvSpPr>
          <p:cNvPr id="17" name="TextBox 16"/>
          <p:cNvSpPr txBox="1"/>
          <p:nvPr/>
        </p:nvSpPr>
        <p:spPr>
          <a:xfrm>
            <a:off x="5113421" y="5668063"/>
            <a:ext cx="196515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ইমবাইবিশন </a:t>
            </a:r>
            <a:endParaRPr lang="en-GB"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004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6"/>
                                        </p:tgtEl>
                                      </p:cBhvr>
                                    </p:cmd>
                                  </p:childTnLst>
                                </p:cTn>
                              </p:par>
                              <p:par>
                                <p:cTn id="7" presetID="9"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dissolv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2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0">
                <p:cTn id="42" fill="hold" display="0">
                  <p:stCondLst>
                    <p:cond delay="indefinite"/>
                  </p:stCondLst>
                </p:cTn>
                <p:tgtEl>
                  <p:spTgt spid="6"/>
                </p:tgtEl>
              </p:cMediaNode>
            </p:video>
          </p:childTnLst>
        </p:cTn>
      </p:par>
    </p:tnLst>
    <p:bldLst>
      <p:bldP spid="7" grpId="0" animBg="1"/>
      <p:bldP spid="10" grpId="0" animBg="1"/>
      <p:bldP spid="10" grpId="1" animBg="1"/>
      <p:bldP spid="14" grpId="0" animBg="1"/>
      <p:bldP spid="14" grpId="1"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0761" y="386365"/>
            <a:ext cx="11320529" cy="6194739"/>
            <a:chOff x="0" y="0"/>
            <a:chExt cx="12192000" cy="68580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585434" y="6258910"/>
              <a:ext cx="2606566" cy="59909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3229851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623" y="415232"/>
            <a:ext cx="422515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800" dirty="0" smtClean="0">
                <a:latin typeface="NikoshBAN" panose="02000000000000000000" pitchFamily="2" charset="0"/>
                <a:cs typeface="NikoshBAN" panose="02000000000000000000" pitchFamily="2" charset="0"/>
              </a:rPr>
              <a:t>উদ্ভিদের খনিজ লবণ শোষণ</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528477" y="938452"/>
            <a:ext cx="11281449"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bn-BD" sz="2000" dirty="0">
                <a:latin typeface="NikoshBAN" panose="02000000000000000000" pitchFamily="2" charset="0"/>
                <a:cs typeface="NikoshBAN" panose="02000000000000000000" pitchFamily="2" charset="0"/>
              </a:rPr>
              <a:t>বেশির ভাগ উদ্ভিদ পানির সঙ্গে কিছু পরিমাণ খনিজ লবণ শোষণ করে, কিছু লবণ মূলরোম দিয়ে শোষিত হলেও মূলত মূলের অগ্রভাগের কোষ বিভাজন অঞ্চলই শোষণ অঞ্চল হিসেবে কাজ করে। খনিজ লবণ শোষিত হয় আয়ন হিসেবে। শোষণ প্রধানত দুটি উপায়ে হয়ে থাকে—সক্রিয় শোষণ ও নিষ্ক্রিয় শোষণ।</a:t>
            </a:r>
            <a:endParaRPr lang="en-US" sz="2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566" y="4185634"/>
            <a:ext cx="4762500" cy="24285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648" y="4185634"/>
            <a:ext cx="5383367" cy="2428506"/>
          </a:xfrm>
          <a:prstGeom prst="rect">
            <a:avLst/>
          </a:prstGeom>
        </p:spPr>
      </p:pic>
      <p:sp>
        <p:nvSpPr>
          <p:cNvPr id="6" name="TextBox 5"/>
          <p:cNvSpPr txBox="1"/>
          <p:nvPr/>
        </p:nvSpPr>
        <p:spPr>
          <a:xfrm>
            <a:off x="528476" y="2477335"/>
            <a:ext cx="11281449" cy="1938992"/>
          </a:xfrm>
          <a:prstGeom prst="rect">
            <a:avLst/>
          </a:prstGeom>
          <a:noFill/>
        </p:spPr>
        <p:txBody>
          <a:bodyPr wrap="square" rtlCol="0">
            <a:spAutoFit/>
          </a:bodyPr>
          <a:lstStyle/>
          <a:p>
            <a:pPr algn="just"/>
            <a:r>
              <a:rPr lang="bn-BD" sz="2000" dirty="0">
                <a:latin typeface="NikoshBAN" panose="02000000000000000000" pitchFamily="2" charset="0"/>
                <a:cs typeface="NikoshBAN" panose="02000000000000000000" pitchFamily="2" charset="0"/>
              </a:rPr>
              <a:t>উদ্ভিদে পরিবহন বলতে মাটি থেকে </a:t>
            </a:r>
            <a:r>
              <a:rPr lang="bn-IN" sz="2000" dirty="0" smtClean="0">
                <a:latin typeface="NikoshBAN" panose="02000000000000000000" pitchFamily="2" charset="0"/>
                <a:cs typeface="NikoshBAN" panose="02000000000000000000" pitchFamily="2" charset="0"/>
              </a:rPr>
              <a:t>শো</a:t>
            </a:r>
            <a:r>
              <a:rPr lang="bn-BD" sz="2000" dirty="0" smtClean="0">
                <a:latin typeface="NikoshBAN" panose="02000000000000000000" pitchFamily="2" charset="0"/>
                <a:cs typeface="NikoshBAN" panose="02000000000000000000" pitchFamily="2" charset="0"/>
              </a:rPr>
              <a:t>ষিত </a:t>
            </a:r>
            <a:r>
              <a:rPr lang="bn-BD" sz="2000" dirty="0">
                <a:latin typeface="NikoshBAN" panose="02000000000000000000" pitchFamily="2" charset="0"/>
                <a:cs typeface="NikoshBAN" panose="02000000000000000000" pitchFamily="2" charset="0"/>
              </a:rPr>
              <a:t>পানি ও খনিজ লবণ এবং পাতায় প্রস্তুতকৃত খাদ্যের চলাচলকে বুঝায়। আমরা জানি, জাইলেম ভেসেলের মাধ্যমে পানি এবং খনিজ লবণ উদ্ভিদের পাতায় পৌঁছায়। প্রস্বেদন টান, কৈশিক শক্তি এবং মূলজ চাপের ফলে কোষরস উদ্ভিদের পাতায় পৌঁছে যায় বলে বিজ্ঞানীরা ধারণা করেন। এভাবে পাতায় পানি পৌঁছালে সেখানে খাদ্য তৈরি হয়। এই খাদ্য উদ্ভিদের বিভিন্ন এলাকায় পরিবহনের দায়িত্ব নেয় ফ্লোয়েম টিস্যু। এ খাদ্য ফ্লোয়েমের সিভনলের মাধ্যমে প্রবাহিত হয়। উদ্ভিদের বিভিন্ন জৈব যৌগ ফ্লোয়েম টিস্যুর মাধ্যমে বিপরীত দিকে একই সাথে চলাচল করে। উদ্ভিদের নিচের দিকের </a:t>
            </a:r>
            <a:r>
              <a:rPr lang="bn-BD" sz="2000" dirty="0" smtClean="0">
                <a:latin typeface="NikoshBAN" panose="02000000000000000000" pitchFamily="2" charset="0"/>
                <a:cs typeface="NikoshBAN" panose="02000000000000000000" pitchFamily="2" charset="0"/>
              </a:rPr>
              <a:t>যৌগগু</a:t>
            </a:r>
            <a:r>
              <a:rPr lang="bn-IN" sz="2000" dirty="0" smtClean="0">
                <a:latin typeface="NikoshBAN" panose="02000000000000000000" pitchFamily="2" charset="0"/>
                <a:cs typeface="NikoshBAN" panose="02000000000000000000" pitchFamily="2" charset="0"/>
              </a:rPr>
              <a:t>লো</a:t>
            </a:r>
            <a:r>
              <a:rPr lang="bn-BD" sz="2000" dirty="0" smtClean="0">
                <a:latin typeface="NikoshBAN" panose="02000000000000000000" pitchFamily="2" charset="0"/>
                <a:cs typeface="NikoshBAN" panose="02000000000000000000" pitchFamily="2" charset="0"/>
              </a:rPr>
              <a:t> </a:t>
            </a:r>
            <a:r>
              <a:rPr lang="bn-BD" sz="2000" dirty="0">
                <a:latin typeface="NikoshBAN" panose="02000000000000000000" pitchFamily="2" charset="0"/>
                <a:cs typeface="NikoshBAN" panose="02000000000000000000" pitchFamily="2" charset="0"/>
              </a:rPr>
              <a:t>নিচের দিকে, উপরে সংশ্লেষিত </a:t>
            </a:r>
            <a:r>
              <a:rPr lang="bn-BD" sz="2000" dirty="0" smtClean="0">
                <a:latin typeface="NikoshBAN" panose="02000000000000000000" pitchFamily="2" charset="0"/>
                <a:cs typeface="NikoshBAN" panose="02000000000000000000" pitchFamily="2" charset="0"/>
              </a:rPr>
              <a:t>যৌগগু</a:t>
            </a:r>
            <a:r>
              <a:rPr lang="bn-IN" sz="2000" dirty="0" smtClean="0">
                <a:latin typeface="NikoshBAN" panose="02000000000000000000" pitchFamily="2" charset="0"/>
                <a:cs typeface="NikoshBAN" panose="02000000000000000000" pitchFamily="2" charset="0"/>
              </a:rPr>
              <a:t>লো</a:t>
            </a:r>
            <a:r>
              <a:rPr lang="bn-BD" sz="2000" dirty="0" smtClean="0">
                <a:latin typeface="NikoshBAN" panose="02000000000000000000" pitchFamily="2" charset="0"/>
                <a:cs typeface="NikoshBAN" panose="02000000000000000000" pitchFamily="2" charset="0"/>
              </a:rPr>
              <a:t> </a:t>
            </a:r>
            <a:r>
              <a:rPr lang="bn-BD" sz="2000" dirty="0">
                <a:latin typeface="NikoshBAN" panose="02000000000000000000" pitchFamily="2" charset="0"/>
                <a:cs typeface="NikoshBAN" panose="02000000000000000000" pitchFamily="2" charset="0"/>
              </a:rPr>
              <a:t>উপরের দিকে এবং উদ্ভিদের মাঝামাঝি এলাকায় সংশ্লেষিত </a:t>
            </a:r>
            <a:r>
              <a:rPr lang="bn-BD" sz="2000" dirty="0" smtClean="0">
                <a:latin typeface="NikoshBAN" panose="02000000000000000000" pitchFamily="2" charset="0"/>
                <a:cs typeface="NikoshBAN" panose="02000000000000000000" pitchFamily="2" charset="0"/>
              </a:rPr>
              <a:t>পদার্থগু</a:t>
            </a:r>
            <a:r>
              <a:rPr lang="bn-IN" sz="2000" dirty="0" smtClean="0">
                <a:latin typeface="NikoshBAN" panose="02000000000000000000" pitchFamily="2" charset="0"/>
                <a:cs typeface="NikoshBAN" panose="02000000000000000000" pitchFamily="2" charset="0"/>
              </a:rPr>
              <a:t>লো</a:t>
            </a:r>
            <a:r>
              <a:rPr lang="bn-BD" sz="2000" dirty="0" smtClean="0">
                <a:latin typeface="NikoshBAN" panose="02000000000000000000" pitchFamily="2" charset="0"/>
                <a:cs typeface="NikoshBAN" panose="02000000000000000000" pitchFamily="2" charset="0"/>
              </a:rPr>
              <a:t> </a:t>
            </a:r>
            <a:r>
              <a:rPr lang="bn-BD" sz="2000" dirty="0">
                <a:latin typeface="NikoshBAN" panose="02000000000000000000" pitchFamily="2" charset="0"/>
                <a:cs typeface="NikoshBAN" panose="02000000000000000000" pitchFamily="2" charset="0"/>
              </a:rPr>
              <a:t>উপরে বা নিচে </a:t>
            </a:r>
            <a:r>
              <a:rPr lang="bn-BD" sz="2000" dirty="0" smtClean="0">
                <a:latin typeface="NikoshBAN" panose="02000000000000000000" pitchFamily="2" charset="0"/>
                <a:cs typeface="NikoshBAN" panose="02000000000000000000" pitchFamily="2" charset="0"/>
              </a:rPr>
              <a:t>যেকো</a:t>
            </a:r>
            <a:r>
              <a:rPr lang="bn-IN" sz="2000" dirty="0" smtClean="0">
                <a:latin typeface="NikoshBAN" panose="02000000000000000000" pitchFamily="2" charset="0"/>
                <a:cs typeface="NikoshBAN" panose="02000000000000000000" pitchFamily="2" charset="0"/>
              </a:rPr>
              <a:t>নো</a:t>
            </a:r>
            <a:r>
              <a:rPr lang="bn-BD" sz="2000" dirty="0" smtClean="0">
                <a:latin typeface="NikoshBAN" panose="02000000000000000000" pitchFamily="2" charset="0"/>
                <a:cs typeface="NikoshBAN" panose="02000000000000000000" pitchFamily="2" charset="0"/>
              </a:rPr>
              <a:t> </a:t>
            </a:r>
            <a:r>
              <a:rPr lang="bn-BD" sz="2000" dirty="0">
                <a:latin typeface="NikoshBAN" panose="02000000000000000000" pitchFamily="2" charset="0"/>
                <a:cs typeface="NikoshBAN" panose="02000000000000000000" pitchFamily="2" charset="0"/>
              </a:rPr>
              <a:t>দিকে প্রবাহিত হয়।</a:t>
            </a:r>
            <a:endParaRPr lang="en-US" sz="2000" dirty="0">
              <a:latin typeface="NikoshBAN" panose="02000000000000000000" pitchFamily="2" charset="0"/>
              <a:cs typeface="NikoshBAN" panose="02000000000000000000" pitchFamily="2" charset="0"/>
            </a:endParaRPr>
          </a:p>
        </p:txBody>
      </p:sp>
      <p:sp>
        <p:nvSpPr>
          <p:cNvPr id="7" name="TextBox 6"/>
          <p:cNvSpPr txBox="1"/>
          <p:nvPr/>
        </p:nvSpPr>
        <p:spPr>
          <a:xfrm>
            <a:off x="4489915" y="1984892"/>
            <a:ext cx="1820733"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err="1" smtClean="0">
                <a:latin typeface="NikoshBAN" panose="02000000000000000000" pitchFamily="2" charset="0"/>
                <a:cs typeface="NikoshBAN" panose="02000000000000000000" pitchFamily="2" charset="0"/>
              </a:rPr>
              <a:t>উদ্ভিদে</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পরিবহন</a:t>
            </a:r>
            <a:r>
              <a:rPr lang="en-US" sz="2400" b="1" dirty="0" smtClean="0">
                <a:latin typeface="NikoshBAN" panose="02000000000000000000" pitchFamily="2" charset="0"/>
                <a:cs typeface="NikoshBAN" panose="02000000000000000000" pitchFamily="2" charset="0"/>
              </a:rPr>
              <a:t> </a:t>
            </a:r>
            <a:endParaRPr lang="en-US" sz="2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2107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animBg="1"/>
    </p:bld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670</TotalTime>
  <Words>884</Words>
  <Application>Microsoft Office PowerPoint</Application>
  <PresentationFormat>Widescreen</PresentationFormat>
  <Paragraphs>126</Paragraphs>
  <Slides>23</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Shadman Labib</dc:creator>
  <cp:lastModifiedBy>User</cp:lastModifiedBy>
  <cp:revision>146</cp:revision>
  <dcterms:created xsi:type="dcterms:W3CDTF">2019-10-23T11:19:16Z</dcterms:created>
  <dcterms:modified xsi:type="dcterms:W3CDTF">2020-10-20T07:01:09Z</dcterms:modified>
</cp:coreProperties>
</file>