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899C8-B41D-4A87-AD1B-64B5CCE56FD0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C0C0A-190E-4BDB-931D-A4DF72977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71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27D6-23A9-4F07-87F1-AB6154100B22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2517-0F1B-4416-9FE0-2724EFB71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239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27D6-23A9-4F07-87F1-AB6154100B22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2517-0F1B-4416-9FE0-2724EFB71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4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27D6-23A9-4F07-87F1-AB6154100B22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2517-0F1B-4416-9FE0-2724EFB71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98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27D6-23A9-4F07-87F1-AB6154100B22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2517-0F1B-4416-9FE0-2724EFB71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0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27D6-23A9-4F07-87F1-AB6154100B22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2517-0F1B-4416-9FE0-2724EFB71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02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27D6-23A9-4F07-87F1-AB6154100B22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2517-0F1B-4416-9FE0-2724EFB71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1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27D6-23A9-4F07-87F1-AB6154100B22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2517-0F1B-4416-9FE0-2724EFB71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7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27D6-23A9-4F07-87F1-AB6154100B22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2517-0F1B-4416-9FE0-2724EFB71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64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27D6-23A9-4F07-87F1-AB6154100B22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2517-0F1B-4416-9FE0-2724EFB71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91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27D6-23A9-4F07-87F1-AB6154100B22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2517-0F1B-4416-9FE0-2724EFB71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1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27D6-23A9-4F07-87F1-AB6154100B22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2517-0F1B-4416-9FE0-2724EFB71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35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A27D6-23A9-4F07-87F1-AB6154100B22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D2517-0F1B-4416-9FE0-2724EFB71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0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hyperlink" Target="http://www.clipartbest.com/vector-floral-designspng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/>
        </p:nvSpPr>
        <p:spPr>
          <a:xfrm>
            <a:off x="4540121" y="2743200"/>
            <a:ext cx="3689479" cy="13223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bn-BD" sz="8000" b="1" i="0" u="none" strike="noStrike" cap="none" dirty="0" smtClean="0">
                <a:solidFill>
                  <a:schemeClr val="tx1"/>
                </a:solidFill>
                <a:latin typeface="Bahnschrift" pitchFamily="34" charset="0"/>
                <a:sym typeface="Arial"/>
              </a:rPr>
              <a:t>স্বাগ</a:t>
            </a:r>
            <a:r>
              <a:rPr lang="en-US" sz="8000" b="1" i="0" u="none" strike="noStrike" cap="none" dirty="0" smtClean="0">
                <a:solidFill>
                  <a:schemeClr val="tx1"/>
                </a:solidFill>
                <a:latin typeface="Bahnschrift" pitchFamily="34" charset="0"/>
                <a:sym typeface="Arial"/>
              </a:rPr>
              <a:t>ত</a:t>
            </a:r>
            <a:r>
              <a:rPr lang="bn-BD" sz="8000" b="1" i="0" u="none" strike="noStrike" cap="none" dirty="0" smtClean="0">
                <a:solidFill>
                  <a:schemeClr val="tx1"/>
                </a:solidFill>
                <a:latin typeface="Bahnschrift" pitchFamily="34" charset="0"/>
                <a:sym typeface="Arial"/>
              </a:rPr>
              <a:t>ম</a:t>
            </a:r>
            <a:endParaRPr lang="bn-BD" sz="8000" b="1" i="0" u="none" strike="noStrike" cap="none" dirty="0">
              <a:solidFill>
                <a:schemeClr val="tx1"/>
              </a:solidFill>
              <a:latin typeface="Bahnschrift" pitchFamily="34" charset="0"/>
              <a:sym typeface="Arial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45" y="2133600"/>
            <a:ext cx="4040186" cy="4240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38848"/>
            <a:ext cx="8001000" cy="146615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48817248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533400"/>
            <a:ext cx="2646878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3600" b="1" dirty="0" smtClean="0"/>
              <a:t>বাড়ির কাজ 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524000"/>
            <a:ext cx="9801081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</a:rPr>
              <a:t>১। জাতীয় আয় গণনার পরিমাপের পদ্ধতিসমূহ ব্যখ্যা </a:t>
            </a:r>
          </a:p>
          <a:p>
            <a:r>
              <a:rPr lang="bn-IN" sz="3200" dirty="0">
                <a:solidFill>
                  <a:srgbClr val="FF0000"/>
                </a:solidFill>
              </a:rPr>
              <a:t> </a:t>
            </a:r>
            <a:r>
              <a:rPr lang="bn-IN" sz="3200" dirty="0" smtClean="0">
                <a:solidFill>
                  <a:srgbClr val="FF0000"/>
                </a:solidFill>
              </a:rPr>
              <a:t>  কর।</a:t>
            </a:r>
            <a:endParaRPr lang="en-US" sz="3200" dirty="0" smtClean="0">
              <a:solidFill>
                <a:srgbClr val="FF0000"/>
              </a:solidFill>
            </a:endParaRPr>
          </a:p>
          <a:p>
            <a:endParaRPr lang="bn-IN" sz="3200" dirty="0">
              <a:solidFill>
                <a:srgbClr val="FF0000"/>
              </a:solidFill>
            </a:endParaRPr>
          </a:p>
          <a:p>
            <a:r>
              <a:rPr lang="bn-IN" sz="3200" dirty="0" smtClean="0">
                <a:solidFill>
                  <a:srgbClr val="FF0000"/>
                </a:solidFill>
              </a:rPr>
              <a:t>২। জি.ডি.পি ও জি.এন.আই এর মাঝে পার্থক্য কি</a:t>
            </a:r>
            <a:r>
              <a:rPr lang="en-US" sz="3200" dirty="0" smtClean="0">
                <a:solidFill>
                  <a:srgbClr val="FF0000"/>
                </a:solidFill>
              </a:rPr>
              <a:t>?</a:t>
            </a:r>
          </a:p>
          <a:p>
            <a:endParaRPr lang="bn-IN" sz="3200" dirty="0">
              <a:solidFill>
                <a:srgbClr val="FF0000"/>
              </a:solidFill>
            </a:endParaRPr>
          </a:p>
          <a:p>
            <a:r>
              <a:rPr lang="bn-IN" sz="3200" dirty="0" smtClean="0">
                <a:solidFill>
                  <a:srgbClr val="FF0000"/>
                </a:solidFill>
              </a:rPr>
              <a:t>৩। অবচয় পুরনের ব্যয় বলতে কি বুঝ।</a:t>
            </a:r>
            <a:endParaRPr lang="en-US" sz="3200" dirty="0" smtClean="0">
              <a:solidFill>
                <a:srgbClr val="FF0000"/>
              </a:solidFill>
            </a:endParaRPr>
          </a:p>
          <a:p>
            <a:endParaRPr lang="bn-IN" sz="3200" dirty="0" smtClean="0">
              <a:solidFill>
                <a:srgbClr val="FF0000"/>
              </a:solidFill>
            </a:endParaRPr>
          </a:p>
          <a:p>
            <a:r>
              <a:rPr lang="bn-IN" sz="3200" dirty="0" smtClean="0">
                <a:solidFill>
                  <a:srgbClr val="FF0000"/>
                </a:solidFill>
              </a:rPr>
              <a:t>৪। মাথাপিছু মোট দেশজ উৎপাদন কি তা ব্যখ্যা কর। 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925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903AA13-67E4-4760-A250-E59CC81EE200}"/>
              </a:ext>
            </a:extLst>
          </p:cNvPr>
          <p:cNvSpPr/>
          <p:nvPr/>
        </p:nvSpPr>
        <p:spPr>
          <a:xfrm>
            <a:off x="4819795" y="2286000"/>
            <a:ext cx="372381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sz="6000" b="1" kern="1200" dirty="0" smtClean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Vrinda"/>
              </a:rPr>
              <a:t>রোকসানা আকতার </a:t>
            </a:r>
            <a:endParaRPr lang="en-US" sz="4800" b="1" kern="1200" dirty="0">
              <a:solidFill>
                <a:schemeClr val="tx1"/>
              </a:solidFill>
              <a:latin typeface="Book Antiqua" panose="02040602050305030304" pitchFamily="18" charset="0"/>
              <a:ea typeface="+mn-ea"/>
              <a:cs typeface="+mn-cs"/>
            </a:endParaRPr>
          </a:p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sz="2800" b="1" kern="1200" dirty="0" smtClean="0">
                <a:solidFill>
                  <a:prstClr val="black"/>
                </a:solidFill>
                <a:latin typeface="Book Antiqua" panose="02040602050305030304" pitchFamily="18" charset="0"/>
                <a:ea typeface="+mn-ea"/>
                <a:cs typeface="Vrinda"/>
              </a:rPr>
              <a:t> </a:t>
            </a:r>
            <a:r>
              <a:rPr lang="bn-IN" sz="2800" b="1" kern="1200" dirty="0" smtClean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Vrinda"/>
              </a:rPr>
              <a:t>সহকারি শিক্ষক </a:t>
            </a:r>
            <a:endParaRPr lang="en-US" sz="2800" b="1" kern="1200" dirty="0">
              <a:solidFill>
                <a:schemeClr val="tx1"/>
              </a:solidFill>
              <a:latin typeface="Book Antiqua" panose="02040602050305030304" pitchFamily="18" charset="0"/>
              <a:ea typeface="+mn-ea"/>
              <a:cs typeface="+mn-cs"/>
            </a:endParaRPr>
          </a:p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sz="2800" b="1" kern="1200" dirty="0" smtClean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Vrinda"/>
              </a:rPr>
              <a:t> </a:t>
            </a:r>
            <a:r>
              <a:rPr lang="bn-IN" sz="1800" b="1" kern="1200" dirty="0" smtClean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Vrinda"/>
              </a:rPr>
              <a:t>মডেল একাডেমি </a:t>
            </a:r>
            <a:endParaRPr lang="en-US" sz="1800" b="1" kern="1200" dirty="0">
              <a:solidFill>
                <a:schemeClr val="tx1"/>
              </a:solidFill>
              <a:latin typeface="Book Antiqua" panose="02040602050305030304" pitchFamily="18" charset="0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090737" cy="1335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28600"/>
            <a:ext cx="2090737" cy="1335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371600"/>
            <a:ext cx="2980021" cy="421481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23366501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1143000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0D9E26F-530D-43B3-9385-249FC1ED169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>
            <a:off x="190932" y="1752600"/>
            <a:ext cx="1294535" cy="4191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BE5F47D-32E7-4D99-BDDA-D2A5F819D1CA}"/>
              </a:ext>
            </a:extLst>
          </p:cNvPr>
          <p:cNvSpPr txBox="1"/>
          <p:nvPr/>
        </p:nvSpPr>
        <p:spPr>
          <a:xfrm>
            <a:off x="838200" y="255657"/>
            <a:ext cx="7368244" cy="707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1" y="1981200"/>
            <a:ext cx="816441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solidFill>
                  <a:schemeClr val="tx1"/>
                </a:solidFill>
              </a:rPr>
              <a:t>শ্রেণিঃ দশম </a:t>
            </a:r>
          </a:p>
          <a:p>
            <a:r>
              <a:rPr lang="bn-IN" sz="3200" dirty="0" smtClean="0">
                <a:solidFill>
                  <a:schemeClr val="tx1"/>
                </a:solidFill>
              </a:rPr>
              <a:t>বিষয়ঃ অর্থনীতি </a:t>
            </a:r>
          </a:p>
          <a:p>
            <a:r>
              <a:rPr lang="bn-IN" sz="3200" dirty="0" smtClean="0">
                <a:solidFill>
                  <a:schemeClr val="tx1"/>
                </a:solidFill>
              </a:rPr>
              <a:t>অধ্যায়ঃ </a:t>
            </a:r>
            <a:r>
              <a:rPr lang="bn-IN" sz="3200" dirty="0" smtClean="0"/>
              <a:t>ষষ্ঠ </a:t>
            </a:r>
            <a:r>
              <a:rPr lang="bn-IN" sz="3200" dirty="0" smtClean="0">
                <a:solidFill>
                  <a:schemeClr val="tx1"/>
                </a:solidFill>
              </a:rPr>
              <a:t>(</a:t>
            </a:r>
            <a:r>
              <a:rPr lang="bn-IN" sz="3200" dirty="0" smtClean="0"/>
              <a:t>জাতীয় আয় ও এর পরিমাণ) </a:t>
            </a:r>
            <a:r>
              <a:rPr lang="bn-IN" sz="3200" dirty="0" smtClean="0">
                <a:solidFill>
                  <a:schemeClr val="tx1"/>
                </a:solidFill>
              </a:rPr>
              <a:t> 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4460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switch dir="r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3">
            <a:extLst>
              <a:ext uri="{FF2B5EF4-FFF2-40B4-BE49-F238E27FC236}">
                <a16:creationId xmlns:a16="http://schemas.microsoft.com/office/drawing/2014/main" xmlns="" id="{3378E789-0DF3-4E29-9C04-9A744B85E5F9}"/>
              </a:ext>
            </a:extLst>
          </p:cNvPr>
          <p:cNvSpPr/>
          <p:nvPr/>
        </p:nvSpPr>
        <p:spPr>
          <a:xfrm>
            <a:off x="762000" y="76200"/>
            <a:ext cx="7543800" cy="76200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শিখনফল 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361460"/>
            <a:ext cx="3273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Shonar Bangla" pitchFamily="18" charset="0"/>
              </a:rPr>
              <a:t> </a:t>
            </a:r>
            <a:endParaRPr lang="bn-IN" sz="4000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Shonar Bangla" pitchFamily="18" charset="0"/>
            </a:endParaRPr>
          </a:p>
          <a:p>
            <a:endParaRPr lang="bn-IN" sz="32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3901" y="1143000"/>
            <a:ext cx="5006499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3200" dirty="0" smtClean="0"/>
              <a:t>এ পাঠ শেষে আমারা শিখবঃ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952685"/>
            <a:ext cx="828303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/>
              <a:t>১। জাতীয় আয়ের ধারণা ব্যখ্যা করতে পারব।</a:t>
            </a:r>
          </a:p>
          <a:p>
            <a:r>
              <a:rPr lang="bn-IN" sz="3200" dirty="0" smtClean="0"/>
              <a:t>২। মোট দেশজ উৎপাদন বলতে পারব।</a:t>
            </a:r>
          </a:p>
          <a:p>
            <a:r>
              <a:rPr lang="bn-IN" sz="3200" dirty="0" smtClean="0"/>
              <a:t>৩। নিট জাতীয় আয় কি তা বলতে পারব।</a:t>
            </a:r>
          </a:p>
          <a:p>
            <a:r>
              <a:rPr lang="bn-IN" sz="3200" dirty="0" smtClean="0"/>
              <a:t>৪। জি</a:t>
            </a:r>
            <a:r>
              <a:rPr lang="en-US" sz="3200" dirty="0" smtClean="0"/>
              <a:t>.</a:t>
            </a:r>
            <a:r>
              <a:rPr lang="bn-IN" sz="3200" dirty="0" smtClean="0"/>
              <a:t>এন</a:t>
            </a:r>
            <a:r>
              <a:rPr lang="en-US" sz="3200" dirty="0" smtClean="0"/>
              <a:t>.</a:t>
            </a:r>
            <a:r>
              <a:rPr lang="bn-IN" sz="3200" dirty="0" smtClean="0"/>
              <a:t>আই এবং জি</a:t>
            </a:r>
            <a:r>
              <a:rPr lang="en-US" sz="3200" dirty="0" smtClean="0"/>
              <a:t>.</a:t>
            </a:r>
            <a:r>
              <a:rPr lang="bn-IN" sz="3200" dirty="0" smtClean="0"/>
              <a:t>ডি</a:t>
            </a:r>
            <a:r>
              <a:rPr lang="en-US" sz="3200" dirty="0" smtClean="0"/>
              <a:t>.</a:t>
            </a:r>
            <a:r>
              <a:rPr lang="bn-IN" sz="3200" dirty="0" smtClean="0"/>
              <a:t>পি এর মাঝে পার্থক্য </a:t>
            </a:r>
          </a:p>
          <a:p>
            <a:r>
              <a:rPr lang="bn-IN" sz="3200" dirty="0" smtClean="0"/>
              <a:t>   দেখাতে পারব। </a:t>
            </a:r>
          </a:p>
          <a:p>
            <a:r>
              <a:rPr lang="bn-IN" sz="3200" dirty="0" smtClean="0"/>
              <a:t>৫। জি</a:t>
            </a:r>
            <a:r>
              <a:rPr lang="en-US" sz="3200" dirty="0" smtClean="0"/>
              <a:t>.</a:t>
            </a:r>
            <a:r>
              <a:rPr lang="bn-IN" sz="3200" dirty="0" smtClean="0"/>
              <a:t>এন</a:t>
            </a:r>
            <a:r>
              <a:rPr lang="en-US" sz="3200" dirty="0" smtClean="0"/>
              <a:t>.</a:t>
            </a:r>
            <a:r>
              <a:rPr lang="bn-IN" sz="3200" dirty="0" smtClean="0"/>
              <a:t>আই এর সাথে এন</a:t>
            </a:r>
            <a:r>
              <a:rPr lang="en-US" sz="3200" dirty="0" smtClean="0"/>
              <a:t>.</a:t>
            </a:r>
            <a:r>
              <a:rPr lang="bn-IN" sz="3200" dirty="0" smtClean="0"/>
              <a:t>এন</a:t>
            </a:r>
            <a:r>
              <a:rPr lang="en-US" sz="3200" dirty="0" smtClean="0"/>
              <a:t>.</a:t>
            </a:r>
            <a:r>
              <a:rPr lang="bn-IN" sz="3200" dirty="0" smtClean="0"/>
              <a:t>আই এর তুলনা </a:t>
            </a:r>
          </a:p>
          <a:p>
            <a:r>
              <a:rPr lang="bn-IN" sz="3200" dirty="0" smtClean="0"/>
              <a:t>   করতে পারব।</a:t>
            </a:r>
          </a:p>
          <a:p>
            <a:r>
              <a:rPr lang="bn-IN" sz="3200" dirty="0" smtClean="0"/>
              <a:t>৬। জি</a:t>
            </a:r>
            <a:r>
              <a:rPr lang="en-US" sz="3200" dirty="0" smtClean="0"/>
              <a:t>.</a:t>
            </a:r>
            <a:r>
              <a:rPr lang="bn-IN" sz="3200" dirty="0" smtClean="0"/>
              <a:t>ডি</a:t>
            </a:r>
            <a:r>
              <a:rPr lang="en-US" sz="3200" dirty="0" smtClean="0"/>
              <a:t>.</a:t>
            </a:r>
            <a:r>
              <a:rPr lang="bn-IN" sz="3200" dirty="0" smtClean="0"/>
              <a:t>পি এর পরিমাপের পদ্ধতি গুলো ব্যাখ্যা </a:t>
            </a:r>
          </a:p>
          <a:p>
            <a:r>
              <a:rPr lang="bn-IN" sz="3200" dirty="0" smtClean="0"/>
              <a:t>   করতে পা</a:t>
            </a:r>
            <a:r>
              <a:rPr lang="en-US" sz="3200" dirty="0" smtClean="0"/>
              <a:t>র</a:t>
            </a:r>
            <a:r>
              <a:rPr lang="bn-IN" sz="3200" dirty="0" smtClean="0"/>
              <a:t>ব।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454347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265651"/>
            <a:ext cx="3400290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600" dirty="0" smtClean="0"/>
              <a:t>    </a:t>
            </a:r>
            <a:r>
              <a:rPr lang="bn-IN" sz="3600" dirty="0" smtClean="0"/>
              <a:t>জি</a:t>
            </a:r>
            <a:r>
              <a:rPr lang="en-US" sz="3600" dirty="0" smtClean="0"/>
              <a:t>.</a:t>
            </a:r>
            <a:r>
              <a:rPr lang="bn-IN" sz="3600" dirty="0" smtClean="0"/>
              <a:t>ডি</a:t>
            </a:r>
            <a:r>
              <a:rPr lang="en-US" sz="3600" dirty="0" smtClean="0"/>
              <a:t>.</a:t>
            </a:r>
            <a:r>
              <a:rPr lang="bn-IN" sz="3600" dirty="0" smtClean="0"/>
              <a:t>পি কি?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341290"/>
            <a:ext cx="8510728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 err="1" smtClean="0"/>
              <a:t>মোট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দেশজ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উৎপাদন</a:t>
            </a:r>
            <a:r>
              <a:rPr lang="en-US" sz="2800" b="1" dirty="0" smtClean="0"/>
              <a:t>  (Gross Domestic Product  </a:t>
            </a:r>
            <a:r>
              <a:rPr lang="en-US" sz="2800" b="1" dirty="0" err="1" smtClean="0"/>
              <a:t>বা</a:t>
            </a:r>
            <a:r>
              <a:rPr lang="en-US" sz="2800" b="1" dirty="0" smtClean="0"/>
              <a:t> GDP) 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667000"/>
            <a:ext cx="824937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একটি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নির্দিষ্ট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সময়ে</a:t>
            </a:r>
            <a:r>
              <a:rPr lang="en-US" sz="3600" dirty="0" smtClean="0"/>
              <a:t> </a:t>
            </a:r>
            <a:r>
              <a:rPr lang="en-US" sz="3600" dirty="0" err="1" smtClean="0"/>
              <a:t>সাধারণত</a:t>
            </a:r>
            <a:r>
              <a:rPr lang="en-US" sz="3600" dirty="0" smtClean="0"/>
              <a:t> </a:t>
            </a:r>
            <a:r>
              <a:rPr lang="en-US" sz="3600" dirty="0" err="1" smtClean="0"/>
              <a:t>এক</a:t>
            </a:r>
            <a:r>
              <a:rPr lang="en-US" sz="3600" dirty="0" smtClean="0"/>
              <a:t> </a:t>
            </a:r>
            <a:r>
              <a:rPr lang="en-US" sz="3600" dirty="0" err="1" smtClean="0"/>
              <a:t>বছরের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একটি</a:t>
            </a:r>
            <a:r>
              <a:rPr lang="en-US" sz="3600" dirty="0" smtClean="0"/>
              <a:t>  </a:t>
            </a:r>
          </a:p>
          <a:p>
            <a:r>
              <a:rPr lang="en-US" sz="3600" dirty="0" err="1" smtClean="0"/>
              <a:t>দেশের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ভৌগলিক</a:t>
            </a:r>
            <a:r>
              <a:rPr lang="en-US" sz="3600" dirty="0" smtClean="0"/>
              <a:t> </a:t>
            </a:r>
            <a:r>
              <a:rPr lang="en-US" sz="3600" dirty="0" err="1" smtClean="0"/>
              <a:t>সীমানার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মধ্যে</a:t>
            </a:r>
            <a:r>
              <a:rPr lang="en-US" sz="3600" dirty="0" smtClean="0"/>
              <a:t> </a:t>
            </a:r>
            <a:r>
              <a:rPr lang="en-US" sz="3600" dirty="0" err="1" smtClean="0"/>
              <a:t>মোট</a:t>
            </a:r>
            <a:r>
              <a:rPr lang="en-US" sz="3600" dirty="0" smtClean="0"/>
              <a:t> </a:t>
            </a:r>
            <a:r>
              <a:rPr lang="en-US" sz="3600" dirty="0" err="1" smtClean="0"/>
              <a:t>যে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পরিমাণ</a:t>
            </a:r>
            <a:r>
              <a:rPr lang="en-US" sz="3600" dirty="0" smtClean="0"/>
              <a:t> </a:t>
            </a:r>
          </a:p>
          <a:p>
            <a:r>
              <a:rPr lang="en-US" sz="3600" dirty="0" err="1" smtClean="0"/>
              <a:t>চূড়ান্ত</a:t>
            </a:r>
            <a:r>
              <a:rPr lang="en-US" sz="3600" dirty="0" smtClean="0"/>
              <a:t> </a:t>
            </a:r>
            <a:r>
              <a:rPr lang="en-US" sz="3600" dirty="0" err="1" smtClean="0"/>
              <a:t>দ্রব্য</a:t>
            </a:r>
            <a:r>
              <a:rPr lang="en-US" sz="3600" dirty="0"/>
              <a:t> </a:t>
            </a:r>
            <a:r>
              <a:rPr lang="en-US" sz="3600" dirty="0" smtClean="0"/>
              <a:t>ও </a:t>
            </a:r>
            <a:r>
              <a:rPr lang="en-US" sz="3600" dirty="0" err="1" smtClean="0"/>
              <a:t>সেবা</a:t>
            </a:r>
            <a:r>
              <a:rPr lang="en-US" sz="3600" dirty="0"/>
              <a:t> </a:t>
            </a:r>
            <a:r>
              <a:rPr lang="en-US" sz="3600" dirty="0" err="1" smtClean="0"/>
              <a:t>উৎপাদন</a:t>
            </a:r>
            <a:r>
              <a:rPr lang="en-US" sz="3600" dirty="0" smtClean="0"/>
              <a:t> </a:t>
            </a:r>
            <a:r>
              <a:rPr lang="en-US" sz="3600" dirty="0" err="1" smtClean="0"/>
              <a:t>হয়</a:t>
            </a:r>
            <a:r>
              <a:rPr lang="en-US" sz="3600" dirty="0" smtClean="0"/>
              <a:t>, </a:t>
            </a:r>
            <a:r>
              <a:rPr lang="en-US" sz="3600" dirty="0" err="1" smtClean="0"/>
              <a:t>তার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বাজার</a:t>
            </a:r>
            <a:r>
              <a:rPr lang="en-US" sz="3600" dirty="0" smtClean="0"/>
              <a:t> </a:t>
            </a:r>
          </a:p>
          <a:p>
            <a:r>
              <a:rPr lang="en-US" sz="3600" dirty="0" err="1" smtClean="0"/>
              <a:t>দামের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সমষ্টিকে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দেশজ</a:t>
            </a:r>
            <a:r>
              <a:rPr lang="en-US" sz="3600" dirty="0" smtClean="0"/>
              <a:t> </a:t>
            </a:r>
            <a:r>
              <a:rPr lang="en-US" sz="3600" dirty="0" err="1" smtClean="0"/>
              <a:t>উৎপাদন</a:t>
            </a:r>
            <a:r>
              <a:rPr lang="en-US" sz="3600" dirty="0" smtClean="0"/>
              <a:t> </a:t>
            </a:r>
            <a:r>
              <a:rPr lang="en-US" sz="3600" dirty="0" err="1" smtClean="0"/>
              <a:t>বা</a:t>
            </a:r>
            <a:r>
              <a:rPr lang="en-US" sz="3600" dirty="0" smtClean="0"/>
              <a:t> GDP </a:t>
            </a:r>
            <a:r>
              <a:rPr lang="en-US" sz="3600" dirty="0" err="1" smtClean="0"/>
              <a:t>বলে</a:t>
            </a:r>
            <a:r>
              <a:rPr lang="en-US" sz="3600" dirty="0" smtClean="0"/>
              <a:t>।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6821574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7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7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7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14400"/>
            <a:ext cx="8397299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b="1" dirty="0" err="1" smtClean="0"/>
              <a:t>মোট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জাতীয়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আয়</a:t>
            </a:r>
            <a:r>
              <a:rPr lang="en-US" sz="3200" b="1" dirty="0" smtClean="0"/>
              <a:t> (Gross National Income </a:t>
            </a:r>
            <a:r>
              <a:rPr lang="en-US" sz="3200" b="1" dirty="0" err="1" smtClean="0"/>
              <a:t>বা</a:t>
            </a:r>
            <a:r>
              <a:rPr lang="en-US" sz="3200" b="1" dirty="0" smtClean="0"/>
              <a:t> GNI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2111276"/>
            <a:ext cx="752481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কোন</a:t>
            </a:r>
            <a:r>
              <a:rPr lang="en-US" sz="3600" dirty="0" smtClean="0"/>
              <a:t> </a:t>
            </a:r>
            <a:r>
              <a:rPr lang="en-US" sz="3600" dirty="0" err="1" smtClean="0"/>
              <a:t>নির্দিষ্ট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সময়ে</a:t>
            </a:r>
            <a:r>
              <a:rPr lang="en-US" sz="3600" dirty="0" smtClean="0"/>
              <a:t> </a:t>
            </a:r>
            <a:r>
              <a:rPr lang="en-US" sz="3600" dirty="0" err="1" smtClean="0"/>
              <a:t>সাধারণত</a:t>
            </a:r>
            <a:r>
              <a:rPr lang="en-US" sz="3600" dirty="0" smtClean="0"/>
              <a:t>  </a:t>
            </a:r>
            <a:r>
              <a:rPr lang="en-US" sz="3600" dirty="0" err="1" smtClean="0"/>
              <a:t>আর্থিক</a:t>
            </a:r>
            <a:r>
              <a:rPr lang="en-US" sz="3600" dirty="0" smtClean="0"/>
              <a:t> </a:t>
            </a:r>
            <a:r>
              <a:rPr lang="en-US" sz="3600" dirty="0" err="1" smtClean="0"/>
              <a:t>বছরে</a:t>
            </a:r>
            <a:r>
              <a:rPr lang="en-US" sz="3600" dirty="0" smtClean="0"/>
              <a:t> </a:t>
            </a:r>
          </a:p>
          <a:p>
            <a:r>
              <a:rPr lang="en-US" sz="3600" dirty="0" err="1" smtClean="0"/>
              <a:t>কোনো</a:t>
            </a:r>
            <a:r>
              <a:rPr lang="en-US" sz="3600" dirty="0" smtClean="0"/>
              <a:t> </a:t>
            </a:r>
            <a:r>
              <a:rPr lang="en-US" sz="3600" dirty="0" err="1" smtClean="0"/>
              <a:t>দেশের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নাগরিকগণ</a:t>
            </a:r>
            <a:r>
              <a:rPr lang="en-US" sz="3600" dirty="0" smtClean="0"/>
              <a:t> </a:t>
            </a:r>
            <a:r>
              <a:rPr lang="en-US" sz="3600" dirty="0" err="1" smtClean="0"/>
              <a:t>কতৃক</a:t>
            </a:r>
            <a:r>
              <a:rPr lang="en-US" sz="3600" dirty="0" smtClean="0"/>
              <a:t> </a:t>
            </a:r>
            <a:r>
              <a:rPr lang="en-US" sz="3600" dirty="0" err="1" smtClean="0"/>
              <a:t>যে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পরিমাণ</a:t>
            </a:r>
            <a:r>
              <a:rPr lang="en-US" sz="3600" dirty="0" smtClean="0"/>
              <a:t> </a:t>
            </a:r>
          </a:p>
          <a:p>
            <a:r>
              <a:rPr lang="en-US" sz="3600" dirty="0" err="1" smtClean="0"/>
              <a:t>চূড়ান্ত</a:t>
            </a:r>
            <a:r>
              <a:rPr lang="en-US" sz="3600" dirty="0" smtClean="0"/>
              <a:t> </a:t>
            </a:r>
            <a:r>
              <a:rPr lang="en-US" sz="3600" dirty="0" err="1" smtClean="0"/>
              <a:t>দ্রব্য</a:t>
            </a:r>
            <a:r>
              <a:rPr lang="en-US" sz="3600" dirty="0" smtClean="0"/>
              <a:t> ও </a:t>
            </a:r>
            <a:r>
              <a:rPr lang="en-US" sz="3600" dirty="0" err="1" smtClean="0"/>
              <a:t>সেবা</a:t>
            </a:r>
            <a:r>
              <a:rPr lang="en-US" sz="3600" dirty="0" smtClean="0"/>
              <a:t> </a:t>
            </a:r>
            <a:r>
              <a:rPr lang="en-US" sz="3600" dirty="0" err="1" smtClean="0"/>
              <a:t>উৎপন্ন</a:t>
            </a:r>
            <a:r>
              <a:rPr lang="en-US" sz="3600" dirty="0" smtClean="0"/>
              <a:t> </a:t>
            </a:r>
            <a:r>
              <a:rPr lang="en-US" sz="3600" dirty="0" err="1" smtClean="0"/>
              <a:t>হয়</a:t>
            </a:r>
            <a:r>
              <a:rPr lang="en-US" sz="3600" dirty="0" smtClean="0"/>
              <a:t> </a:t>
            </a:r>
            <a:r>
              <a:rPr lang="en-US" sz="3600" dirty="0" err="1" smtClean="0"/>
              <a:t>তার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বাজার</a:t>
            </a:r>
            <a:r>
              <a:rPr lang="en-US" sz="3600" dirty="0" smtClean="0"/>
              <a:t> </a:t>
            </a:r>
          </a:p>
          <a:p>
            <a:r>
              <a:rPr lang="en-US" sz="3600" dirty="0" err="1" smtClean="0"/>
              <a:t>মূল্যের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সমষ্টিকে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মোট</a:t>
            </a:r>
            <a:r>
              <a:rPr lang="en-US" sz="3600" dirty="0" smtClean="0"/>
              <a:t> </a:t>
            </a:r>
            <a:r>
              <a:rPr lang="en-US" sz="3600" dirty="0" err="1" smtClean="0"/>
              <a:t>জাতীয়</a:t>
            </a:r>
            <a:r>
              <a:rPr lang="en-US" sz="3600" dirty="0" smtClean="0"/>
              <a:t> </a:t>
            </a:r>
            <a:r>
              <a:rPr lang="en-US" sz="3600" dirty="0" err="1" smtClean="0"/>
              <a:t>আয়</a:t>
            </a:r>
            <a:r>
              <a:rPr lang="en-US" sz="3600" dirty="0" smtClean="0"/>
              <a:t> GNI </a:t>
            </a:r>
            <a:r>
              <a:rPr lang="en-US" sz="3600" dirty="0" err="1" smtClean="0"/>
              <a:t>বলে</a:t>
            </a:r>
            <a:r>
              <a:rPr lang="en-US" sz="3600" dirty="0" smtClean="0"/>
              <a:t>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91854728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4872" y="1371600"/>
            <a:ext cx="8211928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b="1" dirty="0" err="1" smtClean="0"/>
              <a:t>নীট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জাতীয়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আয়</a:t>
            </a:r>
            <a:r>
              <a:rPr lang="en-US" sz="3200" b="1" dirty="0" smtClean="0"/>
              <a:t> ( Net National Income </a:t>
            </a:r>
            <a:r>
              <a:rPr lang="en-US" sz="3200" b="1" dirty="0" err="1" smtClean="0"/>
              <a:t>বা</a:t>
            </a:r>
            <a:r>
              <a:rPr lang="en-US" sz="3200" b="1" dirty="0"/>
              <a:t> </a:t>
            </a:r>
            <a:r>
              <a:rPr lang="en-US" sz="3200" b="1" dirty="0" smtClean="0"/>
              <a:t>GNI )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2514600"/>
            <a:ext cx="789273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/>
              <a:t>কোন জাতির মোট জাতীয় আয় থেকে </a:t>
            </a:r>
            <a:endParaRPr lang="en-US" sz="3600" dirty="0" smtClean="0"/>
          </a:p>
          <a:p>
            <a:r>
              <a:rPr lang="bn-IN" sz="3600" dirty="0" smtClean="0"/>
              <a:t>মূলধন ব্যবহারজনিত অবচয় পুরনের ব্যয়</a:t>
            </a:r>
            <a:endParaRPr lang="en-US" sz="3600" dirty="0" smtClean="0"/>
          </a:p>
          <a:p>
            <a:r>
              <a:rPr lang="bn-IN" sz="3600" b="1" dirty="0" smtClean="0"/>
              <a:t>(</a:t>
            </a:r>
            <a:r>
              <a:rPr lang="en-US" sz="3600" b="1" dirty="0" smtClean="0"/>
              <a:t>Capital Consumption Allowance  </a:t>
            </a:r>
            <a:r>
              <a:rPr lang="en-US" sz="3600" b="1" dirty="0" err="1" smtClean="0"/>
              <a:t>বা</a:t>
            </a:r>
            <a:r>
              <a:rPr lang="en-US" sz="3600" b="1" dirty="0" smtClean="0"/>
              <a:t> </a:t>
            </a:r>
          </a:p>
          <a:p>
            <a:r>
              <a:rPr lang="en-US" sz="3600" b="1" dirty="0" smtClean="0"/>
              <a:t>Depreciation )  </a:t>
            </a:r>
            <a:r>
              <a:rPr lang="bn-IN" sz="3600" dirty="0" smtClean="0"/>
              <a:t>বাদ দিলে যা থাকে তাকে </a:t>
            </a:r>
            <a:endParaRPr lang="en-US" sz="3600" dirty="0" smtClean="0"/>
          </a:p>
          <a:p>
            <a:r>
              <a:rPr lang="en-US" sz="3600" dirty="0" err="1" smtClean="0"/>
              <a:t>নীট</a:t>
            </a:r>
            <a:r>
              <a:rPr lang="en-US" sz="3600" dirty="0" smtClean="0"/>
              <a:t> </a:t>
            </a:r>
            <a:r>
              <a:rPr lang="bn-IN" sz="3600" dirty="0" smtClean="0"/>
              <a:t>জাতীয় </a:t>
            </a:r>
            <a:r>
              <a:rPr lang="bn-IN" sz="3600" dirty="0" smtClean="0"/>
              <a:t>আয় বলে।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9980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609600"/>
            <a:ext cx="6317755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3200" b="1" dirty="0" smtClean="0"/>
              <a:t>জাতীয় আয় পরিমাপের পদ্ধতি সমূহ 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1524000"/>
            <a:ext cx="5982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 </a:t>
            </a:r>
          </a:p>
          <a:p>
            <a:r>
              <a:rPr lang="bn-IN" dirty="0"/>
              <a:t> </a:t>
            </a:r>
            <a:r>
              <a:rPr lang="bn-IN" dirty="0" smtClean="0"/>
              <a:t>  </a:t>
            </a:r>
          </a:p>
        </p:txBody>
      </p:sp>
      <p:sp>
        <p:nvSpPr>
          <p:cNvPr id="5" name="Oval 4"/>
          <p:cNvSpPr/>
          <p:nvPr/>
        </p:nvSpPr>
        <p:spPr>
          <a:xfrm>
            <a:off x="3505200" y="1371600"/>
            <a:ext cx="2286000" cy="16002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জাতীয়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আয়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পরিমাপের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পদ্ধতি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57200" y="3810000"/>
            <a:ext cx="2286000" cy="16002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</a:rPr>
              <a:t>উৎপাদন আয়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519055" y="3778827"/>
            <a:ext cx="2286000" cy="16002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</a:rPr>
              <a:t>আয়</a:t>
            </a:r>
            <a:r>
              <a:rPr lang="bn-IN" sz="3200" b="1" dirty="0" smtClean="0">
                <a:solidFill>
                  <a:schemeClr val="tx1"/>
                </a:solidFill>
              </a:rPr>
              <a:t> পদ্ধতি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477000" y="3778827"/>
            <a:ext cx="2286000" cy="16002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</a:rPr>
              <a:t>ব্যয় পদ্ধতি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450081" y="3048000"/>
            <a:ext cx="350519" cy="6546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3488421">
            <a:off x="3142991" y="2669372"/>
            <a:ext cx="563881" cy="19726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8068586">
            <a:off x="5433690" y="2723042"/>
            <a:ext cx="563881" cy="19726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836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52400"/>
            <a:ext cx="5654497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     </a:t>
            </a:r>
            <a:r>
              <a:rPr lang="bn-IN" sz="2800" b="1" dirty="0" smtClean="0">
                <a:solidFill>
                  <a:schemeClr val="tx1"/>
                </a:solidFill>
              </a:rPr>
              <a:t>মাথাপিছু মোট দেশজ উৎপাদন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bn-IN" sz="2800" b="1" dirty="0" smtClean="0">
                <a:solidFill>
                  <a:schemeClr val="tx1"/>
                </a:solidFill>
              </a:rPr>
              <a:t>(</a:t>
            </a:r>
            <a:r>
              <a:rPr lang="en-US" sz="2800" b="1" dirty="0" smtClean="0">
                <a:solidFill>
                  <a:schemeClr val="tx1"/>
                </a:solidFill>
              </a:rPr>
              <a:t>Per Capital Gross Domestic Product)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255216"/>
            <a:ext cx="8831264" cy="43088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মাথাপিছু</a:t>
            </a:r>
            <a:r>
              <a:rPr lang="en-US" sz="3200" dirty="0" smtClean="0"/>
              <a:t> </a:t>
            </a:r>
            <a:r>
              <a:rPr lang="en-US" sz="3200" dirty="0" err="1" smtClean="0"/>
              <a:t>জি</a:t>
            </a:r>
            <a:r>
              <a:rPr lang="en-US" sz="3200" dirty="0" smtClean="0"/>
              <a:t> </a:t>
            </a:r>
            <a:r>
              <a:rPr lang="en-US" sz="3200" dirty="0" err="1" smtClean="0"/>
              <a:t>ডি</a:t>
            </a:r>
            <a:r>
              <a:rPr lang="en-US" sz="3200" dirty="0" smtClean="0"/>
              <a:t> </a:t>
            </a:r>
            <a:r>
              <a:rPr lang="en-US" sz="3200" dirty="0" err="1" smtClean="0"/>
              <a:t>পি</a:t>
            </a:r>
            <a:r>
              <a:rPr lang="en-US" sz="3200" dirty="0" smtClean="0"/>
              <a:t> </a:t>
            </a:r>
            <a:r>
              <a:rPr lang="en-US" sz="3200" dirty="0" err="1" smtClean="0"/>
              <a:t>বলতে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জনপ্রতি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বার্ষিক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জি</a:t>
            </a:r>
            <a:r>
              <a:rPr lang="en-US" sz="3200" dirty="0" smtClean="0"/>
              <a:t> </a:t>
            </a:r>
            <a:r>
              <a:rPr lang="en-US" sz="3200" dirty="0" err="1" smtClean="0"/>
              <a:t>ডি</a:t>
            </a:r>
            <a:r>
              <a:rPr lang="en-US" sz="3200" dirty="0" smtClean="0"/>
              <a:t> </a:t>
            </a:r>
            <a:r>
              <a:rPr lang="en-US" sz="3200" dirty="0" err="1" smtClean="0"/>
              <a:t>পি</a:t>
            </a:r>
            <a:r>
              <a:rPr lang="en-US" sz="3200" dirty="0" smtClean="0"/>
              <a:t> </a:t>
            </a:r>
            <a:r>
              <a:rPr lang="en-US" sz="3200" dirty="0" err="1" smtClean="0"/>
              <a:t>কে</a:t>
            </a:r>
            <a:r>
              <a:rPr lang="en-US" sz="3200" dirty="0" smtClean="0"/>
              <a:t> </a:t>
            </a:r>
            <a:endParaRPr lang="bn-IN" sz="3200" dirty="0" smtClean="0"/>
          </a:p>
          <a:p>
            <a:r>
              <a:rPr lang="en-US" sz="3200" dirty="0" err="1" smtClean="0"/>
              <a:t>বুঝায়</a:t>
            </a:r>
            <a:r>
              <a:rPr lang="en-US" sz="3200" dirty="0" smtClean="0"/>
              <a:t>। </a:t>
            </a:r>
          </a:p>
          <a:p>
            <a:endParaRPr lang="en-US" sz="3200" dirty="0"/>
          </a:p>
          <a:p>
            <a:r>
              <a:rPr lang="en-US" sz="3200" dirty="0" err="1" smtClean="0"/>
              <a:t>কোন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নির্দিষ্ট</a:t>
            </a:r>
            <a:r>
              <a:rPr lang="en-US" sz="3200" dirty="0" smtClean="0"/>
              <a:t> </a:t>
            </a:r>
            <a:r>
              <a:rPr lang="en-US" sz="3200" dirty="0" err="1" smtClean="0"/>
              <a:t>আর্থিক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বছরে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দেশের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মোট</a:t>
            </a:r>
            <a:r>
              <a:rPr lang="en-US" sz="3200" dirty="0" smtClean="0"/>
              <a:t> </a:t>
            </a:r>
            <a:r>
              <a:rPr lang="en-US" sz="3200" dirty="0" err="1" smtClean="0"/>
              <a:t>দেশজ</a:t>
            </a:r>
            <a:r>
              <a:rPr lang="en-US" sz="3200" dirty="0" smtClean="0"/>
              <a:t> </a:t>
            </a:r>
            <a:r>
              <a:rPr lang="en-US" sz="3200" dirty="0" err="1" smtClean="0"/>
              <a:t>উৎপাদনকে</a:t>
            </a:r>
            <a:r>
              <a:rPr lang="en-US" sz="3200" dirty="0" smtClean="0"/>
              <a:t> </a:t>
            </a:r>
            <a:endParaRPr lang="bn-IN" sz="3200" dirty="0" smtClean="0"/>
          </a:p>
          <a:p>
            <a:r>
              <a:rPr lang="en-US" sz="3200" dirty="0" err="1" smtClean="0"/>
              <a:t>উক্ত</a:t>
            </a:r>
            <a:r>
              <a:rPr lang="en-US" sz="3200" dirty="0" smtClean="0"/>
              <a:t> </a:t>
            </a:r>
            <a:r>
              <a:rPr lang="en-US" sz="3200" dirty="0" err="1" smtClean="0"/>
              <a:t>বছরের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মধ্য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সময়ের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মোট</a:t>
            </a:r>
            <a:r>
              <a:rPr lang="en-US" sz="3200" dirty="0" smtClean="0"/>
              <a:t> </a:t>
            </a:r>
            <a:r>
              <a:rPr lang="en-US" sz="3200" dirty="0" err="1" smtClean="0"/>
              <a:t>জনসংখ্যা</a:t>
            </a:r>
            <a:r>
              <a:rPr lang="en-US" sz="3200" dirty="0" smtClean="0"/>
              <a:t> </a:t>
            </a:r>
            <a:r>
              <a:rPr lang="en-US" sz="3200" dirty="0" err="1" smtClean="0"/>
              <a:t>দ্বারা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ভাগ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করলেই</a:t>
            </a:r>
            <a:r>
              <a:rPr lang="en-US" sz="3200" dirty="0" smtClean="0"/>
              <a:t> </a:t>
            </a:r>
            <a:endParaRPr lang="bn-IN" sz="3200" dirty="0" smtClean="0"/>
          </a:p>
          <a:p>
            <a:r>
              <a:rPr lang="en-US" sz="3200" dirty="0" err="1" smtClean="0"/>
              <a:t>মাথাপিছু</a:t>
            </a:r>
            <a:r>
              <a:rPr lang="en-US" sz="3200" dirty="0" smtClean="0"/>
              <a:t> </a:t>
            </a:r>
            <a:r>
              <a:rPr lang="en-US" sz="3200" dirty="0" err="1" smtClean="0"/>
              <a:t>জি</a:t>
            </a:r>
            <a:r>
              <a:rPr lang="en-US" sz="3200" dirty="0" smtClean="0"/>
              <a:t> </a:t>
            </a:r>
            <a:r>
              <a:rPr lang="en-US" sz="3200" dirty="0" err="1" smtClean="0"/>
              <a:t>ডি</a:t>
            </a:r>
            <a:r>
              <a:rPr lang="en-US" sz="3200" dirty="0" smtClean="0"/>
              <a:t> </a:t>
            </a:r>
            <a:r>
              <a:rPr lang="en-US" sz="3200" dirty="0" err="1" smtClean="0"/>
              <a:t>পি</a:t>
            </a:r>
            <a:r>
              <a:rPr lang="en-US" sz="3200" dirty="0" smtClean="0"/>
              <a:t>  </a:t>
            </a:r>
            <a:r>
              <a:rPr lang="en-US" sz="3200" dirty="0" err="1" smtClean="0"/>
              <a:t>পাওয়া</a:t>
            </a:r>
            <a:r>
              <a:rPr lang="en-US" sz="3200" dirty="0" smtClean="0"/>
              <a:t> </a:t>
            </a:r>
            <a:r>
              <a:rPr lang="en-US" sz="3200" dirty="0" err="1" smtClean="0"/>
              <a:t>যায়</a:t>
            </a:r>
            <a:r>
              <a:rPr lang="en-US" sz="3200" dirty="0" smtClean="0"/>
              <a:t>।</a:t>
            </a:r>
            <a:endParaRPr lang="bn-IN" sz="320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800" dirty="0" err="1" smtClean="0"/>
              <a:t>মাথাপিছু</a:t>
            </a:r>
            <a:r>
              <a:rPr lang="en-US" sz="2800" dirty="0" smtClean="0"/>
              <a:t> </a:t>
            </a:r>
            <a:r>
              <a:rPr lang="en-US" sz="2800" dirty="0" err="1" smtClean="0"/>
              <a:t>জি</a:t>
            </a:r>
            <a:r>
              <a:rPr lang="en-US" sz="2800" dirty="0" smtClean="0"/>
              <a:t> </a:t>
            </a:r>
            <a:r>
              <a:rPr lang="en-US" sz="2800" dirty="0" err="1" smtClean="0"/>
              <a:t>ডি</a:t>
            </a:r>
            <a:r>
              <a:rPr lang="en-US" sz="2800" dirty="0" smtClean="0"/>
              <a:t> </a:t>
            </a:r>
            <a:r>
              <a:rPr lang="en-US" sz="2800" dirty="0" err="1" smtClean="0"/>
              <a:t>পি</a:t>
            </a:r>
            <a:r>
              <a:rPr lang="en-US" sz="2800" dirty="0" smtClean="0"/>
              <a:t>  = 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108503" y="5257800"/>
            <a:ext cx="59486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95600" y="4658380"/>
            <a:ext cx="64427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 </a:t>
            </a:r>
            <a:r>
              <a:rPr lang="bn-IN" sz="2800" dirty="0" smtClean="0"/>
              <a:t>কোন নির্দিষ্ট বছরে মোট দেশজ উৎপাদন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971800" y="5420380"/>
            <a:ext cx="6085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 </a:t>
            </a:r>
            <a:r>
              <a:rPr lang="bn-IN" sz="2800" dirty="0" smtClean="0"/>
              <a:t>ঐ বছরের মধ্য সময়ের মোট জনসংখ্যা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3006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2.3|2.1|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3.9|2.3|2.6|2.8|2.3|3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369</Words>
  <Application>Microsoft Office PowerPoint</Application>
  <PresentationFormat>On-screen Show (4:3)</PresentationFormat>
  <Paragraphs>68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11</cp:revision>
  <dcterms:created xsi:type="dcterms:W3CDTF">2020-06-08T08:11:06Z</dcterms:created>
  <dcterms:modified xsi:type="dcterms:W3CDTF">2020-10-20T08:29:06Z</dcterms:modified>
</cp:coreProperties>
</file>