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4" r:id="rId3"/>
    <p:sldId id="287" r:id="rId4"/>
    <p:sldId id="257" r:id="rId5"/>
    <p:sldId id="256" r:id="rId6"/>
    <p:sldId id="260" r:id="rId7"/>
    <p:sldId id="258" r:id="rId8"/>
    <p:sldId id="259" r:id="rId9"/>
    <p:sldId id="264" r:id="rId10"/>
    <p:sldId id="261" r:id="rId11"/>
    <p:sldId id="280" r:id="rId12"/>
    <p:sldId id="263" r:id="rId13"/>
    <p:sldId id="281" r:id="rId14"/>
    <p:sldId id="267" r:id="rId15"/>
    <p:sldId id="268" r:id="rId16"/>
    <p:sldId id="269" r:id="rId17"/>
    <p:sldId id="266" r:id="rId18"/>
    <p:sldId id="270" r:id="rId19"/>
    <p:sldId id="271" r:id="rId20"/>
    <p:sldId id="273" r:id="rId21"/>
    <p:sldId id="274" r:id="rId22"/>
    <p:sldId id="272" r:id="rId23"/>
    <p:sldId id="276" r:id="rId24"/>
    <p:sldId id="275" r:id="rId25"/>
    <p:sldId id="277" r:id="rId26"/>
    <p:sldId id="282" r:id="rId27"/>
    <p:sldId id="279" r:id="rId28"/>
    <p:sldId id="278" r:id="rId29"/>
    <p:sldId id="283" r:id="rId30"/>
    <p:sldId id="286" r:id="rId31"/>
    <p:sldId id="285" r:id="rId32"/>
  </p:sldIdLst>
  <p:sldSz cx="135366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77" y="1237197"/>
            <a:ext cx="101524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077" y="3970580"/>
            <a:ext cx="101524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7139" y="402483"/>
            <a:ext cx="291883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0642" y="402483"/>
            <a:ext cx="858728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0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92" y="1884670"/>
            <a:ext cx="1167532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92" y="5059034"/>
            <a:ext cx="1167532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642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910" y="2012414"/>
            <a:ext cx="57530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5" y="402483"/>
            <a:ext cx="1167532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406" y="1853171"/>
            <a:ext cx="5726621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406" y="2761381"/>
            <a:ext cx="5726621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2910" y="1853171"/>
            <a:ext cx="575482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2910" y="2761381"/>
            <a:ext cx="575482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10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24" y="1088454"/>
            <a:ext cx="685291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10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503978"/>
            <a:ext cx="4365910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4824" y="1088454"/>
            <a:ext cx="685291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406" y="2267902"/>
            <a:ext cx="4365910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642" y="402483"/>
            <a:ext cx="116753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642" y="2012414"/>
            <a:ext cx="116753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642" y="7006699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DBB2-8451-4B21-8C35-4CA9D2154E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4003" y="7006699"/>
            <a:ext cx="456860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0233" y="7006699"/>
            <a:ext cx="30457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79EA-EE9F-4A84-87B6-A056EAEA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4.sv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21" Type="http://schemas.openxmlformats.org/officeDocument/2006/relationships/image" Target="../media/image21.sv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5.svg"/><Relationship Id="rId2" Type="http://schemas.openxmlformats.org/officeDocument/2006/relationships/image" Target="../media/image7.png"/><Relationship Id="rId16" Type="http://schemas.openxmlformats.org/officeDocument/2006/relationships/image" Target="../media/image16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openxmlformats.org/officeDocument/2006/relationships/image" Target="../media/image8.png"/><Relationship Id="rId21" Type="http://schemas.openxmlformats.org/officeDocument/2006/relationships/image" Target="../media/image21.sv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5.svg"/><Relationship Id="rId33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16.svg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3.png"/><Relationship Id="rId32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3.svg"/><Relationship Id="rId28" Type="http://schemas.openxmlformats.org/officeDocument/2006/relationships/image" Target="../media/image25.png"/><Relationship Id="rId10" Type="http://schemas.openxmlformats.org/officeDocument/2006/relationships/image" Target="../media/image10.svg"/><Relationship Id="rId19" Type="http://schemas.openxmlformats.org/officeDocument/2006/relationships/image" Target="../media/image20.png"/><Relationship Id="rId31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536612" cy="77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>
            <a:extLst>
              <a:ext uri="{FF2B5EF4-FFF2-40B4-BE49-F238E27FC236}">
                <a16:creationId xmlns:a16="http://schemas.microsoft.com/office/drawing/2014/main" id="{979F5769-3434-49E8-8DFA-A52DFB92C77B}"/>
              </a:ext>
            </a:extLst>
          </p:cNvPr>
          <p:cNvSpPr/>
          <p:nvPr/>
        </p:nvSpPr>
        <p:spPr>
          <a:xfrm>
            <a:off x="4058011" y="1490600"/>
            <a:ext cx="5149514" cy="3588579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28DE3-0152-46BE-BA0F-A3B32D2C4BD3}"/>
              </a:ext>
            </a:extLst>
          </p:cNvPr>
          <p:cNvSpPr txBox="1"/>
          <p:nvPr/>
        </p:nvSpPr>
        <p:spPr>
          <a:xfrm>
            <a:off x="2148539" y="246607"/>
            <a:ext cx="92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3A65D-8161-4F7F-A0C0-897DB20AF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32" y="1002448"/>
            <a:ext cx="10988842" cy="5253974"/>
          </a:xfrm>
          <a:prstGeom prst="rect">
            <a:avLst/>
          </a:prstGeom>
        </p:spPr>
      </p:pic>
      <p:pic>
        <p:nvPicPr>
          <p:cNvPr id="10" name="Graphic 9" descr="Family with two children">
            <a:extLst>
              <a:ext uri="{FF2B5EF4-FFF2-40B4-BE49-F238E27FC236}">
                <a16:creationId xmlns:a16="http://schemas.microsoft.com/office/drawing/2014/main" id="{7430FE18-0E50-4D07-85C0-29B3D5D23D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97310" y="1857728"/>
            <a:ext cx="621355" cy="541265"/>
          </a:xfrm>
          <a:prstGeom prst="rect">
            <a:avLst/>
          </a:prstGeom>
        </p:spPr>
      </p:pic>
      <p:pic>
        <p:nvPicPr>
          <p:cNvPr id="11" name="Graphic 10" descr="Family with two children">
            <a:extLst>
              <a:ext uri="{FF2B5EF4-FFF2-40B4-BE49-F238E27FC236}">
                <a16:creationId xmlns:a16="http://schemas.microsoft.com/office/drawing/2014/main" id="{902F1A3E-972F-4013-B546-6531C8C54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29895" y="1903097"/>
            <a:ext cx="621355" cy="541265"/>
          </a:xfrm>
          <a:prstGeom prst="rect">
            <a:avLst/>
          </a:prstGeom>
        </p:spPr>
      </p:pic>
      <p:pic>
        <p:nvPicPr>
          <p:cNvPr id="12" name="Graphic 11" descr="Family with two children">
            <a:extLst>
              <a:ext uri="{FF2B5EF4-FFF2-40B4-BE49-F238E27FC236}">
                <a16:creationId xmlns:a16="http://schemas.microsoft.com/office/drawing/2014/main" id="{2B3BDA60-9B5D-462B-B402-2899D1C0E3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92978" y="2456938"/>
            <a:ext cx="621355" cy="541265"/>
          </a:xfrm>
          <a:prstGeom prst="rect">
            <a:avLst/>
          </a:prstGeom>
        </p:spPr>
      </p:pic>
      <p:pic>
        <p:nvPicPr>
          <p:cNvPr id="13" name="Graphic 12" descr="Family with two children">
            <a:extLst>
              <a:ext uri="{FF2B5EF4-FFF2-40B4-BE49-F238E27FC236}">
                <a16:creationId xmlns:a16="http://schemas.microsoft.com/office/drawing/2014/main" id="{43122A12-85F3-49AD-9D1E-1131E0AA9E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80729" y="2179609"/>
            <a:ext cx="621355" cy="541265"/>
          </a:xfrm>
          <a:prstGeom prst="rect">
            <a:avLst/>
          </a:prstGeom>
        </p:spPr>
      </p:pic>
      <p:pic>
        <p:nvPicPr>
          <p:cNvPr id="14" name="Graphic 13" descr="Family with two children">
            <a:extLst>
              <a:ext uri="{FF2B5EF4-FFF2-40B4-BE49-F238E27FC236}">
                <a16:creationId xmlns:a16="http://schemas.microsoft.com/office/drawing/2014/main" id="{FB27A568-2EF5-40D4-92D6-8E958044F7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57791" y="3202245"/>
            <a:ext cx="621355" cy="541265"/>
          </a:xfrm>
          <a:prstGeom prst="rect">
            <a:avLst/>
          </a:prstGeom>
        </p:spPr>
      </p:pic>
      <p:pic>
        <p:nvPicPr>
          <p:cNvPr id="15" name="Graphic 14" descr="Family with two children">
            <a:extLst>
              <a:ext uri="{FF2B5EF4-FFF2-40B4-BE49-F238E27FC236}">
                <a16:creationId xmlns:a16="http://schemas.microsoft.com/office/drawing/2014/main" id="{BC79BF77-569F-4A70-A348-712B197E8F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03681" y="3076871"/>
            <a:ext cx="621355" cy="541265"/>
          </a:xfrm>
          <a:prstGeom prst="rect">
            <a:avLst/>
          </a:prstGeom>
        </p:spPr>
      </p:pic>
      <p:pic>
        <p:nvPicPr>
          <p:cNvPr id="16" name="Graphic 15" descr="Family with two children">
            <a:extLst>
              <a:ext uri="{FF2B5EF4-FFF2-40B4-BE49-F238E27FC236}">
                <a16:creationId xmlns:a16="http://schemas.microsoft.com/office/drawing/2014/main" id="{ED0E2404-B97F-4B24-B512-280D06C9DD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10448" y="2881972"/>
            <a:ext cx="621355" cy="541265"/>
          </a:xfrm>
          <a:prstGeom prst="rect">
            <a:avLst/>
          </a:prstGeom>
        </p:spPr>
      </p:pic>
      <p:pic>
        <p:nvPicPr>
          <p:cNvPr id="17" name="Graphic 16" descr="Family with two children">
            <a:extLst>
              <a:ext uri="{FF2B5EF4-FFF2-40B4-BE49-F238E27FC236}">
                <a16:creationId xmlns:a16="http://schemas.microsoft.com/office/drawing/2014/main" id="{768909DA-78CE-4B85-8FAE-C98092CE35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01299" y="2058968"/>
            <a:ext cx="621355" cy="541265"/>
          </a:xfrm>
          <a:prstGeom prst="rect">
            <a:avLst/>
          </a:prstGeom>
        </p:spPr>
      </p:pic>
      <p:pic>
        <p:nvPicPr>
          <p:cNvPr id="18" name="Graphic 17" descr="Family with two children">
            <a:extLst>
              <a:ext uri="{FF2B5EF4-FFF2-40B4-BE49-F238E27FC236}">
                <a16:creationId xmlns:a16="http://schemas.microsoft.com/office/drawing/2014/main" id="{7699B236-18EC-48F4-A745-2CD7C59931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1952" y="3484955"/>
            <a:ext cx="621355" cy="541265"/>
          </a:xfrm>
          <a:prstGeom prst="rect">
            <a:avLst/>
          </a:prstGeom>
        </p:spPr>
      </p:pic>
      <p:pic>
        <p:nvPicPr>
          <p:cNvPr id="19" name="Graphic 18" descr="Family with two children">
            <a:extLst>
              <a:ext uri="{FF2B5EF4-FFF2-40B4-BE49-F238E27FC236}">
                <a16:creationId xmlns:a16="http://schemas.microsoft.com/office/drawing/2014/main" id="{CCE5509F-2A32-4542-8DA8-351E01019E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40824" y="3241829"/>
            <a:ext cx="621355" cy="541265"/>
          </a:xfrm>
          <a:prstGeom prst="rect">
            <a:avLst/>
          </a:prstGeom>
        </p:spPr>
      </p:pic>
      <p:pic>
        <p:nvPicPr>
          <p:cNvPr id="20" name="Graphic 19" descr="Family with two children">
            <a:extLst>
              <a:ext uri="{FF2B5EF4-FFF2-40B4-BE49-F238E27FC236}">
                <a16:creationId xmlns:a16="http://schemas.microsoft.com/office/drawing/2014/main" id="{D8402D22-0467-4FCE-86B9-2CB1D24465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68903" y="2828388"/>
            <a:ext cx="621355" cy="541265"/>
          </a:xfrm>
          <a:prstGeom prst="rect">
            <a:avLst/>
          </a:prstGeom>
        </p:spPr>
      </p:pic>
      <p:pic>
        <p:nvPicPr>
          <p:cNvPr id="21" name="Graphic 20" descr="Family with two children">
            <a:extLst>
              <a:ext uri="{FF2B5EF4-FFF2-40B4-BE49-F238E27FC236}">
                <a16:creationId xmlns:a16="http://schemas.microsoft.com/office/drawing/2014/main" id="{B75DC614-5004-4982-8A4A-88D3179C05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17466" y="3122358"/>
            <a:ext cx="621355" cy="541265"/>
          </a:xfrm>
          <a:prstGeom prst="rect">
            <a:avLst/>
          </a:prstGeom>
        </p:spPr>
      </p:pic>
      <p:pic>
        <p:nvPicPr>
          <p:cNvPr id="22" name="Graphic 21" descr="Family with two children">
            <a:extLst>
              <a:ext uri="{FF2B5EF4-FFF2-40B4-BE49-F238E27FC236}">
                <a16:creationId xmlns:a16="http://schemas.microsoft.com/office/drawing/2014/main" id="{8AD0E5D6-1012-47D2-AA41-3520E176E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8271" y="3424192"/>
            <a:ext cx="621355" cy="541265"/>
          </a:xfrm>
          <a:prstGeom prst="rect">
            <a:avLst/>
          </a:prstGeom>
        </p:spPr>
      </p:pic>
      <p:pic>
        <p:nvPicPr>
          <p:cNvPr id="23" name="Graphic 22" descr="Family with two children">
            <a:extLst>
              <a:ext uri="{FF2B5EF4-FFF2-40B4-BE49-F238E27FC236}">
                <a16:creationId xmlns:a16="http://schemas.microsoft.com/office/drawing/2014/main" id="{8A861B1C-B071-4BBE-B1EC-443187A96E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9300" y="3655269"/>
            <a:ext cx="621355" cy="541265"/>
          </a:xfrm>
          <a:prstGeom prst="rect">
            <a:avLst/>
          </a:prstGeom>
        </p:spPr>
      </p:pic>
      <p:pic>
        <p:nvPicPr>
          <p:cNvPr id="24" name="Graphic 23" descr="Family with two children">
            <a:extLst>
              <a:ext uri="{FF2B5EF4-FFF2-40B4-BE49-F238E27FC236}">
                <a16:creationId xmlns:a16="http://schemas.microsoft.com/office/drawing/2014/main" id="{DA56ED3E-2953-42DC-9731-C2C7CF6E0F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88100" y="3957103"/>
            <a:ext cx="621355" cy="541265"/>
          </a:xfrm>
          <a:prstGeom prst="rect">
            <a:avLst/>
          </a:prstGeom>
        </p:spPr>
      </p:pic>
      <p:pic>
        <p:nvPicPr>
          <p:cNvPr id="25" name="Graphic 24" descr="Family with two children">
            <a:extLst>
              <a:ext uri="{FF2B5EF4-FFF2-40B4-BE49-F238E27FC236}">
                <a16:creationId xmlns:a16="http://schemas.microsoft.com/office/drawing/2014/main" id="{4650FE3B-B3A5-45A2-9734-C8B97CF1B3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68345" y="3991271"/>
            <a:ext cx="621355" cy="541265"/>
          </a:xfrm>
          <a:prstGeom prst="rect">
            <a:avLst/>
          </a:prstGeom>
        </p:spPr>
      </p:pic>
      <p:pic>
        <p:nvPicPr>
          <p:cNvPr id="26" name="Graphic 25" descr="Family with two children">
            <a:extLst>
              <a:ext uri="{FF2B5EF4-FFF2-40B4-BE49-F238E27FC236}">
                <a16:creationId xmlns:a16="http://schemas.microsoft.com/office/drawing/2014/main" id="{F3A7A350-3C9E-44DE-A966-6C499D058B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31206" y="4380136"/>
            <a:ext cx="621355" cy="541265"/>
          </a:xfrm>
          <a:prstGeom prst="rect">
            <a:avLst/>
          </a:prstGeom>
        </p:spPr>
      </p:pic>
      <p:pic>
        <p:nvPicPr>
          <p:cNvPr id="27" name="Graphic 26" descr="Family with two children">
            <a:extLst>
              <a:ext uri="{FF2B5EF4-FFF2-40B4-BE49-F238E27FC236}">
                <a16:creationId xmlns:a16="http://schemas.microsoft.com/office/drawing/2014/main" id="{E08C0FBD-11FC-45A7-A8C5-2BBDF1CF3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10544" y="4804829"/>
            <a:ext cx="621355" cy="541265"/>
          </a:xfrm>
          <a:prstGeom prst="rect">
            <a:avLst/>
          </a:prstGeom>
        </p:spPr>
      </p:pic>
      <p:pic>
        <p:nvPicPr>
          <p:cNvPr id="28" name="Graphic 27" descr="Family with two children">
            <a:extLst>
              <a:ext uri="{FF2B5EF4-FFF2-40B4-BE49-F238E27FC236}">
                <a16:creationId xmlns:a16="http://schemas.microsoft.com/office/drawing/2014/main" id="{E3A845AC-24E6-411D-935C-8CFB578A97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21610" y="5142136"/>
            <a:ext cx="621355" cy="541265"/>
          </a:xfrm>
          <a:prstGeom prst="rect">
            <a:avLst/>
          </a:prstGeom>
        </p:spPr>
      </p:pic>
      <p:pic>
        <p:nvPicPr>
          <p:cNvPr id="29" name="Graphic 28" descr="Family with two children">
            <a:extLst>
              <a:ext uri="{FF2B5EF4-FFF2-40B4-BE49-F238E27FC236}">
                <a16:creationId xmlns:a16="http://schemas.microsoft.com/office/drawing/2014/main" id="{AB63BA2A-7BE2-4FFF-BECE-CA5307918D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27854" y="1915505"/>
            <a:ext cx="621355" cy="541265"/>
          </a:xfrm>
          <a:prstGeom prst="rect">
            <a:avLst/>
          </a:prstGeom>
        </p:spPr>
      </p:pic>
      <p:pic>
        <p:nvPicPr>
          <p:cNvPr id="30" name="Graphic 29" descr="Family with two children">
            <a:extLst>
              <a:ext uri="{FF2B5EF4-FFF2-40B4-BE49-F238E27FC236}">
                <a16:creationId xmlns:a16="http://schemas.microsoft.com/office/drawing/2014/main" id="{3289B935-D903-4868-8066-3345B3BA97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4621" y="1720606"/>
            <a:ext cx="621355" cy="541265"/>
          </a:xfrm>
          <a:prstGeom prst="rect">
            <a:avLst/>
          </a:prstGeom>
        </p:spPr>
      </p:pic>
      <p:pic>
        <p:nvPicPr>
          <p:cNvPr id="31" name="Graphic 30" descr="Family with two children">
            <a:extLst>
              <a:ext uri="{FF2B5EF4-FFF2-40B4-BE49-F238E27FC236}">
                <a16:creationId xmlns:a16="http://schemas.microsoft.com/office/drawing/2014/main" id="{249C5F9E-7027-4008-8A74-D7FFAF016A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70408" y="2828388"/>
            <a:ext cx="621355" cy="541265"/>
          </a:xfrm>
          <a:prstGeom prst="rect">
            <a:avLst/>
          </a:prstGeom>
        </p:spPr>
      </p:pic>
      <p:pic>
        <p:nvPicPr>
          <p:cNvPr id="32" name="Graphic 31" descr="Family with two children">
            <a:extLst>
              <a:ext uri="{FF2B5EF4-FFF2-40B4-BE49-F238E27FC236}">
                <a16:creationId xmlns:a16="http://schemas.microsoft.com/office/drawing/2014/main" id="{446682A9-F866-4A4F-AB7D-1268DE1B9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38607" y="2337187"/>
            <a:ext cx="621355" cy="541265"/>
          </a:xfrm>
          <a:prstGeom prst="rect">
            <a:avLst/>
          </a:prstGeom>
        </p:spPr>
      </p:pic>
      <p:pic>
        <p:nvPicPr>
          <p:cNvPr id="33" name="Graphic 32" descr="Family with two children">
            <a:extLst>
              <a:ext uri="{FF2B5EF4-FFF2-40B4-BE49-F238E27FC236}">
                <a16:creationId xmlns:a16="http://schemas.microsoft.com/office/drawing/2014/main" id="{62D5DF86-4BF2-4BB3-AE62-1C84C8BE9C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62903" y="2162662"/>
            <a:ext cx="621355" cy="541265"/>
          </a:xfrm>
          <a:prstGeom prst="rect">
            <a:avLst/>
          </a:prstGeom>
        </p:spPr>
      </p:pic>
      <p:pic>
        <p:nvPicPr>
          <p:cNvPr id="34" name="Graphic 33" descr="Family with two children">
            <a:extLst>
              <a:ext uri="{FF2B5EF4-FFF2-40B4-BE49-F238E27FC236}">
                <a16:creationId xmlns:a16="http://schemas.microsoft.com/office/drawing/2014/main" id="{44FB9B60-C77B-4ECE-B0AF-1C7FC5B149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81111" y="2575988"/>
            <a:ext cx="621355" cy="541265"/>
          </a:xfrm>
          <a:prstGeom prst="rect">
            <a:avLst/>
          </a:prstGeom>
        </p:spPr>
      </p:pic>
      <p:pic>
        <p:nvPicPr>
          <p:cNvPr id="35" name="Graphic 34" descr="Family with two children">
            <a:extLst>
              <a:ext uri="{FF2B5EF4-FFF2-40B4-BE49-F238E27FC236}">
                <a16:creationId xmlns:a16="http://schemas.microsoft.com/office/drawing/2014/main" id="{09989E4E-91C2-466E-816C-EB8F6748E2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70218" y="3157978"/>
            <a:ext cx="621355" cy="541265"/>
          </a:xfrm>
          <a:prstGeom prst="rect">
            <a:avLst/>
          </a:prstGeom>
        </p:spPr>
      </p:pic>
      <p:pic>
        <p:nvPicPr>
          <p:cNvPr id="36" name="Graphic 35" descr="Family with two children">
            <a:extLst>
              <a:ext uri="{FF2B5EF4-FFF2-40B4-BE49-F238E27FC236}">
                <a16:creationId xmlns:a16="http://schemas.microsoft.com/office/drawing/2014/main" id="{D01D11BD-D9B7-45BB-ABB6-38352C4DE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5094" y="2616545"/>
            <a:ext cx="621355" cy="541265"/>
          </a:xfrm>
          <a:prstGeom prst="rect">
            <a:avLst/>
          </a:prstGeom>
        </p:spPr>
      </p:pic>
      <p:pic>
        <p:nvPicPr>
          <p:cNvPr id="37" name="Graphic 36" descr="Family with two children">
            <a:extLst>
              <a:ext uri="{FF2B5EF4-FFF2-40B4-BE49-F238E27FC236}">
                <a16:creationId xmlns:a16="http://schemas.microsoft.com/office/drawing/2014/main" id="{63326D54-DE43-4D50-A201-D213F4A47A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557338" y="5317688"/>
            <a:ext cx="621355" cy="541265"/>
          </a:xfrm>
          <a:prstGeom prst="rect">
            <a:avLst/>
          </a:prstGeom>
        </p:spPr>
      </p:pic>
      <p:pic>
        <p:nvPicPr>
          <p:cNvPr id="38" name="Graphic 37" descr="Family with two children">
            <a:extLst>
              <a:ext uri="{FF2B5EF4-FFF2-40B4-BE49-F238E27FC236}">
                <a16:creationId xmlns:a16="http://schemas.microsoft.com/office/drawing/2014/main" id="{5517A49B-E92E-4E3E-9DED-D789FC5EA8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7019" y="1474144"/>
            <a:ext cx="621355" cy="541265"/>
          </a:xfrm>
          <a:prstGeom prst="rect">
            <a:avLst/>
          </a:prstGeom>
        </p:spPr>
      </p:pic>
      <p:pic>
        <p:nvPicPr>
          <p:cNvPr id="39" name="Graphic 38" descr="Family with two children">
            <a:extLst>
              <a:ext uri="{FF2B5EF4-FFF2-40B4-BE49-F238E27FC236}">
                <a16:creationId xmlns:a16="http://schemas.microsoft.com/office/drawing/2014/main" id="{782A51F9-A72F-4E70-9AA4-38091C1FAF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93365" y="3024629"/>
            <a:ext cx="621355" cy="541265"/>
          </a:xfrm>
          <a:prstGeom prst="rect">
            <a:avLst/>
          </a:prstGeom>
        </p:spPr>
      </p:pic>
      <p:pic>
        <p:nvPicPr>
          <p:cNvPr id="40" name="Graphic 39" descr="Family with two children">
            <a:extLst>
              <a:ext uri="{FF2B5EF4-FFF2-40B4-BE49-F238E27FC236}">
                <a16:creationId xmlns:a16="http://schemas.microsoft.com/office/drawing/2014/main" id="{37525BE8-2E67-4169-8661-E2A111010D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47847" y="1255874"/>
            <a:ext cx="621355" cy="541265"/>
          </a:xfrm>
          <a:prstGeom prst="rect">
            <a:avLst/>
          </a:prstGeom>
        </p:spPr>
      </p:pic>
      <p:pic>
        <p:nvPicPr>
          <p:cNvPr id="41" name="Graphic 40" descr="Family with two children">
            <a:extLst>
              <a:ext uri="{FF2B5EF4-FFF2-40B4-BE49-F238E27FC236}">
                <a16:creationId xmlns:a16="http://schemas.microsoft.com/office/drawing/2014/main" id="{BDC22C64-B705-4850-9D05-216AC8308B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0924" y="1575622"/>
            <a:ext cx="621355" cy="541265"/>
          </a:xfrm>
          <a:prstGeom prst="rect">
            <a:avLst/>
          </a:prstGeom>
        </p:spPr>
      </p:pic>
      <p:pic>
        <p:nvPicPr>
          <p:cNvPr id="42" name="Graphic 41" descr="Family with two children">
            <a:extLst>
              <a:ext uri="{FF2B5EF4-FFF2-40B4-BE49-F238E27FC236}">
                <a16:creationId xmlns:a16="http://schemas.microsoft.com/office/drawing/2014/main" id="{A4AFE7D0-8211-4C48-9815-88D09D443F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53170" y="1317021"/>
            <a:ext cx="621355" cy="541265"/>
          </a:xfrm>
          <a:prstGeom prst="rect">
            <a:avLst/>
          </a:prstGeom>
        </p:spPr>
      </p:pic>
      <p:pic>
        <p:nvPicPr>
          <p:cNvPr id="43" name="Graphic 42" descr="Family with two children">
            <a:extLst>
              <a:ext uri="{FF2B5EF4-FFF2-40B4-BE49-F238E27FC236}">
                <a16:creationId xmlns:a16="http://schemas.microsoft.com/office/drawing/2014/main" id="{76B34B84-C2DD-4C37-9DC5-5980C34D7F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25558" y="1895371"/>
            <a:ext cx="621355" cy="541265"/>
          </a:xfrm>
          <a:prstGeom prst="rect">
            <a:avLst/>
          </a:prstGeom>
        </p:spPr>
      </p:pic>
      <p:pic>
        <p:nvPicPr>
          <p:cNvPr id="44" name="Graphic 43" descr="Family with two children">
            <a:extLst>
              <a:ext uri="{FF2B5EF4-FFF2-40B4-BE49-F238E27FC236}">
                <a16:creationId xmlns:a16="http://schemas.microsoft.com/office/drawing/2014/main" id="{FE679490-8E1C-409D-AF41-B584702BA2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0450" y="1604220"/>
            <a:ext cx="621355" cy="541265"/>
          </a:xfrm>
          <a:prstGeom prst="rect">
            <a:avLst/>
          </a:prstGeom>
        </p:spPr>
      </p:pic>
      <p:pic>
        <p:nvPicPr>
          <p:cNvPr id="45" name="Graphic 44" descr="Family with two children">
            <a:extLst>
              <a:ext uri="{FF2B5EF4-FFF2-40B4-BE49-F238E27FC236}">
                <a16:creationId xmlns:a16="http://schemas.microsoft.com/office/drawing/2014/main" id="{A7961AD8-2240-4137-889B-6CC0492B9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70252" y="2257735"/>
            <a:ext cx="621355" cy="541265"/>
          </a:xfrm>
          <a:prstGeom prst="rect">
            <a:avLst/>
          </a:prstGeom>
        </p:spPr>
      </p:pic>
      <p:pic>
        <p:nvPicPr>
          <p:cNvPr id="46" name="Graphic 45" descr="Family with two children">
            <a:extLst>
              <a:ext uri="{FF2B5EF4-FFF2-40B4-BE49-F238E27FC236}">
                <a16:creationId xmlns:a16="http://schemas.microsoft.com/office/drawing/2014/main" id="{320F7502-59C1-432C-AD2E-22EC9BAB11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39164" y="2060329"/>
            <a:ext cx="621355" cy="541265"/>
          </a:xfrm>
          <a:prstGeom prst="rect">
            <a:avLst/>
          </a:prstGeom>
        </p:spPr>
      </p:pic>
      <p:pic>
        <p:nvPicPr>
          <p:cNvPr id="47" name="Graphic 46" descr="Family with two children">
            <a:extLst>
              <a:ext uri="{FF2B5EF4-FFF2-40B4-BE49-F238E27FC236}">
                <a16:creationId xmlns:a16="http://schemas.microsoft.com/office/drawing/2014/main" id="{0E3C5B51-C02C-4121-804A-80682C7995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33454" y="4343672"/>
            <a:ext cx="621355" cy="541265"/>
          </a:xfrm>
          <a:prstGeom prst="rect">
            <a:avLst/>
          </a:prstGeom>
        </p:spPr>
      </p:pic>
      <p:pic>
        <p:nvPicPr>
          <p:cNvPr id="48" name="Graphic 47" descr="Family with two children">
            <a:extLst>
              <a:ext uri="{FF2B5EF4-FFF2-40B4-BE49-F238E27FC236}">
                <a16:creationId xmlns:a16="http://schemas.microsoft.com/office/drawing/2014/main" id="{ACE394A4-BA0A-4758-AA19-8AF7A67003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147" y="4471055"/>
            <a:ext cx="621355" cy="541265"/>
          </a:xfrm>
          <a:prstGeom prst="rect">
            <a:avLst/>
          </a:prstGeom>
        </p:spPr>
      </p:pic>
      <p:pic>
        <p:nvPicPr>
          <p:cNvPr id="49" name="Graphic 48" descr="Family with two children">
            <a:extLst>
              <a:ext uri="{FF2B5EF4-FFF2-40B4-BE49-F238E27FC236}">
                <a16:creationId xmlns:a16="http://schemas.microsoft.com/office/drawing/2014/main" id="{DEA96DD9-0141-4999-80EF-3FFD62CCAD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67911" y="4052696"/>
            <a:ext cx="621355" cy="541265"/>
          </a:xfrm>
          <a:prstGeom prst="rect">
            <a:avLst/>
          </a:prstGeom>
        </p:spPr>
      </p:pic>
      <p:pic>
        <p:nvPicPr>
          <p:cNvPr id="50" name="Graphic 49" descr="Family with two children">
            <a:extLst>
              <a:ext uri="{FF2B5EF4-FFF2-40B4-BE49-F238E27FC236}">
                <a16:creationId xmlns:a16="http://schemas.microsoft.com/office/drawing/2014/main" id="{A91BCC77-7059-4376-8F0B-CE23879A1D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37640" y="2473769"/>
            <a:ext cx="621355" cy="541265"/>
          </a:xfrm>
          <a:prstGeom prst="rect">
            <a:avLst/>
          </a:prstGeom>
        </p:spPr>
      </p:pic>
      <p:pic>
        <p:nvPicPr>
          <p:cNvPr id="51" name="Graphic 50" descr="Family with two children">
            <a:extLst>
              <a:ext uri="{FF2B5EF4-FFF2-40B4-BE49-F238E27FC236}">
                <a16:creationId xmlns:a16="http://schemas.microsoft.com/office/drawing/2014/main" id="{C9FB3FC2-2CEE-4CDC-92C7-7CCBDF904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2552" y="1259671"/>
            <a:ext cx="621355" cy="541265"/>
          </a:xfrm>
          <a:prstGeom prst="rect">
            <a:avLst/>
          </a:prstGeom>
        </p:spPr>
      </p:pic>
      <p:pic>
        <p:nvPicPr>
          <p:cNvPr id="52" name="Graphic 51" descr="Family with two children">
            <a:extLst>
              <a:ext uri="{FF2B5EF4-FFF2-40B4-BE49-F238E27FC236}">
                <a16:creationId xmlns:a16="http://schemas.microsoft.com/office/drawing/2014/main" id="{3437BC8D-E17E-4E83-AA6F-B509343CC1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00359" y="2375245"/>
            <a:ext cx="621355" cy="541265"/>
          </a:xfrm>
          <a:prstGeom prst="rect">
            <a:avLst/>
          </a:prstGeom>
        </p:spPr>
      </p:pic>
      <p:pic>
        <p:nvPicPr>
          <p:cNvPr id="53" name="Graphic 52" descr="Family with two children">
            <a:extLst>
              <a:ext uri="{FF2B5EF4-FFF2-40B4-BE49-F238E27FC236}">
                <a16:creationId xmlns:a16="http://schemas.microsoft.com/office/drawing/2014/main" id="{E2C3348A-ED42-4621-BB3B-C9FBEA22D8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21609" y="3618136"/>
            <a:ext cx="621355" cy="541265"/>
          </a:xfrm>
          <a:prstGeom prst="rect">
            <a:avLst/>
          </a:prstGeom>
        </p:spPr>
      </p:pic>
      <p:pic>
        <p:nvPicPr>
          <p:cNvPr id="54" name="Graphic 53" descr="Family with two children">
            <a:extLst>
              <a:ext uri="{FF2B5EF4-FFF2-40B4-BE49-F238E27FC236}">
                <a16:creationId xmlns:a16="http://schemas.microsoft.com/office/drawing/2014/main" id="{F5CA627F-9F4A-491A-B96D-7B3E5EEAC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83698" y="3623329"/>
            <a:ext cx="621355" cy="541265"/>
          </a:xfrm>
          <a:prstGeom prst="rect">
            <a:avLst/>
          </a:prstGeom>
        </p:spPr>
      </p:pic>
      <p:pic>
        <p:nvPicPr>
          <p:cNvPr id="55" name="Graphic 54" descr="Family with two children">
            <a:extLst>
              <a:ext uri="{FF2B5EF4-FFF2-40B4-BE49-F238E27FC236}">
                <a16:creationId xmlns:a16="http://schemas.microsoft.com/office/drawing/2014/main" id="{F5D2B8CE-EAF7-4E1B-9C30-39008323B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4764" y="3960636"/>
            <a:ext cx="621355" cy="541265"/>
          </a:xfrm>
          <a:prstGeom prst="rect">
            <a:avLst/>
          </a:prstGeom>
        </p:spPr>
      </p:pic>
      <p:pic>
        <p:nvPicPr>
          <p:cNvPr id="56" name="Graphic 55" descr="Family with two children">
            <a:extLst>
              <a:ext uri="{FF2B5EF4-FFF2-40B4-BE49-F238E27FC236}">
                <a16:creationId xmlns:a16="http://schemas.microsoft.com/office/drawing/2014/main" id="{D74D6969-99C3-4492-843C-8622B0C4C9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06699" y="5012320"/>
            <a:ext cx="621355" cy="541265"/>
          </a:xfrm>
          <a:prstGeom prst="rect">
            <a:avLst/>
          </a:prstGeom>
        </p:spPr>
      </p:pic>
      <p:pic>
        <p:nvPicPr>
          <p:cNvPr id="57" name="Graphic 56" descr="Family with two children">
            <a:extLst>
              <a:ext uri="{FF2B5EF4-FFF2-40B4-BE49-F238E27FC236}">
                <a16:creationId xmlns:a16="http://schemas.microsoft.com/office/drawing/2014/main" id="{12792CFA-2537-4F6F-BBED-28F051F38F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32520" y="5673770"/>
            <a:ext cx="621355" cy="541265"/>
          </a:xfrm>
          <a:prstGeom prst="rect">
            <a:avLst/>
          </a:prstGeom>
        </p:spPr>
      </p:pic>
      <p:pic>
        <p:nvPicPr>
          <p:cNvPr id="58" name="Graphic 57" descr="Family with two children">
            <a:extLst>
              <a:ext uri="{FF2B5EF4-FFF2-40B4-BE49-F238E27FC236}">
                <a16:creationId xmlns:a16="http://schemas.microsoft.com/office/drawing/2014/main" id="{ADA382A3-560A-45FC-B1A7-1218920964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44946" y="1490600"/>
            <a:ext cx="621355" cy="541265"/>
          </a:xfrm>
          <a:prstGeom prst="rect">
            <a:avLst/>
          </a:prstGeom>
        </p:spPr>
      </p:pic>
      <p:pic>
        <p:nvPicPr>
          <p:cNvPr id="59" name="Graphic 58" descr="Family with two children">
            <a:extLst>
              <a:ext uri="{FF2B5EF4-FFF2-40B4-BE49-F238E27FC236}">
                <a16:creationId xmlns:a16="http://schemas.microsoft.com/office/drawing/2014/main" id="{49C46735-7AF1-4AE1-A49B-5575225866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34369" y="4951867"/>
            <a:ext cx="621355" cy="541265"/>
          </a:xfrm>
          <a:prstGeom prst="rect">
            <a:avLst/>
          </a:prstGeom>
        </p:spPr>
      </p:pic>
      <p:pic>
        <p:nvPicPr>
          <p:cNvPr id="60" name="Graphic 59" descr="Family with two children">
            <a:extLst>
              <a:ext uri="{FF2B5EF4-FFF2-40B4-BE49-F238E27FC236}">
                <a16:creationId xmlns:a16="http://schemas.microsoft.com/office/drawing/2014/main" id="{4A997F41-3D75-4CD3-93D1-B29BB71598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59467" y="5442520"/>
            <a:ext cx="621355" cy="541265"/>
          </a:xfrm>
          <a:prstGeom prst="rect">
            <a:avLst/>
          </a:prstGeom>
        </p:spPr>
      </p:pic>
      <p:pic>
        <p:nvPicPr>
          <p:cNvPr id="61" name="Graphic 60" descr="Family with two children">
            <a:extLst>
              <a:ext uri="{FF2B5EF4-FFF2-40B4-BE49-F238E27FC236}">
                <a16:creationId xmlns:a16="http://schemas.microsoft.com/office/drawing/2014/main" id="{21E07D8E-C96E-480B-A0D6-28865D0FEA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03408" y="1292480"/>
            <a:ext cx="621355" cy="541265"/>
          </a:xfrm>
          <a:prstGeom prst="rect">
            <a:avLst/>
          </a:prstGeom>
        </p:spPr>
      </p:pic>
      <p:pic>
        <p:nvPicPr>
          <p:cNvPr id="62" name="Graphic 61" descr="Family with two children">
            <a:extLst>
              <a:ext uri="{FF2B5EF4-FFF2-40B4-BE49-F238E27FC236}">
                <a16:creationId xmlns:a16="http://schemas.microsoft.com/office/drawing/2014/main" id="{26728DEF-741A-4A61-8421-C7D24C6981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23106" y="4189067"/>
            <a:ext cx="621355" cy="541265"/>
          </a:xfrm>
          <a:prstGeom prst="rect">
            <a:avLst/>
          </a:prstGeom>
        </p:spPr>
      </p:pic>
      <p:pic>
        <p:nvPicPr>
          <p:cNvPr id="63" name="Graphic 62" descr="Family with two children">
            <a:extLst>
              <a:ext uri="{FF2B5EF4-FFF2-40B4-BE49-F238E27FC236}">
                <a16:creationId xmlns:a16="http://schemas.microsoft.com/office/drawing/2014/main" id="{3B96E979-0AC4-4B13-BD58-28C0D4F353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780583" y="4459791"/>
            <a:ext cx="621355" cy="541265"/>
          </a:xfrm>
          <a:prstGeom prst="rect">
            <a:avLst/>
          </a:prstGeom>
        </p:spPr>
      </p:pic>
      <p:pic>
        <p:nvPicPr>
          <p:cNvPr id="64" name="Graphic 63" descr="Family with two children">
            <a:extLst>
              <a:ext uri="{FF2B5EF4-FFF2-40B4-BE49-F238E27FC236}">
                <a16:creationId xmlns:a16="http://schemas.microsoft.com/office/drawing/2014/main" id="{93E4E45C-D6CC-46CD-B3C1-21294B78C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27486" y="3476325"/>
            <a:ext cx="621355" cy="541265"/>
          </a:xfrm>
          <a:prstGeom prst="rect">
            <a:avLst/>
          </a:prstGeom>
        </p:spPr>
      </p:pic>
      <p:pic>
        <p:nvPicPr>
          <p:cNvPr id="65" name="Graphic 64" descr="Family with two children">
            <a:extLst>
              <a:ext uri="{FF2B5EF4-FFF2-40B4-BE49-F238E27FC236}">
                <a16:creationId xmlns:a16="http://schemas.microsoft.com/office/drawing/2014/main" id="{91619E72-6ACB-467F-8D89-655E391358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26555" y="1129282"/>
            <a:ext cx="621355" cy="541265"/>
          </a:xfrm>
          <a:prstGeom prst="rect">
            <a:avLst/>
          </a:prstGeom>
        </p:spPr>
      </p:pic>
      <p:pic>
        <p:nvPicPr>
          <p:cNvPr id="66" name="Graphic 65" descr="Family with two children">
            <a:extLst>
              <a:ext uri="{FF2B5EF4-FFF2-40B4-BE49-F238E27FC236}">
                <a16:creationId xmlns:a16="http://schemas.microsoft.com/office/drawing/2014/main" id="{5B3AAD3A-DCEF-4A9A-A520-658E06F70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57026" y="1146646"/>
            <a:ext cx="621355" cy="54126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59BED9B-3CE4-4CBD-92E4-4B3B1CB9BB0E}"/>
              </a:ext>
            </a:extLst>
          </p:cNvPr>
          <p:cNvSpPr txBox="1"/>
          <p:nvPr/>
        </p:nvSpPr>
        <p:spPr>
          <a:xfrm>
            <a:off x="2580450" y="6317381"/>
            <a:ext cx="92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39878D-71C5-42F4-9160-810BDDA0EB5F}"/>
              </a:ext>
            </a:extLst>
          </p:cNvPr>
          <p:cNvSpPr txBox="1"/>
          <p:nvPr/>
        </p:nvSpPr>
        <p:spPr>
          <a:xfrm>
            <a:off x="1854738" y="207144"/>
            <a:ext cx="92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D9D37E-EF0E-40D3-91D1-AEF9D8DCC851}"/>
              </a:ext>
            </a:extLst>
          </p:cNvPr>
          <p:cNvSpPr txBox="1"/>
          <p:nvPr/>
        </p:nvSpPr>
        <p:spPr>
          <a:xfrm>
            <a:off x="2619533" y="6324161"/>
            <a:ext cx="92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পৃথিবীর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109E7F-56DF-4924-9F7E-3087EF309E58}"/>
              </a:ext>
            </a:extLst>
          </p:cNvPr>
          <p:cNvSpPr txBox="1"/>
          <p:nvPr/>
        </p:nvSpPr>
        <p:spPr>
          <a:xfrm>
            <a:off x="1874551" y="261271"/>
            <a:ext cx="92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পৃথিবীতে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AD2855-F7ED-4BBA-87C9-892BD57F1511}"/>
              </a:ext>
            </a:extLst>
          </p:cNvPr>
          <p:cNvSpPr txBox="1"/>
          <p:nvPr/>
        </p:nvSpPr>
        <p:spPr>
          <a:xfrm>
            <a:off x="2439164" y="6364279"/>
            <a:ext cx="92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৭০০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7" grpId="0"/>
      <p:bldP spid="67" grpId="1"/>
      <p:bldP spid="67" grpId="2"/>
      <p:bldP spid="68" grpId="0"/>
      <p:bldP spid="68" grpId="1"/>
      <p:bldP spid="69" grpId="0"/>
      <p:bldP spid="69" grpId="1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7EF59258-76AF-4749-B803-65171F34A91E}"/>
              </a:ext>
            </a:extLst>
          </p:cNvPr>
          <p:cNvSpPr/>
          <p:nvPr/>
        </p:nvSpPr>
        <p:spPr>
          <a:xfrm>
            <a:off x="3981652" y="3480118"/>
            <a:ext cx="5149514" cy="3588579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5678A6CD-48A4-4522-AC9F-E630960A405A}"/>
              </a:ext>
            </a:extLst>
          </p:cNvPr>
          <p:cNvSpPr/>
          <p:nvPr/>
        </p:nvSpPr>
        <p:spPr>
          <a:xfrm flipV="1">
            <a:off x="2141340" y="3158383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: Top Corners Rounded 4">
            <a:extLst>
              <a:ext uri="{FF2B5EF4-FFF2-40B4-BE49-F238E27FC236}">
                <a16:creationId xmlns:a16="http://schemas.microsoft.com/office/drawing/2014/main" id="{F3691AB1-1954-4AFE-965B-75A50DF935E6}"/>
              </a:ext>
            </a:extLst>
          </p:cNvPr>
          <p:cNvSpPr/>
          <p:nvPr/>
        </p:nvSpPr>
        <p:spPr>
          <a:xfrm rot="16200000">
            <a:off x="3765874" y="572113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04BF89B2-6518-4C79-AD6C-6E574509A217}"/>
              </a:ext>
            </a:extLst>
          </p:cNvPr>
          <p:cNvSpPr/>
          <p:nvPr/>
        </p:nvSpPr>
        <p:spPr>
          <a:xfrm flipH="1" flipV="1">
            <a:off x="4787141" y="2201307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Rectangle: Top Corners Rounded 6">
            <a:extLst>
              <a:ext uri="{FF2B5EF4-FFF2-40B4-BE49-F238E27FC236}">
                <a16:creationId xmlns:a16="http://schemas.microsoft.com/office/drawing/2014/main" id="{773944BB-BDEA-4EA4-A743-6A6F5F3E2518}"/>
              </a:ext>
            </a:extLst>
          </p:cNvPr>
          <p:cNvSpPr/>
          <p:nvPr/>
        </p:nvSpPr>
        <p:spPr>
          <a:xfrm rot="5400000" flipH="1">
            <a:off x="6899311" y="-1012297"/>
            <a:ext cx="946375" cy="5722928"/>
          </a:xfrm>
          <a:prstGeom prst="round2SameRect">
            <a:avLst>
              <a:gd name="adj1" fmla="val 48305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56C34F9D-110B-492A-AD37-5F3AFE578B4B}"/>
              </a:ext>
            </a:extLst>
          </p:cNvPr>
          <p:cNvSpPr/>
          <p:nvPr/>
        </p:nvSpPr>
        <p:spPr>
          <a:xfrm flipV="1">
            <a:off x="2141340" y="1249125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Rectangle: Top Corners Rounded 8">
            <a:extLst>
              <a:ext uri="{FF2B5EF4-FFF2-40B4-BE49-F238E27FC236}">
                <a16:creationId xmlns:a16="http://schemas.microsoft.com/office/drawing/2014/main" id="{75414BF6-F60E-4E78-A531-1E83BEAF1447}"/>
              </a:ext>
            </a:extLst>
          </p:cNvPr>
          <p:cNvSpPr/>
          <p:nvPr/>
        </p:nvSpPr>
        <p:spPr>
          <a:xfrm rot="16200000">
            <a:off x="3621496" y="-1337144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6C6621-C8F9-4721-ABF2-D27E8F245C05}"/>
              </a:ext>
            </a:extLst>
          </p:cNvPr>
          <p:cNvSpPr txBox="1"/>
          <p:nvPr/>
        </p:nvSpPr>
        <p:spPr>
          <a:xfrm>
            <a:off x="2431655" y="1429554"/>
            <a:ext cx="8249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r>
              <a:rPr lang="en-US" sz="3600" dirty="0" err="1"/>
              <a:t>বর্তমানে</a:t>
            </a:r>
            <a:r>
              <a:rPr lang="en-US" sz="3600" dirty="0"/>
              <a:t> </a:t>
            </a:r>
            <a:r>
              <a:rPr lang="en-US" sz="3600" dirty="0" err="1"/>
              <a:t>পৃথিবীতে</a:t>
            </a:r>
            <a:r>
              <a:rPr lang="en-US" sz="3600" dirty="0"/>
              <a:t> </a:t>
            </a:r>
            <a:r>
              <a:rPr lang="en-US" sz="3600" dirty="0" err="1"/>
              <a:t>প্রায়</a:t>
            </a:r>
            <a:r>
              <a:rPr lang="en-US" sz="3600" dirty="0"/>
              <a:t> ৭০০ </a:t>
            </a:r>
            <a:r>
              <a:rPr lang="en-US" sz="3600" dirty="0" err="1"/>
              <a:t>কোটি</a:t>
            </a:r>
            <a:r>
              <a:rPr lang="en-US" sz="3600" dirty="0"/>
              <a:t> </a:t>
            </a:r>
            <a:r>
              <a:rPr lang="en-US" sz="3600" dirty="0" err="1"/>
              <a:t>লোক</a:t>
            </a:r>
            <a:r>
              <a:rPr lang="en-US" sz="3600" dirty="0"/>
              <a:t> </a:t>
            </a:r>
            <a:r>
              <a:rPr lang="en-US" sz="3600" dirty="0" err="1"/>
              <a:t>বাস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।</a:t>
            </a:r>
          </a:p>
          <a:p>
            <a:endParaRPr lang="en-IN" sz="3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1FBA7F8-F506-4F2F-9934-41B81C64B817}"/>
              </a:ext>
            </a:extLst>
          </p:cNvPr>
          <p:cNvSpPr txBox="1"/>
          <p:nvPr/>
        </p:nvSpPr>
        <p:spPr>
          <a:xfrm>
            <a:off x="2092680" y="2503975"/>
            <a:ext cx="863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২০০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বেড়েছে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৬০০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IN" sz="3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9AEF76-51D1-413C-9EDC-1C0707A4A021}"/>
              </a:ext>
            </a:extLst>
          </p:cNvPr>
          <p:cNvSpPr txBox="1"/>
          <p:nvPr/>
        </p:nvSpPr>
        <p:spPr>
          <a:xfrm>
            <a:off x="1379293" y="582535"/>
            <a:ext cx="1002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১৮০০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শুরুর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জনসংখ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১০০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72443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93054" y="2439298"/>
            <a:ext cx="5789756" cy="3240068"/>
            <a:chOff x="3370491" y="1527969"/>
            <a:chExt cx="5789756" cy="3240068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3378781" y="449103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bn-BD" altLang="en-US" dirty="0">
                  <a:solidFill>
                    <a:srgbClr val="595959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০</a:t>
              </a:r>
              <a:endParaRPr lang="en-US" alt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370491" y="1527969"/>
              <a:ext cx="5789756" cy="3101568"/>
              <a:chOff x="3313693" y="1486307"/>
              <a:chExt cx="5789756" cy="3101568"/>
            </a:xfrm>
          </p:grpSpPr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3555136" y="1912938"/>
                <a:ext cx="5548313" cy="2286000"/>
              </a:xfrm>
              <a:custGeom>
                <a:avLst/>
                <a:gdLst>
                  <a:gd name="T0" fmla="*/ 0 w 3495"/>
                  <a:gd name="T1" fmla="*/ 1440 h 1440"/>
                  <a:gd name="T2" fmla="*/ 3495 w 3495"/>
                  <a:gd name="T3" fmla="*/ 1440 h 1440"/>
                  <a:gd name="T4" fmla="*/ 0 w 3495"/>
                  <a:gd name="T5" fmla="*/ 1200 h 1440"/>
                  <a:gd name="T6" fmla="*/ 3495 w 3495"/>
                  <a:gd name="T7" fmla="*/ 1200 h 1440"/>
                  <a:gd name="T8" fmla="*/ 0 w 3495"/>
                  <a:gd name="T9" fmla="*/ 960 h 1440"/>
                  <a:gd name="T10" fmla="*/ 3495 w 3495"/>
                  <a:gd name="T11" fmla="*/ 960 h 1440"/>
                  <a:gd name="T12" fmla="*/ 0 w 3495"/>
                  <a:gd name="T13" fmla="*/ 720 h 1440"/>
                  <a:gd name="T14" fmla="*/ 3495 w 3495"/>
                  <a:gd name="T15" fmla="*/ 720 h 1440"/>
                  <a:gd name="T16" fmla="*/ 0 w 3495"/>
                  <a:gd name="T17" fmla="*/ 480 h 1440"/>
                  <a:gd name="T18" fmla="*/ 3495 w 3495"/>
                  <a:gd name="T19" fmla="*/ 480 h 1440"/>
                  <a:gd name="T20" fmla="*/ 0 w 3495"/>
                  <a:gd name="T21" fmla="*/ 240 h 1440"/>
                  <a:gd name="T22" fmla="*/ 3495 w 3495"/>
                  <a:gd name="T23" fmla="*/ 240 h 1440"/>
                  <a:gd name="T24" fmla="*/ 0 w 3495"/>
                  <a:gd name="T25" fmla="*/ 0 h 1440"/>
                  <a:gd name="T26" fmla="*/ 3495 w 3495"/>
                  <a:gd name="T27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95" h="1440">
                    <a:moveTo>
                      <a:pt x="0" y="1440"/>
                    </a:moveTo>
                    <a:lnTo>
                      <a:pt x="3495" y="1440"/>
                    </a:lnTo>
                    <a:moveTo>
                      <a:pt x="0" y="1200"/>
                    </a:moveTo>
                    <a:lnTo>
                      <a:pt x="3495" y="1200"/>
                    </a:lnTo>
                    <a:moveTo>
                      <a:pt x="0" y="960"/>
                    </a:moveTo>
                    <a:lnTo>
                      <a:pt x="3495" y="960"/>
                    </a:lnTo>
                    <a:moveTo>
                      <a:pt x="0" y="720"/>
                    </a:moveTo>
                    <a:lnTo>
                      <a:pt x="3495" y="720"/>
                    </a:lnTo>
                    <a:moveTo>
                      <a:pt x="0" y="480"/>
                    </a:moveTo>
                    <a:lnTo>
                      <a:pt x="3495" y="480"/>
                    </a:lnTo>
                    <a:moveTo>
                      <a:pt x="0" y="240"/>
                    </a:moveTo>
                    <a:lnTo>
                      <a:pt x="3495" y="240"/>
                    </a:lnTo>
                    <a:moveTo>
                      <a:pt x="0" y="0"/>
                    </a:moveTo>
                    <a:lnTo>
                      <a:pt x="3495" y="0"/>
                    </a:lnTo>
                  </a:path>
                </a:pathLst>
              </a:custGeom>
              <a:noFill/>
              <a:ln w="28575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3555136" y="4587875"/>
                <a:ext cx="5548313" cy="0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3351936" y="4110038"/>
                <a:ext cx="1041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২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1" name="Rectangle 12"/>
              <p:cNvSpPr>
                <a:spLocks noChangeArrowheads="1"/>
              </p:cNvSpPr>
              <p:nvPr/>
            </p:nvSpPr>
            <p:spPr bwMode="auto">
              <a:xfrm>
                <a:off x="3351936" y="3727450"/>
                <a:ext cx="961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৪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2" name="Rectangle 13"/>
              <p:cNvSpPr>
                <a:spLocks noChangeArrowheads="1"/>
              </p:cNvSpPr>
              <p:nvPr/>
            </p:nvSpPr>
            <p:spPr bwMode="auto">
              <a:xfrm>
                <a:off x="3351936" y="3346450"/>
                <a:ext cx="12022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৬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defTabSz="914400"/>
                <a:endParaRPr lang="en-US" altLang="en-US" dirty="0"/>
              </a:p>
            </p:txBody>
          </p:sp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3351936" y="2967038"/>
                <a:ext cx="1186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৮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3332743" y="2582863"/>
                <a:ext cx="1971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১০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3332743" y="2203450"/>
                <a:ext cx="1955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১২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6" name="Rectangle 17"/>
              <p:cNvSpPr>
                <a:spLocks noChangeArrowheads="1"/>
              </p:cNvSpPr>
              <p:nvPr/>
            </p:nvSpPr>
            <p:spPr bwMode="auto">
              <a:xfrm>
                <a:off x="3332743" y="1819275"/>
                <a:ext cx="5188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১৪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3555136" y="1577975"/>
                <a:ext cx="5548313" cy="0"/>
              </a:xfrm>
              <a:prstGeom prst="line">
                <a:avLst/>
              </a:prstGeom>
              <a:noFill/>
              <a:ln w="28575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3313693" y="1486307"/>
                <a:ext cx="5188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১৬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5E1B694-9A64-4A99-BEB9-98F36D911EF2}"/>
              </a:ext>
            </a:extLst>
          </p:cNvPr>
          <p:cNvCxnSpPr>
            <a:cxnSpLocks/>
          </p:cNvCxnSpPr>
          <p:nvPr/>
        </p:nvCxnSpPr>
        <p:spPr>
          <a:xfrm flipV="1">
            <a:off x="1454676" y="1250806"/>
            <a:ext cx="0" cy="4288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ACEC877-54F0-4C3B-B74A-468D3F16C531}"/>
              </a:ext>
            </a:extLst>
          </p:cNvPr>
          <p:cNvCxnSpPr/>
          <p:nvPr/>
        </p:nvCxnSpPr>
        <p:spPr>
          <a:xfrm>
            <a:off x="1441521" y="5526293"/>
            <a:ext cx="56962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70165" y="4914578"/>
            <a:ext cx="599586" cy="1315053"/>
            <a:chOff x="2604730" y="4768370"/>
            <a:chExt cx="599586" cy="181326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0C49B6-D567-46FD-8770-89A79917339C}"/>
                </a:ext>
              </a:extLst>
            </p:cNvPr>
            <p:cNvSpPr/>
            <p:nvPr/>
          </p:nvSpPr>
          <p:spPr>
            <a:xfrm>
              <a:off x="2604730" y="4768370"/>
              <a:ext cx="599586" cy="845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60C49B6-D567-46FD-8770-89A79917339C}"/>
                </a:ext>
              </a:extLst>
            </p:cNvPr>
            <p:cNvSpPr/>
            <p:nvPr/>
          </p:nvSpPr>
          <p:spPr>
            <a:xfrm rot="10800000">
              <a:off x="2604730" y="5635555"/>
              <a:ext cx="599586" cy="946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316889D-2501-4AA9-AD62-D0D5704F3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66410"/>
              </p:ext>
            </p:extLst>
          </p:nvPr>
        </p:nvGraphicFramePr>
        <p:xfrm>
          <a:off x="8437907" y="1729348"/>
          <a:ext cx="402628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622">
                  <a:extLst>
                    <a:ext uri="{9D8B030D-6E8A-4147-A177-3AD203B41FA5}">
                      <a16:colId xmlns:a16="http://schemas.microsoft.com/office/drawing/2014/main" val="791073458"/>
                    </a:ext>
                  </a:extLst>
                </a:gridCol>
                <a:gridCol w="2726660">
                  <a:extLst>
                    <a:ext uri="{9D8B030D-6E8A-4147-A177-3AD203B41FA5}">
                      <a16:colId xmlns:a16="http://schemas.microsoft.com/office/drawing/2014/main" val="333650190"/>
                    </a:ext>
                  </a:extLst>
                </a:gridCol>
              </a:tblGrid>
              <a:tr h="536521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বছর</a:t>
                      </a:r>
                      <a:r>
                        <a:rPr lang="bn-BD" sz="3200" dirty="0"/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জনসংখ্যা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1154453"/>
                  </a:ext>
                </a:extLst>
              </a:tr>
              <a:tr h="53652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3420766"/>
                  </a:ext>
                </a:extLst>
              </a:tr>
              <a:tr h="53652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15697390"/>
                  </a:ext>
                </a:extLst>
              </a:tr>
              <a:tr h="53652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92313098"/>
                  </a:ext>
                </a:extLst>
              </a:tr>
              <a:tr h="53652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6745967"/>
                  </a:ext>
                </a:extLst>
              </a:tr>
              <a:tr h="53652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8324721"/>
                  </a:ext>
                </a:extLst>
              </a:tr>
              <a:tr h="53652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060283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A1E9235-C594-4DAA-95C2-020544558BDC}"/>
              </a:ext>
            </a:extLst>
          </p:cNvPr>
          <p:cNvSpPr txBox="1"/>
          <p:nvPr/>
        </p:nvSpPr>
        <p:spPr>
          <a:xfrm>
            <a:off x="8572784" y="1289850"/>
            <a:ext cx="3756527" cy="4394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05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(প্রায়) </a:t>
            </a:r>
            <a:endParaRPr lang="en-US" sz="1050" dirty="0">
              <a:ln w="22225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7676" y="4632740"/>
            <a:ext cx="616826" cy="1759965"/>
            <a:chOff x="2489149" y="4860911"/>
            <a:chExt cx="605645" cy="242731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18770-507E-41A6-AE6A-91474C0E88EC}"/>
                </a:ext>
              </a:extLst>
            </p:cNvPr>
            <p:cNvSpPr/>
            <p:nvPr/>
          </p:nvSpPr>
          <p:spPr>
            <a:xfrm>
              <a:off x="2489149" y="4860911"/>
              <a:ext cx="599586" cy="1226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718770-507E-41A6-AE6A-91474C0E88EC}"/>
                </a:ext>
              </a:extLst>
            </p:cNvPr>
            <p:cNvSpPr/>
            <p:nvPr/>
          </p:nvSpPr>
          <p:spPr>
            <a:xfrm>
              <a:off x="2495208" y="6061856"/>
              <a:ext cx="599586" cy="1226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6600" y="4443667"/>
            <a:ext cx="605757" cy="2124000"/>
            <a:chOff x="3294306" y="5021179"/>
            <a:chExt cx="605757" cy="209607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030952C-0753-4623-BAE0-748A7C37C79A}"/>
                </a:ext>
              </a:extLst>
            </p:cNvPr>
            <p:cNvSpPr/>
            <p:nvPr/>
          </p:nvSpPr>
          <p:spPr>
            <a:xfrm>
              <a:off x="3294306" y="5021179"/>
              <a:ext cx="599586" cy="1066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30952C-0753-4623-BAE0-748A7C37C79A}"/>
                </a:ext>
              </a:extLst>
            </p:cNvPr>
            <p:cNvSpPr/>
            <p:nvPr/>
          </p:nvSpPr>
          <p:spPr>
            <a:xfrm>
              <a:off x="3300477" y="6051146"/>
              <a:ext cx="599586" cy="10661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25563" y="3877021"/>
            <a:ext cx="609503" cy="3240000"/>
            <a:chOff x="4099463" y="4235116"/>
            <a:chExt cx="609503" cy="370045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8B820CD-41BD-4D33-B941-8A884041863C}"/>
                </a:ext>
              </a:extLst>
            </p:cNvPr>
            <p:cNvSpPr/>
            <p:nvPr/>
          </p:nvSpPr>
          <p:spPr>
            <a:xfrm>
              <a:off x="4099463" y="4235116"/>
              <a:ext cx="599586" cy="1852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B820CD-41BD-4D33-B941-8A884041863C}"/>
                </a:ext>
              </a:extLst>
            </p:cNvPr>
            <p:cNvSpPr/>
            <p:nvPr/>
          </p:nvSpPr>
          <p:spPr>
            <a:xfrm>
              <a:off x="4109380" y="6083410"/>
              <a:ext cx="599586" cy="18521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45250" y="3801982"/>
            <a:ext cx="607268" cy="3348000"/>
            <a:chOff x="5032956" y="4315326"/>
            <a:chExt cx="607268" cy="350547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C0D00E-2255-48F7-946D-754622C4B8E1}"/>
                </a:ext>
              </a:extLst>
            </p:cNvPr>
            <p:cNvSpPr/>
            <p:nvPr/>
          </p:nvSpPr>
          <p:spPr>
            <a:xfrm>
              <a:off x="5032956" y="4315326"/>
              <a:ext cx="599586" cy="176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C0D00E-2255-48F7-946D-754622C4B8E1}"/>
                </a:ext>
              </a:extLst>
            </p:cNvPr>
            <p:cNvSpPr/>
            <p:nvPr/>
          </p:nvSpPr>
          <p:spPr>
            <a:xfrm>
              <a:off x="5040638" y="6056797"/>
              <a:ext cx="599586" cy="17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78744" y="3600022"/>
            <a:ext cx="607359" cy="3780000"/>
            <a:chOff x="5966450" y="4097324"/>
            <a:chExt cx="607359" cy="397407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CA7FAE0-5B12-43F3-914F-A094336E5165}"/>
                </a:ext>
              </a:extLst>
            </p:cNvPr>
            <p:cNvSpPr/>
            <p:nvPr/>
          </p:nvSpPr>
          <p:spPr>
            <a:xfrm>
              <a:off x="5966450" y="4097324"/>
              <a:ext cx="599586" cy="19899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A7FAE0-5B12-43F3-914F-A094336E5165}"/>
                </a:ext>
              </a:extLst>
            </p:cNvPr>
            <p:cNvSpPr/>
            <p:nvPr/>
          </p:nvSpPr>
          <p:spPr>
            <a:xfrm>
              <a:off x="5974223" y="6081443"/>
              <a:ext cx="599586" cy="1989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397845" y="3664976"/>
            <a:ext cx="271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857" y="5486740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১৯৬১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4836" y="5521578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57545" y="5531525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১৯৮১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76113" y="5531525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১৯৯১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69445" y="5531525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২০০১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29510" y="5499182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3013486" y="299880"/>
            <a:ext cx="717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লেখচিত্র ও ছকটি ভালোভাবে লক্ষ্য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3548" y="5452960"/>
            <a:ext cx="116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188024" y="5681682"/>
            <a:ext cx="322695" cy="1158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418857" y="2277277"/>
            <a:ext cx="1280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১৯৬১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83359" y="2277162"/>
            <a:ext cx="2335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কোটি ৫২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8051" y="2860277"/>
            <a:ext cx="881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4636" y="2864053"/>
            <a:ext cx="2324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কোটি ৬৪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3623" y="3424154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১৯৮১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04636" y="3465046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কোটি ৯৯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4920" y="3984864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১৯৯১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58148" y="3982000"/>
            <a:ext cx="2448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কোটি ১৪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26253" y="4589901"/>
            <a:ext cx="907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4448" y="4579618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কোটি ৯৩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50298" y="5186381"/>
            <a:ext cx="883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২০১১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34904" y="5198413"/>
            <a:ext cx="2464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5390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কোটি ৯৭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2571616" y="318435"/>
            <a:ext cx="882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D6F6EE-8D50-4017-A21B-77F76F6D1AFB}"/>
              </a:ext>
            </a:extLst>
          </p:cNvPr>
          <p:cNvSpPr txBox="1"/>
          <p:nvPr/>
        </p:nvSpPr>
        <p:spPr>
          <a:xfrm>
            <a:off x="3013486" y="314537"/>
            <a:ext cx="717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২০০১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922A41-BECE-4A64-9701-063BF5F46AD7}"/>
              </a:ext>
            </a:extLst>
          </p:cNvPr>
          <p:cNvSpPr txBox="1"/>
          <p:nvPr/>
        </p:nvSpPr>
        <p:spPr>
          <a:xfrm>
            <a:off x="3257545" y="322788"/>
            <a:ext cx="901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১৯৬১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8DCBD22-F2D1-4E7E-86C6-3B4F6A18A860}"/>
              </a:ext>
            </a:extLst>
          </p:cNvPr>
          <p:cNvSpPr txBox="1"/>
          <p:nvPr/>
        </p:nvSpPr>
        <p:spPr>
          <a:xfrm>
            <a:off x="1145040" y="6367798"/>
            <a:ext cx="1167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১৯৬১-২০১১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050970-17C4-41F1-8A06-F1CC44544638}"/>
              </a:ext>
            </a:extLst>
          </p:cNvPr>
          <p:cNvSpPr txBox="1"/>
          <p:nvPr/>
        </p:nvSpPr>
        <p:spPr>
          <a:xfrm>
            <a:off x="4898743" y="6373895"/>
            <a:ext cx="91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6B88BF-0DB3-4E7E-AA9D-1D1247B02BD6}"/>
              </a:ext>
            </a:extLst>
          </p:cNvPr>
          <p:cNvSpPr txBox="1"/>
          <p:nvPr/>
        </p:nvSpPr>
        <p:spPr>
          <a:xfrm>
            <a:off x="4955213" y="6329993"/>
            <a:ext cx="44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67" grpId="0"/>
      <p:bldP spid="67" grpId="1"/>
      <p:bldP spid="61" grpId="0"/>
      <p:bldP spid="66" grpId="0"/>
      <p:bldP spid="66" grpId="1"/>
      <p:bldP spid="69" grpId="0"/>
      <p:bldP spid="69" grpId="1"/>
      <p:bldP spid="71" grpId="1"/>
      <p:bldP spid="71" grpId="2"/>
      <p:bldP spid="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93054" y="2936600"/>
            <a:ext cx="5789756" cy="3240068"/>
            <a:chOff x="3370491" y="1527969"/>
            <a:chExt cx="5789756" cy="3240068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3378781" y="4491038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bn-BD" altLang="en-US" dirty="0">
                  <a:solidFill>
                    <a:srgbClr val="595959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০</a:t>
              </a:r>
              <a:endParaRPr lang="en-US" alt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370491" y="1527969"/>
              <a:ext cx="5789756" cy="3101568"/>
              <a:chOff x="3313693" y="1486307"/>
              <a:chExt cx="5789756" cy="3101568"/>
            </a:xfrm>
          </p:grpSpPr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3555136" y="1912938"/>
                <a:ext cx="5548313" cy="2286000"/>
              </a:xfrm>
              <a:custGeom>
                <a:avLst/>
                <a:gdLst>
                  <a:gd name="T0" fmla="*/ 0 w 3495"/>
                  <a:gd name="T1" fmla="*/ 1440 h 1440"/>
                  <a:gd name="T2" fmla="*/ 3495 w 3495"/>
                  <a:gd name="T3" fmla="*/ 1440 h 1440"/>
                  <a:gd name="T4" fmla="*/ 0 w 3495"/>
                  <a:gd name="T5" fmla="*/ 1200 h 1440"/>
                  <a:gd name="T6" fmla="*/ 3495 w 3495"/>
                  <a:gd name="T7" fmla="*/ 1200 h 1440"/>
                  <a:gd name="T8" fmla="*/ 0 w 3495"/>
                  <a:gd name="T9" fmla="*/ 960 h 1440"/>
                  <a:gd name="T10" fmla="*/ 3495 w 3495"/>
                  <a:gd name="T11" fmla="*/ 960 h 1440"/>
                  <a:gd name="T12" fmla="*/ 0 w 3495"/>
                  <a:gd name="T13" fmla="*/ 720 h 1440"/>
                  <a:gd name="T14" fmla="*/ 3495 w 3495"/>
                  <a:gd name="T15" fmla="*/ 720 h 1440"/>
                  <a:gd name="T16" fmla="*/ 0 w 3495"/>
                  <a:gd name="T17" fmla="*/ 480 h 1440"/>
                  <a:gd name="T18" fmla="*/ 3495 w 3495"/>
                  <a:gd name="T19" fmla="*/ 480 h 1440"/>
                  <a:gd name="T20" fmla="*/ 0 w 3495"/>
                  <a:gd name="T21" fmla="*/ 240 h 1440"/>
                  <a:gd name="T22" fmla="*/ 3495 w 3495"/>
                  <a:gd name="T23" fmla="*/ 240 h 1440"/>
                  <a:gd name="T24" fmla="*/ 0 w 3495"/>
                  <a:gd name="T25" fmla="*/ 0 h 1440"/>
                  <a:gd name="T26" fmla="*/ 3495 w 3495"/>
                  <a:gd name="T27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95" h="1440">
                    <a:moveTo>
                      <a:pt x="0" y="1440"/>
                    </a:moveTo>
                    <a:lnTo>
                      <a:pt x="3495" y="1440"/>
                    </a:lnTo>
                    <a:moveTo>
                      <a:pt x="0" y="1200"/>
                    </a:moveTo>
                    <a:lnTo>
                      <a:pt x="3495" y="1200"/>
                    </a:lnTo>
                    <a:moveTo>
                      <a:pt x="0" y="960"/>
                    </a:moveTo>
                    <a:lnTo>
                      <a:pt x="3495" y="960"/>
                    </a:lnTo>
                    <a:moveTo>
                      <a:pt x="0" y="720"/>
                    </a:moveTo>
                    <a:lnTo>
                      <a:pt x="3495" y="720"/>
                    </a:lnTo>
                    <a:moveTo>
                      <a:pt x="0" y="480"/>
                    </a:moveTo>
                    <a:lnTo>
                      <a:pt x="3495" y="480"/>
                    </a:lnTo>
                    <a:moveTo>
                      <a:pt x="0" y="240"/>
                    </a:moveTo>
                    <a:lnTo>
                      <a:pt x="3495" y="240"/>
                    </a:lnTo>
                    <a:moveTo>
                      <a:pt x="0" y="0"/>
                    </a:moveTo>
                    <a:lnTo>
                      <a:pt x="3495" y="0"/>
                    </a:lnTo>
                  </a:path>
                </a:pathLst>
              </a:custGeom>
              <a:noFill/>
              <a:ln w="28575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3555136" y="4587875"/>
                <a:ext cx="5548313" cy="0"/>
              </a:xfrm>
              <a:prstGeom prst="line">
                <a:avLst/>
              </a:prstGeom>
              <a:noFill/>
              <a:ln w="9525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3351936" y="4110038"/>
                <a:ext cx="1041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২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1" name="Rectangle 12"/>
              <p:cNvSpPr>
                <a:spLocks noChangeArrowheads="1"/>
              </p:cNvSpPr>
              <p:nvPr/>
            </p:nvSpPr>
            <p:spPr bwMode="auto">
              <a:xfrm>
                <a:off x="3351936" y="3727450"/>
                <a:ext cx="961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৪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2" name="Rectangle 13"/>
              <p:cNvSpPr>
                <a:spLocks noChangeArrowheads="1"/>
              </p:cNvSpPr>
              <p:nvPr/>
            </p:nvSpPr>
            <p:spPr bwMode="auto">
              <a:xfrm>
                <a:off x="3351936" y="3346450"/>
                <a:ext cx="12022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৬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defTabSz="914400"/>
                <a:endParaRPr lang="en-US" altLang="en-US" dirty="0"/>
              </a:p>
            </p:txBody>
          </p:sp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>
                <a:off x="3351936" y="2967038"/>
                <a:ext cx="1186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৮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4" name="Rectangle 15"/>
              <p:cNvSpPr>
                <a:spLocks noChangeArrowheads="1"/>
              </p:cNvSpPr>
              <p:nvPr/>
            </p:nvSpPr>
            <p:spPr bwMode="auto">
              <a:xfrm>
                <a:off x="3332743" y="2582863"/>
                <a:ext cx="1971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১০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>
                <a:off x="3332743" y="2203450"/>
                <a:ext cx="1955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১২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6" name="Rectangle 17"/>
              <p:cNvSpPr>
                <a:spLocks noChangeArrowheads="1"/>
              </p:cNvSpPr>
              <p:nvPr/>
            </p:nvSpPr>
            <p:spPr bwMode="auto">
              <a:xfrm>
                <a:off x="3332743" y="1819275"/>
                <a:ext cx="5188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১৪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3555136" y="1577975"/>
                <a:ext cx="5548313" cy="0"/>
              </a:xfrm>
              <a:prstGeom prst="line">
                <a:avLst/>
              </a:prstGeom>
              <a:noFill/>
              <a:ln w="28575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3313693" y="1486307"/>
                <a:ext cx="5188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bn-BD" altLang="en-US" dirty="0">
                    <a:solidFill>
                      <a:srgbClr val="595959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১৬</a:t>
                </a:r>
                <a:endParaRPr lang="en-US" alt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5E1B694-9A64-4A99-BEB9-98F36D911EF2}"/>
              </a:ext>
            </a:extLst>
          </p:cNvPr>
          <p:cNvCxnSpPr>
            <a:cxnSpLocks/>
          </p:cNvCxnSpPr>
          <p:nvPr/>
        </p:nvCxnSpPr>
        <p:spPr>
          <a:xfrm flipV="1">
            <a:off x="1454676" y="1748108"/>
            <a:ext cx="0" cy="4288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ACEC877-54F0-4C3B-B74A-468D3F16C531}"/>
              </a:ext>
            </a:extLst>
          </p:cNvPr>
          <p:cNvCxnSpPr/>
          <p:nvPr/>
        </p:nvCxnSpPr>
        <p:spPr>
          <a:xfrm>
            <a:off x="1441521" y="6023595"/>
            <a:ext cx="56962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316889D-2501-4AA9-AD62-D0D5704F3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73065"/>
              </p:ext>
            </p:extLst>
          </p:nvPr>
        </p:nvGraphicFramePr>
        <p:xfrm>
          <a:off x="8437907" y="3349596"/>
          <a:ext cx="4026282" cy="2520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622">
                  <a:extLst>
                    <a:ext uri="{9D8B030D-6E8A-4147-A177-3AD203B41FA5}">
                      <a16:colId xmlns:a16="http://schemas.microsoft.com/office/drawing/2014/main" val="791073458"/>
                    </a:ext>
                  </a:extLst>
                </a:gridCol>
                <a:gridCol w="2726660">
                  <a:extLst>
                    <a:ext uri="{9D8B030D-6E8A-4147-A177-3AD203B41FA5}">
                      <a16:colId xmlns:a16="http://schemas.microsoft.com/office/drawing/2014/main" val="333650190"/>
                    </a:ext>
                  </a:extLst>
                </a:gridCol>
              </a:tblGrid>
              <a:tr h="489843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বছর</a:t>
                      </a:r>
                      <a:r>
                        <a:rPr lang="bn-BD" sz="3200" dirty="0"/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জনসংখ্যা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1154453"/>
                  </a:ext>
                </a:extLst>
              </a:tr>
              <a:tr h="48984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3420766"/>
                  </a:ext>
                </a:extLst>
              </a:tr>
              <a:tr h="48984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15697390"/>
                  </a:ext>
                </a:extLst>
              </a:tr>
              <a:tr h="782647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923130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A1E9235-C594-4DAA-95C2-020544558BDC}"/>
              </a:ext>
            </a:extLst>
          </p:cNvPr>
          <p:cNvSpPr txBox="1"/>
          <p:nvPr/>
        </p:nvSpPr>
        <p:spPr>
          <a:xfrm>
            <a:off x="8572784" y="2910097"/>
            <a:ext cx="3756527" cy="4394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05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(প্রায়) </a:t>
            </a:r>
            <a:endParaRPr lang="en-US" sz="1050" dirty="0">
              <a:ln w="22225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7676" y="5130042"/>
            <a:ext cx="616826" cy="1759965"/>
            <a:chOff x="2489149" y="4860911"/>
            <a:chExt cx="605645" cy="242731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18770-507E-41A6-AE6A-91474C0E88EC}"/>
                </a:ext>
              </a:extLst>
            </p:cNvPr>
            <p:cNvSpPr/>
            <p:nvPr/>
          </p:nvSpPr>
          <p:spPr>
            <a:xfrm>
              <a:off x="2489149" y="4860911"/>
              <a:ext cx="599586" cy="1226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718770-507E-41A6-AE6A-91474C0E88EC}"/>
                </a:ext>
              </a:extLst>
            </p:cNvPr>
            <p:cNvSpPr/>
            <p:nvPr/>
          </p:nvSpPr>
          <p:spPr>
            <a:xfrm>
              <a:off x="2495208" y="6061856"/>
              <a:ext cx="599586" cy="1226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78744" y="4097324"/>
            <a:ext cx="607359" cy="3780000"/>
            <a:chOff x="5966450" y="4097324"/>
            <a:chExt cx="607359" cy="397407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CA7FAE0-5B12-43F3-914F-A094336E5165}"/>
                </a:ext>
              </a:extLst>
            </p:cNvPr>
            <p:cNvSpPr/>
            <p:nvPr/>
          </p:nvSpPr>
          <p:spPr>
            <a:xfrm>
              <a:off x="5966450" y="4097324"/>
              <a:ext cx="599586" cy="19899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A7FAE0-5B12-43F3-914F-A094336E5165}"/>
                </a:ext>
              </a:extLst>
            </p:cNvPr>
            <p:cNvSpPr/>
            <p:nvPr/>
          </p:nvSpPr>
          <p:spPr>
            <a:xfrm>
              <a:off x="5974223" y="6081443"/>
              <a:ext cx="599586" cy="1989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397845" y="4162278"/>
            <a:ext cx="271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4836" y="6018880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62014" y="5984193"/>
            <a:ext cx="135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29510" y="5996484"/>
            <a:ext cx="91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3145967" y="316885"/>
            <a:ext cx="814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লেখচিত্র ও ছকটি ভালোভাবে লক্ষ্য 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3548" y="5950262"/>
            <a:ext cx="116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188024" y="6178984"/>
            <a:ext cx="322695" cy="11589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618051" y="4464482"/>
            <a:ext cx="99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95820" y="4468258"/>
            <a:ext cx="2342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কোটি 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86130" y="3967180"/>
            <a:ext cx="883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২০১১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70736" y="3979212"/>
            <a:ext cx="2464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5390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কোটি ৯৭ 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0922A41-BECE-4A64-9701-063BF5F46AD7}"/>
              </a:ext>
            </a:extLst>
          </p:cNvPr>
          <p:cNvSpPr txBox="1"/>
          <p:nvPr/>
        </p:nvSpPr>
        <p:spPr>
          <a:xfrm>
            <a:off x="3084583" y="508789"/>
            <a:ext cx="901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6B88BF-0DB3-4E7E-AA9D-1D1247B02BD6}"/>
              </a:ext>
            </a:extLst>
          </p:cNvPr>
          <p:cNvSpPr txBox="1"/>
          <p:nvPr/>
        </p:nvSpPr>
        <p:spPr>
          <a:xfrm>
            <a:off x="5134482" y="6470559"/>
            <a:ext cx="398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F3BCCCB-8482-4717-B9F2-78FC56FE6E9A}"/>
              </a:ext>
            </a:extLst>
          </p:cNvPr>
          <p:cNvSpPr/>
          <p:nvPr/>
        </p:nvSpPr>
        <p:spPr>
          <a:xfrm>
            <a:off x="5197642" y="6176668"/>
            <a:ext cx="738039" cy="118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1492AA4-BFCD-47FE-A339-F0FE78FCE852}"/>
              </a:ext>
            </a:extLst>
          </p:cNvPr>
          <p:cNvSpPr/>
          <p:nvPr/>
        </p:nvSpPr>
        <p:spPr>
          <a:xfrm>
            <a:off x="3324868" y="6200616"/>
            <a:ext cx="738039" cy="10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962C8C3-2AB4-4454-B616-EED6D6160ABE}"/>
              </a:ext>
            </a:extLst>
          </p:cNvPr>
          <p:cNvSpPr txBox="1"/>
          <p:nvPr/>
        </p:nvSpPr>
        <p:spPr>
          <a:xfrm>
            <a:off x="3138331" y="592548"/>
            <a:ext cx="901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E74183B-48F8-4FE4-AA81-53FD6850DC8A}"/>
              </a:ext>
            </a:extLst>
          </p:cNvPr>
          <p:cNvSpPr txBox="1"/>
          <p:nvPr/>
        </p:nvSpPr>
        <p:spPr>
          <a:xfrm>
            <a:off x="4954822" y="6485575"/>
            <a:ext cx="346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75390"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 কোটি ৯৭ 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2BEBFFE-243F-430A-9A18-9104CD6F7FF8}"/>
              </a:ext>
            </a:extLst>
          </p:cNvPr>
          <p:cNvSpPr txBox="1"/>
          <p:nvPr/>
        </p:nvSpPr>
        <p:spPr>
          <a:xfrm>
            <a:off x="959323" y="423670"/>
            <a:ext cx="1229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ে?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752B3BB-C25A-4B65-80E7-EC466394D8EB}"/>
              </a:ext>
            </a:extLst>
          </p:cNvPr>
          <p:cNvSpPr txBox="1"/>
          <p:nvPr/>
        </p:nvSpPr>
        <p:spPr>
          <a:xfrm>
            <a:off x="1251711" y="6454364"/>
            <a:ext cx="1229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52C9E5-48F1-4AD8-8208-CB99317558BE}"/>
              </a:ext>
            </a:extLst>
          </p:cNvPr>
          <p:cNvSpPr/>
          <p:nvPr/>
        </p:nvSpPr>
        <p:spPr>
          <a:xfrm>
            <a:off x="8368624" y="4937805"/>
            <a:ext cx="1407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40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F3F360C-04A9-4459-82D2-0AE0BF5033CB}"/>
              </a:ext>
            </a:extLst>
          </p:cNvPr>
          <p:cNvSpPr/>
          <p:nvPr/>
        </p:nvSpPr>
        <p:spPr>
          <a:xfrm>
            <a:off x="10033223" y="5130042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কোটি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2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6" grpId="0"/>
      <p:bldP spid="17" grpId="0"/>
      <p:bldP spid="24" grpId="0"/>
      <p:bldP spid="25" grpId="0"/>
      <p:bldP spid="66" grpId="0"/>
      <p:bldP spid="66" grpId="1"/>
      <p:bldP spid="72" grpId="0"/>
      <p:bldP spid="72" grpId="1"/>
      <p:bldP spid="79" grpId="0"/>
      <p:bldP spid="79" grpId="1"/>
      <p:bldP spid="80" grpId="0"/>
      <p:bldP spid="80" grpId="1"/>
      <p:bldP spid="81" grpId="0"/>
      <p:bldP spid="82" grpId="0"/>
      <p:bldP spid="8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706" y="1760537"/>
            <a:ext cx="3600000" cy="360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958556" y="1760537"/>
            <a:ext cx="3600000" cy="360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711406" y="1760537"/>
            <a:ext cx="3600000" cy="360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34357" y="4897715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১০০ বর্গ সে.মি.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163" y="4888970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১০০ বর্গ সে.মি.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7287" y="4966705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১০০ বর্গ সে.মি.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094FB-2C7B-4030-99BF-C52B35A6B1D7}"/>
              </a:ext>
            </a:extLst>
          </p:cNvPr>
          <p:cNvSpPr txBox="1"/>
          <p:nvPr/>
        </p:nvSpPr>
        <p:spPr>
          <a:xfrm>
            <a:off x="3879245" y="553387"/>
            <a:ext cx="577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BBDF2-DDF6-412C-963B-8264971175CA}"/>
              </a:ext>
            </a:extLst>
          </p:cNvPr>
          <p:cNvSpPr txBox="1"/>
          <p:nvPr/>
        </p:nvSpPr>
        <p:spPr>
          <a:xfrm>
            <a:off x="3720938" y="6255433"/>
            <a:ext cx="679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১০০ বর্গ সে.মি ক্ষেত্রফলবিশিষ্ট ৩ টি বর্গক্ষেত্র।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094FB-2C7B-4030-99BF-C52B35A6B1D7}"/>
              </a:ext>
            </a:extLst>
          </p:cNvPr>
          <p:cNvSpPr txBox="1"/>
          <p:nvPr/>
        </p:nvSpPr>
        <p:spPr>
          <a:xfrm>
            <a:off x="2113758" y="648423"/>
            <a:ext cx="1009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নিচের ছবির কোন বর্গক্ষেত্রটিতে বেশি জনসংখ্যা/জনাকীর্ণ আছে?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7625" y="2444903"/>
            <a:ext cx="2576167" cy="2576167"/>
          </a:xfrm>
          <a:prstGeom prst="rect">
            <a:avLst/>
          </a:prstGeom>
        </p:spPr>
      </p:pic>
      <p:pic>
        <p:nvPicPr>
          <p:cNvPr id="12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570460" y="3012153"/>
            <a:ext cx="709683" cy="2144423"/>
          </a:xfrm>
          <a:prstGeom prst="rect">
            <a:avLst/>
          </a:prstGeom>
        </p:spPr>
      </p:pic>
      <p:pic>
        <p:nvPicPr>
          <p:cNvPr id="13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4121" y="2472432"/>
            <a:ext cx="2576167" cy="2576167"/>
          </a:xfrm>
          <a:prstGeom prst="rect">
            <a:avLst/>
          </a:prstGeom>
        </p:spPr>
      </p:pic>
      <p:pic>
        <p:nvPicPr>
          <p:cNvPr id="14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294882" y="1889925"/>
            <a:ext cx="709683" cy="2163477"/>
          </a:xfrm>
          <a:prstGeom prst="rect">
            <a:avLst/>
          </a:prstGeom>
        </p:spPr>
      </p:pic>
      <p:pic>
        <p:nvPicPr>
          <p:cNvPr id="15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58543" y="1369258"/>
            <a:ext cx="2576167" cy="2576167"/>
          </a:xfrm>
          <a:prstGeom prst="rect">
            <a:avLst/>
          </a:prstGeom>
        </p:spPr>
      </p:pic>
      <p:pic>
        <p:nvPicPr>
          <p:cNvPr id="16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268952" y="3541304"/>
            <a:ext cx="650426" cy="2036773"/>
          </a:xfrm>
          <a:prstGeom prst="rect">
            <a:avLst/>
          </a:prstGeom>
        </p:spPr>
      </p:pic>
      <p:pic>
        <p:nvPicPr>
          <p:cNvPr id="17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02109" y="3109035"/>
            <a:ext cx="2361062" cy="23610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BBDF2-DDF6-412C-963B-8264971175CA}"/>
              </a:ext>
            </a:extLst>
          </p:cNvPr>
          <p:cNvSpPr txBox="1"/>
          <p:nvPr/>
        </p:nvSpPr>
        <p:spPr>
          <a:xfrm>
            <a:off x="5134121" y="6273840"/>
            <a:ext cx="547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৩য় বর্গক্ষেত্রটিতে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094FB-2C7B-4030-99BF-C52B35A6B1D7}"/>
              </a:ext>
            </a:extLst>
          </p:cNvPr>
          <p:cNvSpPr txBox="1"/>
          <p:nvPr/>
        </p:nvSpPr>
        <p:spPr>
          <a:xfrm>
            <a:off x="2665133" y="604347"/>
            <a:ext cx="1009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বলতে পারবে কোন বর্গক্ষেত্রটিতে জনসংখ্যার ঘনত্ব বেশি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BBDF2-DDF6-412C-963B-8264971175CA}"/>
              </a:ext>
            </a:extLst>
          </p:cNvPr>
          <p:cNvSpPr txBox="1"/>
          <p:nvPr/>
        </p:nvSpPr>
        <p:spPr>
          <a:xfrm>
            <a:off x="2113758" y="5398572"/>
            <a:ext cx="19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BF870C-2345-43D7-B705-4094B5753FD6}"/>
              </a:ext>
            </a:extLst>
          </p:cNvPr>
          <p:cNvSpPr txBox="1"/>
          <p:nvPr/>
        </p:nvSpPr>
        <p:spPr>
          <a:xfrm>
            <a:off x="5817014" y="5398572"/>
            <a:ext cx="19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 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A6F0FE-58B4-4426-9454-BAF548C687EF}"/>
              </a:ext>
            </a:extLst>
          </p:cNvPr>
          <p:cNvSpPr txBox="1"/>
          <p:nvPr/>
        </p:nvSpPr>
        <p:spPr>
          <a:xfrm>
            <a:off x="9857528" y="5408450"/>
            <a:ext cx="19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8" grpId="0"/>
      <p:bldP spid="18" grpId="1"/>
      <p:bldP spid="18" grpId="2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706" y="2866005"/>
            <a:ext cx="3600000" cy="360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958556" y="2866005"/>
            <a:ext cx="3600000" cy="360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711406" y="2866005"/>
            <a:ext cx="3600000" cy="3600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76587" y="6009784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১০০ বর্গ সে.মি.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3855" y="6009784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১০০ বর্গ সে.মি.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38880" y="6060162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১০০ বর্গ সে.মি.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7625" y="3550371"/>
            <a:ext cx="2576167" cy="2576167"/>
          </a:xfrm>
          <a:prstGeom prst="rect">
            <a:avLst/>
          </a:prstGeom>
        </p:spPr>
      </p:pic>
      <p:pic>
        <p:nvPicPr>
          <p:cNvPr id="12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570460" y="4117621"/>
            <a:ext cx="709683" cy="2144423"/>
          </a:xfrm>
          <a:prstGeom prst="rect">
            <a:avLst/>
          </a:prstGeom>
        </p:spPr>
      </p:pic>
      <p:pic>
        <p:nvPicPr>
          <p:cNvPr id="13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4121" y="3577900"/>
            <a:ext cx="2576167" cy="2576167"/>
          </a:xfrm>
          <a:prstGeom prst="rect">
            <a:avLst/>
          </a:prstGeom>
        </p:spPr>
      </p:pic>
      <p:pic>
        <p:nvPicPr>
          <p:cNvPr id="14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294882" y="2995393"/>
            <a:ext cx="709683" cy="2163477"/>
          </a:xfrm>
          <a:prstGeom prst="rect">
            <a:avLst/>
          </a:prstGeom>
        </p:spPr>
      </p:pic>
      <p:pic>
        <p:nvPicPr>
          <p:cNvPr id="15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58543" y="2474726"/>
            <a:ext cx="2576167" cy="2576167"/>
          </a:xfrm>
          <a:prstGeom prst="rect">
            <a:avLst/>
          </a:prstGeom>
        </p:spPr>
      </p:pic>
      <p:pic>
        <p:nvPicPr>
          <p:cNvPr id="16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1268952" y="4598646"/>
            <a:ext cx="650426" cy="2036773"/>
          </a:xfrm>
          <a:prstGeom prst="rect">
            <a:avLst/>
          </a:prstGeom>
        </p:spPr>
      </p:pic>
      <p:pic>
        <p:nvPicPr>
          <p:cNvPr id="17" name="Graphic 78" descr="Family with two children">
            <a:extLst>
              <a:ext uri="{FF2B5EF4-FFF2-40B4-BE49-F238E27FC236}">
                <a16:creationId xmlns:a16="http://schemas.microsoft.com/office/drawing/2014/main" id="{70DD6D64-2E14-4FE6-8217-695E57ABFA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02109" y="4166377"/>
            <a:ext cx="2361062" cy="23610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70" y="467198"/>
            <a:ext cx="1274540" cy="157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A4A91E-65C7-4412-8B8A-7A43FB038D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87" b="99359" l="0" r="97541">
                        <a14:foregroundMark x1="49180" y1="85897" x2="43443" y2="98718"/>
                        <a14:foregroundMark x1="94262" y1="88462" x2="72951" y2="95513"/>
                        <a14:foregroundMark x1="72951" y1="95513" x2="69672" y2="99359"/>
                        <a14:foregroundMark x1="77869" y1="65385" x2="90984" y2="80128"/>
                        <a14:foregroundMark x1="90984" y1="80128" x2="91803" y2="83974"/>
                        <a14:foregroundMark x1="31967" y1="67308" x2="11475" y2="77564"/>
                        <a14:foregroundMark x1="11475" y1="77564" x2="0" y2="96154"/>
                        <a14:foregroundMark x1="90164" y1="78205" x2="92623" y2="88462"/>
                        <a14:foregroundMark x1="4098" y1="77564" x2="16393" y2="81410"/>
                        <a14:foregroundMark x1="5738" y1="75000" x2="820" y2="80769"/>
                        <a14:foregroundMark x1="7377" y1="71154" x2="0" y2="77564"/>
                        <a14:foregroundMark x1="9836" y1="71795" x2="32787" y2="64103"/>
                        <a14:foregroundMark x1="32787" y1="64103" x2="33607" y2="71154"/>
                        <a14:foregroundMark x1="0" y1="83974" x2="2459" y2="89744"/>
                        <a14:foregroundMark x1="86066" y1="78205" x2="97541" y2="84615"/>
                        <a14:foregroundMark x1="29508" y1="5128" x2="45082" y2="4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3362" y="1010360"/>
            <a:ext cx="1161011" cy="1484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05DA56-0C94-4283-A298-1D2A28F19868}"/>
              </a:ext>
            </a:extLst>
          </p:cNvPr>
          <p:cNvSpPr txBox="1"/>
          <p:nvPr/>
        </p:nvSpPr>
        <p:spPr>
          <a:xfrm>
            <a:off x="2113758" y="6473394"/>
            <a:ext cx="19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A78A59-FB25-4A9B-8C06-3312D82CC770}"/>
              </a:ext>
            </a:extLst>
          </p:cNvPr>
          <p:cNvSpPr txBox="1"/>
          <p:nvPr/>
        </p:nvSpPr>
        <p:spPr>
          <a:xfrm>
            <a:off x="5817014" y="6473394"/>
            <a:ext cx="19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 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148096-0CD8-447B-85EC-416CA1CA053A}"/>
              </a:ext>
            </a:extLst>
          </p:cNvPr>
          <p:cNvSpPr txBox="1"/>
          <p:nvPr/>
        </p:nvSpPr>
        <p:spPr>
          <a:xfrm>
            <a:off x="9857528" y="6483272"/>
            <a:ext cx="199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বর্গক্ষেত্র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5FAF8AAB-996D-4FDA-959E-4BBFC0FBC7E9}"/>
              </a:ext>
            </a:extLst>
          </p:cNvPr>
          <p:cNvSpPr/>
          <p:nvPr/>
        </p:nvSpPr>
        <p:spPr>
          <a:xfrm flipH="1" flipV="1">
            <a:off x="4767889" y="2105055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: Top Corners Rounded 6">
            <a:extLst>
              <a:ext uri="{FF2B5EF4-FFF2-40B4-BE49-F238E27FC236}">
                <a16:creationId xmlns:a16="http://schemas.microsoft.com/office/drawing/2014/main" id="{9C30774F-4046-449C-BA7A-F21C0DAC5B60}"/>
              </a:ext>
            </a:extLst>
          </p:cNvPr>
          <p:cNvSpPr/>
          <p:nvPr/>
        </p:nvSpPr>
        <p:spPr>
          <a:xfrm rot="5400000" flipH="1">
            <a:off x="7866653" y="-1373244"/>
            <a:ext cx="946375" cy="625231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77B94736-742D-421B-B23E-BD4781A77828}"/>
              </a:ext>
            </a:extLst>
          </p:cNvPr>
          <p:cNvSpPr/>
          <p:nvPr/>
        </p:nvSpPr>
        <p:spPr>
          <a:xfrm flipV="1">
            <a:off x="2122088" y="1152873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: Top Corners Rounded 8">
            <a:extLst>
              <a:ext uri="{FF2B5EF4-FFF2-40B4-BE49-F238E27FC236}">
                <a16:creationId xmlns:a16="http://schemas.microsoft.com/office/drawing/2014/main" id="{5D24CED4-ED67-41D0-82E9-9CAE759F7EFB}"/>
              </a:ext>
            </a:extLst>
          </p:cNvPr>
          <p:cNvSpPr/>
          <p:nvPr/>
        </p:nvSpPr>
        <p:spPr>
          <a:xfrm rot="16200000">
            <a:off x="4003294" y="-1433396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09C888-FDC5-4435-80FF-EF14613C8715}"/>
              </a:ext>
            </a:extLst>
          </p:cNvPr>
          <p:cNvSpPr txBox="1"/>
          <p:nvPr/>
        </p:nvSpPr>
        <p:spPr>
          <a:xfrm>
            <a:off x="2513893" y="482314"/>
            <a:ext cx="863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একক জায়গায় বসবাসরত মোট জনসংখ্যাকে কী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7D3CF1-E824-464C-942B-DDF42B6B7040}"/>
              </a:ext>
            </a:extLst>
          </p:cNvPr>
          <p:cNvSpPr txBox="1"/>
          <p:nvPr/>
        </p:nvSpPr>
        <p:spPr>
          <a:xfrm>
            <a:off x="7002415" y="1395297"/>
            <a:ext cx="271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C870EA-BD59-49A1-9B4D-6D7CCA22E988}"/>
              </a:ext>
            </a:extLst>
          </p:cNvPr>
          <p:cNvSpPr txBox="1"/>
          <p:nvPr/>
        </p:nvSpPr>
        <p:spPr>
          <a:xfrm>
            <a:off x="2513893" y="482314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কোন স্থানের জনসংখ্যার ঘনত্ব নির্ণয় করতে পারি?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DD5362-1D7F-4880-80E3-A05040B74F76}"/>
              </a:ext>
            </a:extLst>
          </p:cNvPr>
          <p:cNvSpPr txBox="1"/>
          <p:nvPr/>
        </p:nvSpPr>
        <p:spPr>
          <a:xfrm>
            <a:off x="3967473" y="1163295"/>
            <a:ext cx="71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 জনসংখাকে ঐ স্থানের ক্ষেত্রফল দ্বারা ভাগ করে খুব সহজেই জনসংখ্যার ঘনত্ব বের করা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00426-9094-4A91-80AF-1F2C2C7690C6}"/>
              </a:ext>
            </a:extLst>
          </p:cNvPr>
          <p:cNvSpPr txBox="1"/>
          <p:nvPr/>
        </p:nvSpPr>
        <p:spPr>
          <a:xfrm>
            <a:off x="1436587" y="1284870"/>
            <a:ext cx="1090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গ্রামের ক্ষেত্রফল ৫০ বর্গ কি.মি  এবং জনসংখ্যা ৫৫০ জন হলে ঐ গ্রামের জনসংখ্যার ঘনত্ব কত হবে?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4A91E-65C7-4412-8B8A-7A43FB038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7" b="99359" l="0" r="97541">
                        <a14:foregroundMark x1="49180" y1="85897" x2="43443" y2="98718"/>
                        <a14:foregroundMark x1="94262" y1="88462" x2="72951" y2="95513"/>
                        <a14:foregroundMark x1="72951" y1="95513" x2="69672" y2="99359"/>
                        <a14:foregroundMark x1="77869" y1="65385" x2="90984" y2="80128"/>
                        <a14:foregroundMark x1="90984" y1="80128" x2="91803" y2="83974"/>
                        <a14:foregroundMark x1="31967" y1="67308" x2="11475" y2="77564"/>
                        <a14:foregroundMark x1="11475" y1="77564" x2="0" y2="96154"/>
                        <a14:foregroundMark x1="90164" y1="78205" x2="92623" y2="88462"/>
                        <a14:foregroundMark x1="4098" y1="77564" x2="16393" y2="81410"/>
                        <a14:foregroundMark x1="5738" y1="75000" x2="820" y2="80769"/>
                        <a14:foregroundMark x1="7377" y1="71154" x2="0" y2="77564"/>
                        <a14:foregroundMark x1="9836" y1="71795" x2="32787" y2="64103"/>
                        <a14:foregroundMark x1="32787" y1="64103" x2="33607" y2="71154"/>
                        <a14:foregroundMark x1="0" y1="83974" x2="2459" y2="89744"/>
                        <a14:foregroundMark x1="86066" y1="78205" x2="97541" y2="84615"/>
                        <a14:foregroundMark x1="29508" y1="5128" x2="45082" y2="4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547" y="3831113"/>
            <a:ext cx="1338759" cy="1711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6">
                <a:extLst>
                  <a:ext uri="{FF2B5EF4-FFF2-40B4-BE49-F238E27FC236}">
                    <a16:creationId xmlns:a16="http://schemas.microsoft.com/office/drawing/2014/main" id="{CF04945B-1B93-4034-96B5-91E9506778FA}"/>
                  </a:ext>
                </a:extLst>
              </p:cNvPr>
              <p:cNvSpPr/>
              <p:nvPr/>
            </p:nvSpPr>
            <p:spPr>
              <a:xfrm>
                <a:off x="7954879" y="2102080"/>
                <a:ext cx="4386262" cy="1246426"/>
              </a:xfrm>
              <a:prstGeom prst="wedgeRoundRectCallout">
                <a:avLst>
                  <a:gd name="adj1" fmla="val 31718"/>
                  <a:gd name="adj2" fmla="val 96152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জনসংখ্যার ঘনত্ব </a:t>
                </a:r>
              </a:p>
              <a:p>
                <a:r>
                  <a:rPr lang="bn-BD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মোট জনসংখ্যা </a:t>
                </a:r>
                <a14:m>
                  <m:oMath xmlns:m="http://schemas.openxmlformats.org/officeDocument/2006/math">
                    <m:r>
                      <a:rPr lang="bn-BD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bn-BD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ক্ষেত্রফল 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6">
                <a:extLst>
                  <a:ext uri="{FF2B5EF4-FFF2-40B4-BE49-F238E27FC236}">
                    <a16:creationId xmlns:a16="http://schemas.microsoft.com/office/drawing/2014/main" id="{CF04945B-1B93-4034-96B5-91E950677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879" y="2102080"/>
                <a:ext cx="4386262" cy="1246426"/>
              </a:xfrm>
              <a:prstGeom prst="wedgeRoundRectCallout">
                <a:avLst>
                  <a:gd name="adj1" fmla="val 31718"/>
                  <a:gd name="adj2" fmla="val 96152"/>
                  <a:gd name="adj3" fmla="val 16667"/>
                </a:avLst>
              </a:prstGeom>
              <a:blipFill>
                <a:blip r:embed="rId4"/>
                <a:stretch>
                  <a:fillRect l="-2500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F6FE9-561E-40AB-BACB-96457A59A8A6}"/>
                  </a:ext>
                </a:extLst>
              </p:cNvPr>
              <p:cNvSpPr txBox="1"/>
              <p:nvPr/>
            </p:nvSpPr>
            <p:spPr>
              <a:xfrm>
                <a:off x="2411085" y="5382289"/>
                <a:ext cx="9212232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গ্রামটির জনসংখ্যার ঘনত্বঃ ৫৫০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৫০  = ১১ জন/ বর্গ কিমি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F6FE9-561E-40AB-BACB-96457A59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085" y="5382289"/>
                <a:ext cx="9212232" cy="584775"/>
              </a:xfrm>
              <a:prstGeom prst="rect">
                <a:avLst/>
              </a:prstGeom>
              <a:blipFill>
                <a:blip r:embed="rId5"/>
                <a:stretch>
                  <a:fillRect l="-1721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815F435-2C0D-4954-B415-6884D6E306DF}"/>
              </a:ext>
            </a:extLst>
          </p:cNvPr>
          <p:cNvSpPr txBox="1"/>
          <p:nvPr/>
        </p:nvSpPr>
        <p:spPr>
          <a:xfrm>
            <a:off x="3920692" y="421563"/>
            <a:ext cx="540618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10119-FA64-4DAC-8BBD-BE8ECF582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50" y="4885243"/>
            <a:ext cx="1274540" cy="157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9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25AA09-B686-4CCB-9980-0C508C07A321}"/>
              </a:ext>
            </a:extLst>
          </p:cNvPr>
          <p:cNvSpPr txBox="1"/>
          <p:nvPr/>
        </p:nvSpPr>
        <p:spPr>
          <a:xfrm>
            <a:off x="5422232" y="131702"/>
            <a:ext cx="23361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76C68-1E09-4FE9-AB3E-C948C77EF1A5}"/>
              </a:ext>
            </a:extLst>
          </p:cNvPr>
          <p:cNvSpPr txBox="1"/>
          <p:nvPr/>
        </p:nvSpPr>
        <p:spPr>
          <a:xfrm>
            <a:off x="977356" y="888170"/>
            <a:ext cx="1196690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ক্ষেত্রফল ১,৪৭,৫৭০ বর্গকিলোমিটার । নিচের ছ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সময়ে বাংলাদেশের জনসংখ্যা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C0941-DF3D-4073-90EB-8AC1FDF6105D}"/>
              </a:ext>
            </a:extLst>
          </p:cNvPr>
          <p:cNvSpPr txBox="1"/>
          <p:nvPr/>
        </p:nvSpPr>
        <p:spPr>
          <a:xfrm>
            <a:off x="1160698" y="5898634"/>
            <a:ext cx="11641541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দল ১৯৭৪ সালে ,খ দল ১৯৮১ সালে ,গ দল ১৯৯১ সালে ,ঘ দল ২০০১ সালে এবং ঙ দল ২০১১ সালে বাংলাদেশের জনসংখ্যার ঘনত্ব নির্ণয়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09FC96D-8715-46C7-94D9-CD6033C7F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80720"/>
              </p:ext>
            </p:extLst>
          </p:nvPr>
        </p:nvGraphicFramePr>
        <p:xfrm>
          <a:off x="3946358" y="2003172"/>
          <a:ext cx="6070222" cy="37935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59374">
                  <a:extLst>
                    <a:ext uri="{9D8B030D-6E8A-4147-A177-3AD203B41FA5}">
                      <a16:colId xmlns:a16="http://schemas.microsoft.com/office/drawing/2014/main" val="791073458"/>
                    </a:ext>
                  </a:extLst>
                </a:gridCol>
                <a:gridCol w="4110848">
                  <a:extLst>
                    <a:ext uri="{9D8B030D-6E8A-4147-A177-3AD203B41FA5}">
                      <a16:colId xmlns:a16="http://schemas.microsoft.com/office/drawing/2014/main" val="333650190"/>
                    </a:ext>
                  </a:extLst>
                </a:gridCol>
              </a:tblGrid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বছর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জনসংখ্যা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4191154453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১৯৬১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 কোটি ৫২ লক্ষ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3103420766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১৯৭৪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 কোটি ৬৪ লক্ষ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1515697390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১৯৮১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 কোটি ৯৯ লক্ষ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2692313098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১৯৯১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 কোটি ১৪ লক্ষ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636745967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২০০১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 কোটি ৯৩ লক্ষ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578324721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/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২০১১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0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 কোটি ৯৭ লক্ষ </a:t>
                      </a:r>
                      <a:endParaRPr lang="en-US" sz="30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84730" marR="84730" marT="42365" marB="42365"/>
                </a:tc>
                <a:extLst>
                  <a:ext uri="{0D108BD9-81ED-4DB2-BD59-A6C34878D82A}">
                    <a16:rowId xmlns:a16="http://schemas.microsoft.com/office/drawing/2014/main" val="1840602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3F25EB-3180-4C8A-BF9D-883952226BDD}"/>
                  </a:ext>
                </a:extLst>
              </p:cNvPr>
              <p:cNvSpPr txBox="1"/>
              <p:nvPr/>
            </p:nvSpPr>
            <p:spPr>
              <a:xfrm>
                <a:off x="2012572" y="2631369"/>
                <a:ext cx="8418481" cy="58477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 দল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৮,৯৯,০০,০০০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১,৪৭,৫৭০ = ৬০৯.২০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জন/ বর্গ কিমি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3F25EB-3180-4C8A-BF9D-883952226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72" y="2631369"/>
                <a:ext cx="8418481" cy="584775"/>
              </a:xfrm>
              <a:prstGeom prst="rect">
                <a:avLst/>
              </a:prstGeom>
              <a:blipFill>
                <a:blip r:embed="rId2"/>
                <a:stretch>
                  <a:fillRect l="-1735" t="-11224" b="-32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69A833-FBCE-494A-958A-704498F937EF}"/>
                  </a:ext>
                </a:extLst>
              </p:cNvPr>
              <p:cNvSpPr txBox="1"/>
              <p:nvPr/>
            </p:nvSpPr>
            <p:spPr>
              <a:xfrm>
                <a:off x="2012573" y="3470481"/>
                <a:ext cx="8418481" cy="58477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 - ১২,১৪,০০,০০০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১,৪৭,৫৭০ = ৮২২.৬৬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জন/ বর্গ কিমি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69A833-FBCE-494A-958A-704498F93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73" y="3470481"/>
                <a:ext cx="8418481" cy="584775"/>
              </a:xfrm>
              <a:prstGeom prst="rect">
                <a:avLst/>
              </a:prstGeom>
              <a:blipFill>
                <a:blip r:embed="rId3"/>
                <a:stretch>
                  <a:fillRect l="-1735" t="-11224" b="-32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6C01B9-B824-4B11-A275-58811FE07629}"/>
                  </a:ext>
                </a:extLst>
              </p:cNvPr>
              <p:cNvSpPr txBox="1"/>
              <p:nvPr/>
            </p:nvSpPr>
            <p:spPr>
              <a:xfrm>
                <a:off x="2012572" y="4387726"/>
                <a:ext cx="8418483" cy="58477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 দল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১২,৯৩,০০,০০০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১,৪৭,৫৭০ = ৮৭৬.১৯ জন/ বর্গ কিমি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6C01B9-B824-4B11-A275-58811FE07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72" y="4387726"/>
                <a:ext cx="8418483" cy="584775"/>
              </a:xfrm>
              <a:prstGeom prst="rect">
                <a:avLst/>
              </a:prstGeom>
              <a:blipFill>
                <a:blip r:embed="rId4"/>
                <a:stretch>
                  <a:fillRect l="-1735" t="-11224" r="-217" b="-32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5090DC-B13B-45C6-BA21-8F06C281FD4A}"/>
                  </a:ext>
                </a:extLst>
              </p:cNvPr>
              <p:cNvSpPr txBox="1"/>
              <p:nvPr/>
            </p:nvSpPr>
            <p:spPr>
              <a:xfrm>
                <a:off x="2012573" y="5465135"/>
                <a:ext cx="8418483" cy="58477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ঙ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দল -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১৪,৯৭,০০,০০০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১,৪৭,৫৭০ = ১,০১৪.৪৩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জন/ বর্গ কিমি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5090DC-B13B-45C6-BA21-8F06C281F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73" y="5465135"/>
                <a:ext cx="8418483" cy="584775"/>
              </a:xfrm>
              <a:prstGeom prst="rect">
                <a:avLst/>
              </a:prstGeom>
              <a:blipFill>
                <a:blip r:embed="rId5"/>
                <a:stretch>
                  <a:fillRect l="-1735" t="-11340" r="-2169" b="-34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BF6FE9-561E-40AB-BACB-96457A59A8A6}"/>
                  </a:ext>
                </a:extLst>
              </p:cNvPr>
              <p:cNvSpPr txBox="1"/>
              <p:nvPr/>
            </p:nvSpPr>
            <p:spPr>
              <a:xfrm>
                <a:off x="2012571" y="1760044"/>
                <a:ext cx="8418481" cy="58477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দল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৭,৬৪,০০,০০০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১,৪৭,৫৭০ = ৫১৭.৭২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জন/ বর্গ কিমি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BF6FE9-561E-40AB-BACB-96457A59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71" y="1760044"/>
                <a:ext cx="8418481" cy="584775"/>
              </a:xfrm>
              <a:prstGeom prst="rect">
                <a:avLst/>
              </a:prstGeom>
              <a:blipFill>
                <a:blip r:embed="rId6"/>
                <a:stretch>
                  <a:fillRect l="-1735" t="-11224" b="-32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125AA09-B686-4CCB-9980-0C508C07A321}"/>
              </a:ext>
            </a:extLst>
          </p:cNvPr>
          <p:cNvSpPr txBox="1"/>
          <p:nvPr/>
        </p:nvSpPr>
        <p:spPr>
          <a:xfrm>
            <a:off x="2332322" y="634382"/>
            <a:ext cx="80987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মিলিয়ে নাও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82251-974E-41FB-AA3B-9CB475D24C87}"/>
              </a:ext>
            </a:extLst>
          </p:cNvPr>
          <p:cNvSpPr txBox="1"/>
          <p:nvPr/>
        </p:nvSpPr>
        <p:spPr>
          <a:xfrm>
            <a:off x="4654977" y="444708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F7122-FA14-45EA-A44A-E146C9D99B8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69" y="1114998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81EEF-FBDD-4949-8FC6-6FDD6F2B904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802" y="2799769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621A6-3D26-4F1A-9495-94C618260092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232" y="3659149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F83C62-B4DE-4B42-AEF0-A928550E15CC}"/>
              </a:ext>
            </a:extLst>
          </p:cNvPr>
          <p:cNvSpPr/>
          <p:nvPr/>
        </p:nvSpPr>
        <p:spPr>
          <a:xfrm>
            <a:off x="847309" y="3815499"/>
            <a:ext cx="2726130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5F97D-C1F9-47AE-9006-55B799700232}"/>
              </a:ext>
            </a:extLst>
          </p:cNvPr>
          <p:cNvSpPr txBox="1"/>
          <p:nvPr/>
        </p:nvSpPr>
        <p:spPr>
          <a:xfrm>
            <a:off x="5238712" y="5542969"/>
            <a:ext cx="324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গাছ কেটে ফেলা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F31FA-B91D-4028-AC97-5304CF3D65B7}"/>
              </a:ext>
            </a:extLst>
          </p:cNvPr>
          <p:cNvSpPr txBox="1"/>
          <p:nvPr/>
        </p:nvSpPr>
        <p:spPr>
          <a:xfrm>
            <a:off x="9295465" y="6402349"/>
            <a:ext cx="427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 পত্র তৈরি করা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21975-E47D-4C90-999B-730D2AE14A76}"/>
              </a:ext>
            </a:extLst>
          </p:cNvPr>
          <p:cNvSpPr txBox="1"/>
          <p:nvPr/>
        </p:nvSpPr>
        <p:spPr>
          <a:xfrm>
            <a:off x="847309" y="473378"/>
            <a:ext cx="1268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ফলে মানুষের প্রয়োজনে বনজ সম্পদ ধ্বংস করে মানুষের বিভিন্ন প্রয়োজন মেটাচ্ছে।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4F30CB9-9934-430B-9121-2E7BFE9A14D3}"/>
              </a:ext>
            </a:extLst>
          </p:cNvPr>
          <p:cNvSpPr/>
          <p:nvPr/>
        </p:nvSpPr>
        <p:spPr>
          <a:xfrm>
            <a:off x="4284265" y="2788034"/>
            <a:ext cx="447705" cy="33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3CA3E15-E4C4-4D62-859F-F9C9060EC54B}"/>
              </a:ext>
            </a:extLst>
          </p:cNvPr>
          <p:cNvSpPr/>
          <p:nvPr/>
        </p:nvSpPr>
        <p:spPr>
          <a:xfrm>
            <a:off x="8502444" y="3994483"/>
            <a:ext cx="579301" cy="35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89F77-181A-4949-9EC6-45CFC37FB839}"/>
              </a:ext>
            </a:extLst>
          </p:cNvPr>
          <p:cNvSpPr txBox="1"/>
          <p:nvPr/>
        </p:nvSpPr>
        <p:spPr>
          <a:xfrm>
            <a:off x="1067089" y="764583"/>
            <a:ext cx="6359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0" y="1851545"/>
            <a:ext cx="7105153" cy="54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82251-974E-41FB-AA3B-9CB475D24C87}"/>
              </a:ext>
            </a:extLst>
          </p:cNvPr>
          <p:cNvSpPr txBox="1"/>
          <p:nvPr/>
        </p:nvSpPr>
        <p:spPr>
          <a:xfrm>
            <a:off x="4734447" y="464251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F7122-FA14-45EA-A44A-E146C9D99B8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0" y="1068531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F83C62-B4DE-4B42-AEF0-A928550E15CC}"/>
              </a:ext>
            </a:extLst>
          </p:cNvPr>
          <p:cNvSpPr/>
          <p:nvPr/>
        </p:nvSpPr>
        <p:spPr>
          <a:xfrm>
            <a:off x="954644" y="3868424"/>
            <a:ext cx="2726130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5F97D-C1F9-47AE-9006-55B799700232}"/>
              </a:ext>
            </a:extLst>
          </p:cNvPr>
          <p:cNvSpPr txBox="1"/>
          <p:nvPr/>
        </p:nvSpPr>
        <p:spPr>
          <a:xfrm>
            <a:off x="4811406" y="5098078"/>
            <a:ext cx="3782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F31FA-B91D-4028-AC97-5304CF3D65B7}"/>
              </a:ext>
            </a:extLst>
          </p:cNvPr>
          <p:cNvSpPr txBox="1"/>
          <p:nvPr/>
        </p:nvSpPr>
        <p:spPr>
          <a:xfrm>
            <a:off x="8817780" y="6575687"/>
            <a:ext cx="493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21975-E47D-4C90-999B-730D2AE14A76}"/>
              </a:ext>
            </a:extLst>
          </p:cNvPr>
          <p:cNvSpPr txBox="1"/>
          <p:nvPr/>
        </p:nvSpPr>
        <p:spPr>
          <a:xfrm>
            <a:off x="2757767" y="365507"/>
            <a:ext cx="858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ফলে প্রাকৃতিক সম্পদের উপর চাপ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3BBEF-8D17-44B2-9262-2B04640A7B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974" y="3832487"/>
            <a:ext cx="3908746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9C9C03-3AA3-4E59-9482-37A3315023DC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406" y="2354878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E95729A-3E7B-4FEA-A81A-607CAA3F9268}"/>
              </a:ext>
            </a:extLst>
          </p:cNvPr>
          <p:cNvSpPr/>
          <p:nvPr/>
        </p:nvSpPr>
        <p:spPr>
          <a:xfrm>
            <a:off x="4305088" y="2646947"/>
            <a:ext cx="447705" cy="33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A28D29-D86F-4069-86DA-CAFA571D7E87}"/>
              </a:ext>
            </a:extLst>
          </p:cNvPr>
          <p:cNvSpPr/>
          <p:nvPr/>
        </p:nvSpPr>
        <p:spPr>
          <a:xfrm>
            <a:off x="8517098" y="3994483"/>
            <a:ext cx="525749" cy="35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82251-974E-41FB-AA3B-9CB475D24C87}"/>
              </a:ext>
            </a:extLst>
          </p:cNvPr>
          <p:cNvSpPr txBox="1"/>
          <p:nvPr/>
        </p:nvSpPr>
        <p:spPr>
          <a:xfrm>
            <a:off x="4720709" y="376057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F7122-FA14-45EA-A44A-E146C9D99B8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36" y="1040685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F83C62-B4DE-4B42-AEF0-A928550E15CC}"/>
              </a:ext>
            </a:extLst>
          </p:cNvPr>
          <p:cNvSpPr/>
          <p:nvPr/>
        </p:nvSpPr>
        <p:spPr>
          <a:xfrm>
            <a:off x="850464" y="3755021"/>
            <a:ext cx="2726130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5F97D-C1F9-47AE-9006-55B799700232}"/>
              </a:ext>
            </a:extLst>
          </p:cNvPr>
          <p:cNvSpPr txBox="1"/>
          <p:nvPr/>
        </p:nvSpPr>
        <p:spPr>
          <a:xfrm>
            <a:off x="4720708" y="5090562"/>
            <a:ext cx="3796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জনসংখ্যার চাহিদা মেটানোর জন্য কলকারখানা স্থাপন ফলে বায়ু দূষিত হবে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F31FA-B91D-4028-AC97-5304CF3D65B7}"/>
              </a:ext>
            </a:extLst>
          </p:cNvPr>
          <p:cNvSpPr txBox="1"/>
          <p:nvPr/>
        </p:nvSpPr>
        <p:spPr>
          <a:xfrm>
            <a:off x="9131183" y="5856272"/>
            <a:ext cx="3796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জনসংখ্যার বাড়তি ময়লা আবর্জনার ফলে মাটি পানির দূষণ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21975-E47D-4C90-999B-730D2AE14A76}"/>
              </a:ext>
            </a:extLst>
          </p:cNvPr>
          <p:cNvSpPr txBox="1"/>
          <p:nvPr/>
        </p:nvSpPr>
        <p:spPr>
          <a:xfrm>
            <a:off x="1946164" y="439047"/>
            <a:ext cx="106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ফলে বাড়তি চাহিদা আমাদের 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 সৃষ্টি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919" y="2389989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496" y="3123939"/>
            <a:ext cx="3657600" cy="27432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A27353-AE7E-4643-A61C-49FF0A654B9C}"/>
              </a:ext>
            </a:extLst>
          </p:cNvPr>
          <p:cNvSpPr/>
          <p:nvPr/>
        </p:nvSpPr>
        <p:spPr>
          <a:xfrm>
            <a:off x="4305088" y="2646947"/>
            <a:ext cx="447705" cy="33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E09419-2A65-4EB6-9D17-1B47F0372379}"/>
              </a:ext>
            </a:extLst>
          </p:cNvPr>
          <p:cNvSpPr/>
          <p:nvPr/>
        </p:nvSpPr>
        <p:spPr>
          <a:xfrm>
            <a:off x="8517098" y="3994483"/>
            <a:ext cx="525749" cy="35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913127" y="3098967"/>
            <a:ext cx="3250418" cy="2236106"/>
          </a:xfrm>
          <a:custGeom>
            <a:avLst/>
            <a:gdLst>
              <a:gd name="connsiteX0" fmla="*/ 0 w 3216466"/>
              <a:gd name="connsiteY0" fmla="*/ 1608233 h 3216466"/>
              <a:gd name="connsiteX1" fmla="*/ 1608233 w 3216466"/>
              <a:gd name="connsiteY1" fmla="*/ 0 h 3216466"/>
              <a:gd name="connsiteX2" fmla="*/ 3216466 w 3216466"/>
              <a:gd name="connsiteY2" fmla="*/ 1608233 h 3216466"/>
              <a:gd name="connsiteX3" fmla="*/ 1608233 w 3216466"/>
              <a:gd name="connsiteY3" fmla="*/ 3216466 h 3216466"/>
              <a:gd name="connsiteX4" fmla="*/ 0 w 3216466"/>
              <a:gd name="connsiteY4" fmla="*/ 1608233 h 321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466" h="3216466">
                <a:moveTo>
                  <a:pt x="0" y="1608233"/>
                </a:moveTo>
                <a:cubicBezTo>
                  <a:pt x="0" y="720030"/>
                  <a:pt x="720030" y="0"/>
                  <a:pt x="1608233" y="0"/>
                </a:cubicBezTo>
                <a:cubicBezTo>
                  <a:pt x="2496436" y="0"/>
                  <a:pt x="3216466" y="720030"/>
                  <a:pt x="3216466" y="1608233"/>
                </a:cubicBezTo>
                <a:cubicBezTo>
                  <a:pt x="3216466" y="2496436"/>
                  <a:pt x="2496436" y="3216466"/>
                  <a:pt x="1608233" y="3216466"/>
                </a:cubicBezTo>
                <a:cubicBezTo>
                  <a:pt x="720030" y="3216466"/>
                  <a:pt x="0" y="2496436"/>
                  <a:pt x="0" y="1608233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53591" tIns="553591" rIns="553591" bIns="553591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জনসং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খ্যা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বৃদ্ধি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48481" y="1638024"/>
            <a:ext cx="2379710" cy="1637108"/>
          </a:xfrm>
          <a:custGeom>
            <a:avLst/>
            <a:gdLst>
              <a:gd name="connsiteX0" fmla="*/ 0 w 1608233"/>
              <a:gd name="connsiteY0" fmla="*/ 804117 h 1608233"/>
              <a:gd name="connsiteX1" fmla="*/ 804117 w 1608233"/>
              <a:gd name="connsiteY1" fmla="*/ 0 h 1608233"/>
              <a:gd name="connsiteX2" fmla="*/ 1608234 w 1608233"/>
              <a:gd name="connsiteY2" fmla="*/ 804117 h 1608233"/>
              <a:gd name="connsiteX3" fmla="*/ 804117 w 1608233"/>
              <a:gd name="connsiteY3" fmla="*/ 1608234 h 1608233"/>
              <a:gd name="connsiteX4" fmla="*/ 0 w 1608233"/>
              <a:gd name="connsiteY4" fmla="*/ 804117 h 160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233" h="1608233">
                <a:moveTo>
                  <a:pt x="0" y="804117"/>
                </a:moveTo>
                <a:cubicBezTo>
                  <a:pt x="0" y="360015"/>
                  <a:pt x="360015" y="0"/>
                  <a:pt x="804117" y="0"/>
                </a:cubicBezTo>
                <a:cubicBezTo>
                  <a:pt x="1248219" y="0"/>
                  <a:pt x="1608234" y="360015"/>
                  <a:pt x="1608234" y="804117"/>
                </a:cubicBezTo>
                <a:cubicBezTo>
                  <a:pt x="1608234" y="1248219"/>
                  <a:pt x="1248219" y="1608234"/>
                  <a:pt x="804117" y="1608234"/>
                </a:cubicBezTo>
                <a:cubicBezTo>
                  <a:pt x="360015" y="1608234"/>
                  <a:pt x="0" y="1248219"/>
                  <a:pt x="0" y="80411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1240" tIns="281240" rIns="281240" bIns="28124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/>
          </a:p>
        </p:txBody>
      </p:sp>
      <p:sp>
        <p:nvSpPr>
          <p:cNvPr id="6" name="Freeform 5"/>
          <p:cNvSpPr/>
          <p:nvPr/>
        </p:nvSpPr>
        <p:spPr>
          <a:xfrm>
            <a:off x="7923153" y="3275132"/>
            <a:ext cx="2379710" cy="1637108"/>
          </a:xfrm>
          <a:custGeom>
            <a:avLst/>
            <a:gdLst>
              <a:gd name="connsiteX0" fmla="*/ 0 w 1608233"/>
              <a:gd name="connsiteY0" fmla="*/ 804117 h 1608233"/>
              <a:gd name="connsiteX1" fmla="*/ 804117 w 1608233"/>
              <a:gd name="connsiteY1" fmla="*/ 0 h 1608233"/>
              <a:gd name="connsiteX2" fmla="*/ 1608234 w 1608233"/>
              <a:gd name="connsiteY2" fmla="*/ 804117 h 1608233"/>
              <a:gd name="connsiteX3" fmla="*/ 804117 w 1608233"/>
              <a:gd name="connsiteY3" fmla="*/ 1608234 h 1608233"/>
              <a:gd name="connsiteX4" fmla="*/ 0 w 1608233"/>
              <a:gd name="connsiteY4" fmla="*/ 804117 h 160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233" h="1608233">
                <a:moveTo>
                  <a:pt x="0" y="804117"/>
                </a:moveTo>
                <a:cubicBezTo>
                  <a:pt x="0" y="360015"/>
                  <a:pt x="360015" y="0"/>
                  <a:pt x="804117" y="0"/>
                </a:cubicBezTo>
                <a:cubicBezTo>
                  <a:pt x="1248219" y="0"/>
                  <a:pt x="1608234" y="360015"/>
                  <a:pt x="1608234" y="804117"/>
                </a:cubicBezTo>
                <a:cubicBezTo>
                  <a:pt x="1608234" y="1248219"/>
                  <a:pt x="1248219" y="1608234"/>
                  <a:pt x="804117" y="1608234"/>
                </a:cubicBezTo>
                <a:cubicBezTo>
                  <a:pt x="360015" y="1608234"/>
                  <a:pt x="0" y="1248219"/>
                  <a:pt x="0" y="80411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1240" tIns="281240" rIns="281240" bIns="28124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/>
          </a:p>
        </p:txBody>
      </p:sp>
      <p:sp>
        <p:nvSpPr>
          <p:cNvPr id="7" name="Freeform 6"/>
          <p:cNvSpPr/>
          <p:nvPr/>
        </p:nvSpPr>
        <p:spPr>
          <a:xfrm>
            <a:off x="5348481" y="5158908"/>
            <a:ext cx="2379710" cy="1637108"/>
          </a:xfrm>
          <a:custGeom>
            <a:avLst/>
            <a:gdLst>
              <a:gd name="connsiteX0" fmla="*/ 0 w 1608233"/>
              <a:gd name="connsiteY0" fmla="*/ 804117 h 1608233"/>
              <a:gd name="connsiteX1" fmla="*/ 804117 w 1608233"/>
              <a:gd name="connsiteY1" fmla="*/ 0 h 1608233"/>
              <a:gd name="connsiteX2" fmla="*/ 1608234 w 1608233"/>
              <a:gd name="connsiteY2" fmla="*/ 804117 h 1608233"/>
              <a:gd name="connsiteX3" fmla="*/ 804117 w 1608233"/>
              <a:gd name="connsiteY3" fmla="*/ 1608234 h 1608233"/>
              <a:gd name="connsiteX4" fmla="*/ 0 w 1608233"/>
              <a:gd name="connsiteY4" fmla="*/ 804117 h 160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233" h="1608233">
                <a:moveTo>
                  <a:pt x="0" y="804117"/>
                </a:moveTo>
                <a:cubicBezTo>
                  <a:pt x="0" y="360015"/>
                  <a:pt x="360015" y="0"/>
                  <a:pt x="804117" y="0"/>
                </a:cubicBezTo>
                <a:cubicBezTo>
                  <a:pt x="1248219" y="0"/>
                  <a:pt x="1608234" y="360015"/>
                  <a:pt x="1608234" y="804117"/>
                </a:cubicBezTo>
                <a:cubicBezTo>
                  <a:pt x="1608234" y="1248219"/>
                  <a:pt x="1248219" y="1608234"/>
                  <a:pt x="804117" y="1608234"/>
                </a:cubicBezTo>
                <a:cubicBezTo>
                  <a:pt x="360015" y="1608234"/>
                  <a:pt x="0" y="1248219"/>
                  <a:pt x="0" y="804117"/>
                </a:cubicBezTo>
                <a:close/>
              </a:path>
            </a:pathLst>
          </a:custGeom>
          <a:solidFill>
            <a:schemeClr val="accent2">
              <a:lumMod val="5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1240" tIns="281240" rIns="281240" bIns="28124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/>
          </a:p>
        </p:txBody>
      </p:sp>
      <p:sp>
        <p:nvSpPr>
          <p:cNvPr id="8" name="Freeform 7"/>
          <p:cNvSpPr/>
          <p:nvPr/>
        </p:nvSpPr>
        <p:spPr>
          <a:xfrm>
            <a:off x="2773809" y="3451296"/>
            <a:ext cx="2379710" cy="1637108"/>
          </a:xfrm>
          <a:custGeom>
            <a:avLst/>
            <a:gdLst>
              <a:gd name="connsiteX0" fmla="*/ 0 w 1608233"/>
              <a:gd name="connsiteY0" fmla="*/ 804117 h 1608233"/>
              <a:gd name="connsiteX1" fmla="*/ 804117 w 1608233"/>
              <a:gd name="connsiteY1" fmla="*/ 0 h 1608233"/>
              <a:gd name="connsiteX2" fmla="*/ 1608234 w 1608233"/>
              <a:gd name="connsiteY2" fmla="*/ 804117 h 1608233"/>
              <a:gd name="connsiteX3" fmla="*/ 804117 w 1608233"/>
              <a:gd name="connsiteY3" fmla="*/ 1608234 h 1608233"/>
              <a:gd name="connsiteX4" fmla="*/ 0 w 1608233"/>
              <a:gd name="connsiteY4" fmla="*/ 804117 h 160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233" h="1608233">
                <a:moveTo>
                  <a:pt x="0" y="804117"/>
                </a:moveTo>
                <a:cubicBezTo>
                  <a:pt x="0" y="360015"/>
                  <a:pt x="360015" y="0"/>
                  <a:pt x="804117" y="0"/>
                </a:cubicBezTo>
                <a:cubicBezTo>
                  <a:pt x="1248219" y="0"/>
                  <a:pt x="1608234" y="360015"/>
                  <a:pt x="1608234" y="804117"/>
                </a:cubicBezTo>
                <a:cubicBezTo>
                  <a:pt x="1608234" y="1248219"/>
                  <a:pt x="1248219" y="1608234"/>
                  <a:pt x="804117" y="1608234"/>
                </a:cubicBezTo>
                <a:cubicBezTo>
                  <a:pt x="360015" y="1608234"/>
                  <a:pt x="0" y="1248219"/>
                  <a:pt x="0" y="804117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1240" tIns="281240" rIns="281240" bIns="28124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82251-974E-41FB-AA3B-9CB475D24C87}"/>
              </a:ext>
            </a:extLst>
          </p:cNvPr>
          <p:cNvSpPr txBox="1"/>
          <p:nvPr/>
        </p:nvSpPr>
        <p:spPr>
          <a:xfrm>
            <a:off x="1616347" y="486444"/>
            <a:ext cx="1129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 তো জনসংখ্য বৃদ্ধির ফলে আমাদের কী কী ঘাটতি দেখা দিবে?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3E8FC-18F1-40B8-8BED-05161AB91230}"/>
              </a:ext>
            </a:extLst>
          </p:cNvPr>
          <p:cNvSpPr/>
          <p:nvPr/>
        </p:nvSpPr>
        <p:spPr>
          <a:xfrm>
            <a:off x="6219979" y="1937361"/>
            <a:ext cx="636713" cy="1117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8D9DAB-36E9-451F-9326-299F0B64FF1D}"/>
              </a:ext>
            </a:extLst>
          </p:cNvPr>
          <p:cNvSpPr/>
          <p:nvPr/>
        </p:nvSpPr>
        <p:spPr>
          <a:xfrm>
            <a:off x="3631982" y="3808993"/>
            <a:ext cx="636713" cy="1117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D6F2D2-09C0-4D85-BDDA-1142A1411715}"/>
              </a:ext>
            </a:extLst>
          </p:cNvPr>
          <p:cNvSpPr/>
          <p:nvPr/>
        </p:nvSpPr>
        <p:spPr>
          <a:xfrm>
            <a:off x="6219979" y="5607031"/>
            <a:ext cx="636713" cy="1117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567BEB-B2D8-4E6F-9678-E53EC2462524}"/>
              </a:ext>
            </a:extLst>
          </p:cNvPr>
          <p:cNvSpPr/>
          <p:nvPr/>
        </p:nvSpPr>
        <p:spPr>
          <a:xfrm>
            <a:off x="8807977" y="3573807"/>
            <a:ext cx="636713" cy="1117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8EE38-F02F-4C48-9851-94CCDFEA63D7}"/>
              </a:ext>
            </a:extLst>
          </p:cNvPr>
          <p:cNvGrpSpPr/>
          <p:nvPr/>
        </p:nvGrpSpPr>
        <p:grpSpPr>
          <a:xfrm>
            <a:off x="5348480" y="1630338"/>
            <a:ext cx="2379710" cy="1637108"/>
            <a:chOff x="1145517" y="1758559"/>
            <a:chExt cx="2379710" cy="1637108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E5BCB258-E2B1-4970-BCE1-147409632C53}"/>
                </a:ext>
              </a:extLst>
            </p:cNvPr>
            <p:cNvSpPr/>
            <p:nvPr/>
          </p:nvSpPr>
          <p:spPr>
            <a:xfrm>
              <a:off x="1145517" y="1758559"/>
              <a:ext cx="2379710" cy="1637108"/>
            </a:xfrm>
            <a:custGeom>
              <a:avLst/>
              <a:gdLst>
                <a:gd name="connsiteX0" fmla="*/ 0 w 1608233"/>
                <a:gd name="connsiteY0" fmla="*/ 804117 h 1608233"/>
                <a:gd name="connsiteX1" fmla="*/ 804117 w 1608233"/>
                <a:gd name="connsiteY1" fmla="*/ 0 h 1608233"/>
                <a:gd name="connsiteX2" fmla="*/ 1608234 w 1608233"/>
                <a:gd name="connsiteY2" fmla="*/ 804117 h 1608233"/>
                <a:gd name="connsiteX3" fmla="*/ 804117 w 1608233"/>
                <a:gd name="connsiteY3" fmla="*/ 1608234 h 1608233"/>
                <a:gd name="connsiteX4" fmla="*/ 0 w 1608233"/>
                <a:gd name="connsiteY4" fmla="*/ 804117 h 160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233" h="1608233">
                  <a:moveTo>
                    <a:pt x="0" y="804117"/>
                  </a:moveTo>
                  <a:cubicBezTo>
                    <a:pt x="0" y="360015"/>
                    <a:pt x="360015" y="0"/>
                    <a:pt x="804117" y="0"/>
                  </a:cubicBezTo>
                  <a:cubicBezTo>
                    <a:pt x="1248219" y="0"/>
                    <a:pt x="1608234" y="360015"/>
                    <a:pt x="1608234" y="804117"/>
                  </a:cubicBezTo>
                  <a:cubicBezTo>
                    <a:pt x="1608234" y="1248219"/>
                    <a:pt x="1248219" y="1608234"/>
                    <a:pt x="804117" y="1608234"/>
                  </a:cubicBezTo>
                  <a:cubicBezTo>
                    <a:pt x="360015" y="1608234"/>
                    <a:pt x="0" y="1248219"/>
                    <a:pt x="0" y="804117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1240" tIns="281240" rIns="281240" bIns="28124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6133" y="2218724"/>
              <a:ext cx="1814920" cy="604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>
                  <a:latin typeface="Nikosh" panose="02000000000000000000" pitchFamily="2" charset="0"/>
                  <a:cs typeface="Nikosh" panose="02000000000000000000" pitchFamily="2" charset="0"/>
                </a:rPr>
                <a:t>খাদ্য ঘাটতি</a:t>
              </a:r>
              <a:endParaRPr lang="en-US" sz="36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A7F0F3E-A0F7-48BB-AC31-3113564FF0CC}"/>
              </a:ext>
            </a:extLst>
          </p:cNvPr>
          <p:cNvGrpSpPr/>
          <p:nvPr/>
        </p:nvGrpSpPr>
        <p:grpSpPr>
          <a:xfrm>
            <a:off x="2775735" y="3421455"/>
            <a:ext cx="2379710" cy="1637108"/>
            <a:chOff x="273903" y="3538140"/>
            <a:chExt cx="2379710" cy="1637108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221F3D3-551C-474E-B79E-1941F281121A}"/>
                </a:ext>
              </a:extLst>
            </p:cNvPr>
            <p:cNvSpPr/>
            <p:nvPr/>
          </p:nvSpPr>
          <p:spPr>
            <a:xfrm>
              <a:off x="273903" y="3538140"/>
              <a:ext cx="2379710" cy="1637108"/>
            </a:xfrm>
            <a:custGeom>
              <a:avLst/>
              <a:gdLst>
                <a:gd name="connsiteX0" fmla="*/ 0 w 1608233"/>
                <a:gd name="connsiteY0" fmla="*/ 804117 h 1608233"/>
                <a:gd name="connsiteX1" fmla="*/ 804117 w 1608233"/>
                <a:gd name="connsiteY1" fmla="*/ 0 h 1608233"/>
                <a:gd name="connsiteX2" fmla="*/ 1608234 w 1608233"/>
                <a:gd name="connsiteY2" fmla="*/ 804117 h 1608233"/>
                <a:gd name="connsiteX3" fmla="*/ 804117 w 1608233"/>
                <a:gd name="connsiteY3" fmla="*/ 1608234 h 1608233"/>
                <a:gd name="connsiteX4" fmla="*/ 0 w 1608233"/>
                <a:gd name="connsiteY4" fmla="*/ 804117 h 160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233" h="1608233">
                  <a:moveTo>
                    <a:pt x="0" y="804117"/>
                  </a:moveTo>
                  <a:cubicBezTo>
                    <a:pt x="0" y="360015"/>
                    <a:pt x="360015" y="0"/>
                    <a:pt x="804117" y="0"/>
                  </a:cubicBezTo>
                  <a:cubicBezTo>
                    <a:pt x="1248219" y="0"/>
                    <a:pt x="1608234" y="360015"/>
                    <a:pt x="1608234" y="804117"/>
                  </a:cubicBezTo>
                  <a:cubicBezTo>
                    <a:pt x="1608234" y="1248219"/>
                    <a:pt x="1248219" y="1608234"/>
                    <a:pt x="804117" y="1608234"/>
                  </a:cubicBezTo>
                  <a:cubicBezTo>
                    <a:pt x="360015" y="1608234"/>
                    <a:pt x="0" y="1248219"/>
                    <a:pt x="0" y="804117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1240" tIns="281240" rIns="281240" bIns="28124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FF4B22-D39C-4A0F-B7B5-731618B52995}"/>
                </a:ext>
              </a:extLst>
            </p:cNvPr>
            <p:cNvSpPr/>
            <p:nvPr/>
          </p:nvSpPr>
          <p:spPr>
            <a:xfrm>
              <a:off x="675550" y="4065218"/>
              <a:ext cx="1640193" cy="604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>
                  <a:latin typeface="Nikosh" panose="02000000000000000000" pitchFamily="2" charset="0"/>
                  <a:cs typeface="Nikosh" panose="02000000000000000000" pitchFamily="2" charset="0"/>
                </a:rPr>
                <a:t>বস্ত্র ঘাটতি</a:t>
              </a:r>
              <a:endParaRPr lang="en-US" sz="36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996BD0-BF23-4011-AB83-4FF10719FC3D}"/>
              </a:ext>
            </a:extLst>
          </p:cNvPr>
          <p:cNvGrpSpPr/>
          <p:nvPr/>
        </p:nvGrpSpPr>
        <p:grpSpPr>
          <a:xfrm>
            <a:off x="5356701" y="5158908"/>
            <a:ext cx="2379710" cy="1637108"/>
            <a:chOff x="2286354" y="5144088"/>
            <a:chExt cx="2379710" cy="1637108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ECFE33A-71EA-4C30-ABDC-B371ECADEF2C}"/>
                </a:ext>
              </a:extLst>
            </p:cNvPr>
            <p:cNvSpPr/>
            <p:nvPr/>
          </p:nvSpPr>
          <p:spPr>
            <a:xfrm>
              <a:off x="2286354" y="5144088"/>
              <a:ext cx="2379710" cy="1637108"/>
            </a:xfrm>
            <a:custGeom>
              <a:avLst/>
              <a:gdLst>
                <a:gd name="connsiteX0" fmla="*/ 0 w 1608233"/>
                <a:gd name="connsiteY0" fmla="*/ 804117 h 1608233"/>
                <a:gd name="connsiteX1" fmla="*/ 804117 w 1608233"/>
                <a:gd name="connsiteY1" fmla="*/ 0 h 1608233"/>
                <a:gd name="connsiteX2" fmla="*/ 1608234 w 1608233"/>
                <a:gd name="connsiteY2" fmla="*/ 804117 h 1608233"/>
                <a:gd name="connsiteX3" fmla="*/ 804117 w 1608233"/>
                <a:gd name="connsiteY3" fmla="*/ 1608234 h 1608233"/>
                <a:gd name="connsiteX4" fmla="*/ 0 w 1608233"/>
                <a:gd name="connsiteY4" fmla="*/ 804117 h 160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233" h="1608233">
                  <a:moveTo>
                    <a:pt x="0" y="804117"/>
                  </a:moveTo>
                  <a:cubicBezTo>
                    <a:pt x="0" y="360015"/>
                    <a:pt x="360015" y="0"/>
                    <a:pt x="804117" y="0"/>
                  </a:cubicBezTo>
                  <a:cubicBezTo>
                    <a:pt x="1248219" y="0"/>
                    <a:pt x="1608234" y="360015"/>
                    <a:pt x="1608234" y="804117"/>
                  </a:cubicBezTo>
                  <a:cubicBezTo>
                    <a:pt x="1608234" y="1248219"/>
                    <a:pt x="1248219" y="1608234"/>
                    <a:pt x="804117" y="1608234"/>
                  </a:cubicBezTo>
                  <a:cubicBezTo>
                    <a:pt x="360015" y="1608234"/>
                    <a:pt x="0" y="1248219"/>
                    <a:pt x="0" y="804117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1240" tIns="281240" rIns="281240" bIns="28124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2CC635-3CFA-496E-A2C7-11D1F17865F4}"/>
                </a:ext>
              </a:extLst>
            </p:cNvPr>
            <p:cNvSpPr/>
            <p:nvPr/>
          </p:nvSpPr>
          <p:spPr>
            <a:xfrm>
              <a:off x="2391082" y="5747085"/>
              <a:ext cx="2274982" cy="604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>
                  <a:latin typeface="Nikosh" panose="02000000000000000000" pitchFamily="2" charset="0"/>
                  <a:cs typeface="Nikosh" panose="02000000000000000000" pitchFamily="2" charset="0"/>
                </a:rPr>
                <a:t>বাসস্থান ঘাটতি</a:t>
              </a:r>
              <a:endParaRPr lang="en-US" sz="36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0DD08-32F8-4153-8EF0-5465B24A97D2}"/>
              </a:ext>
            </a:extLst>
          </p:cNvPr>
          <p:cNvGrpSpPr/>
          <p:nvPr/>
        </p:nvGrpSpPr>
        <p:grpSpPr>
          <a:xfrm>
            <a:off x="7936478" y="3289114"/>
            <a:ext cx="2379710" cy="1637108"/>
            <a:chOff x="8206061" y="5044699"/>
            <a:chExt cx="2379710" cy="1637108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13EC301-4DBB-4670-BF5D-B48BEFC3B7AF}"/>
                </a:ext>
              </a:extLst>
            </p:cNvPr>
            <p:cNvSpPr/>
            <p:nvPr/>
          </p:nvSpPr>
          <p:spPr>
            <a:xfrm>
              <a:off x="8206061" y="5044699"/>
              <a:ext cx="2379710" cy="1637108"/>
            </a:xfrm>
            <a:custGeom>
              <a:avLst/>
              <a:gdLst>
                <a:gd name="connsiteX0" fmla="*/ 0 w 1608233"/>
                <a:gd name="connsiteY0" fmla="*/ 804117 h 1608233"/>
                <a:gd name="connsiteX1" fmla="*/ 804117 w 1608233"/>
                <a:gd name="connsiteY1" fmla="*/ 0 h 1608233"/>
                <a:gd name="connsiteX2" fmla="*/ 1608234 w 1608233"/>
                <a:gd name="connsiteY2" fmla="*/ 804117 h 1608233"/>
                <a:gd name="connsiteX3" fmla="*/ 804117 w 1608233"/>
                <a:gd name="connsiteY3" fmla="*/ 1608234 h 1608233"/>
                <a:gd name="connsiteX4" fmla="*/ 0 w 1608233"/>
                <a:gd name="connsiteY4" fmla="*/ 804117 h 160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233" h="1608233">
                  <a:moveTo>
                    <a:pt x="0" y="804117"/>
                  </a:moveTo>
                  <a:cubicBezTo>
                    <a:pt x="0" y="360015"/>
                    <a:pt x="360015" y="0"/>
                    <a:pt x="804117" y="0"/>
                  </a:cubicBezTo>
                  <a:cubicBezTo>
                    <a:pt x="1248219" y="0"/>
                    <a:pt x="1608234" y="360015"/>
                    <a:pt x="1608234" y="804117"/>
                  </a:cubicBezTo>
                  <a:cubicBezTo>
                    <a:pt x="1608234" y="1248219"/>
                    <a:pt x="1248219" y="1608234"/>
                    <a:pt x="804117" y="1608234"/>
                  </a:cubicBezTo>
                  <a:cubicBezTo>
                    <a:pt x="360015" y="1608234"/>
                    <a:pt x="0" y="1248219"/>
                    <a:pt x="0" y="804117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81240" tIns="281240" rIns="281240" bIns="28124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EBDFA8-AAFA-406B-8BD7-034D2D5F7C6E}"/>
                </a:ext>
              </a:extLst>
            </p:cNvPr>
            <p:cNvSpPr/>
            <p:nvPr/>
          </p:nvSpPr>
          <p:spPr>
            <a:xfrm>
              <a:off x="8636707" y="5560865"/>
              <a:ext cx="1758815" cy="604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>
                  <a:latin typeface="Nikosh" panose="02000000000000000000" pitchFamily="2" charset="0"/>
                  <a:cs typeface="Nikosh" panose="02000000000000000000" pitchFamily="2" charset="0"/>
                </a:rPr>
                <a:t>ভূমি ঘাটতি</a:t>
              </a:r>
              <a:endParaRPr lang="en-US" sz="36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0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BC5FA-CEC7-4C61-9FD1-7B0C24C9EE05}"/>
              </a:ext>
            </a:extLst>
          </p:cNvPr>
          <p:cNvSpPr txBox="1"/>
          <p:nvPr/>
        </p:nvSpPr>
        <p:spPr>
          <a:xfrm>
            <a:off x="4538918" y="250990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0F84D-2B4F-47D2-8CE7-E96B859A54D5}"/>
              </a:ext>
            </a:extLst>
          </p:cNvPr>
          <p:cNvSpPr txBox="1"/>
          <p:nvPr/>
        </p:nvSpPr>
        <p:spPr>
          <a:xfrm>
            <a:off x="1358542" y="5613329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 শিক্ষার্থী বিশিষ্ট শ্রেণিকক্ষ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A63EA-9095-4AE3-83FD-3A4FD61B31CD}"/>
              </a:ext>
            </a:extLst>
          </p:cNvPr>
          <p:cNvSpPr txBox="1"/>
          <p:nvPr/>
        </p:nvSpPr>
        <p:spPr>
          <a:xfrm>
            <a:off x="7644624" y="5635000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শিক্ষার্থী বিশিষ্ট শ্রেণিকক্ষ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34B3F-6676-46BB-A614-9049287E55C2}"/>
              </a:ext>
            </a:extLst>
          </p:cNvPr>
          <p:cNvSpPr txBox="1"/>
          <p:nvPr/>
        </p:nvSpPr>
        <p:spPr>
          <a:xfrm>
            <a:off x="3030727" y="6322714"/>
            <a:ext cx="752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ফলে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সুযোগ কমে যাচ্ছে।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9F1E5-C57B-4E1D-A52A-2DB74CF750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6" y="1482590"/>
            <a:ext cx="4950868" cy="41148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68594-74A7-4C14-826C-6B4F3646E9BD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721" y="1520200"/>
            <a:ext cx="4950868" cy="41148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38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8061A9-DF04-4141-8ACF-0D4B1CC489E8}"/>
              </a:ext>
            </a:extLst>
          </p:cNvPr>
          <p:cNvSpPr txBox="1"/>
          <p:nvPr/>
        </p:nvSpPr>
        <p:spPr>
          <a:xfrm>
            <a:off x="4333353" y="446941"/>
            <a:ext cx="486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7F3EC-575D-4412-A415-DC23D1BC48E0}"/>
              </a:ext>
            </a:extLst>
          </p:cNvPr>
          <p:cNvSpPr txBox="1"/>
          <p:nvPr/>
        </p:nvSpPr>
        <p:spPr>
          <a:xfrm>
            <a:off x="649276" y="6231696"/>
            <a:ext cx="1282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ঘনত্ব বেশি হলে জীবণু দ্রুত ছড়ায় ফলে মানুষ সহজেই বিভিন্ন রোগে আক্রান্ত হয়।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5A39D-37BF-4831-83DC-65CB9EF1D083}"/>
              </a:ext>
            </a:extLst>
          </p:cNvPr>
          <p:cNvSpPr txBox="1"/>
          <p:nvPr/>
        </p:nvSpPr>
        <p:spPr>
          <a:xfrm>
            <a:off x="4526381" y="5598660"/>
            <a:ext cx="506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 অতিরিক্ত রোগীর ভীড়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896" y="1212141"/>
            <a:ext cx="9160042" cy="437997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210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05417-95C2-4738-AC94-BAB3202F2326}"/>
              </a:ext>
            </a:extLst>
          </p:cNvPr>
          <p:cNvSpPr txBox="1"/>
          <p:nvPr/>
        </p:nvSpPr>
        <p:spPr>
          <a:xfrm>
            <a:off x="5003681" y="443203"/>
            <a:ext cx="463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49BB5-304E-4C98-9BD0-9B6B48C9B998}"/>
              </a:ext>
            </a:extLst>
          </p:cNvPr>
          <p:cNvSpPr txBox="1"/>
          <p:nvPr/>
        </p:nvSpPr>
        <p:spPr>
          <a:xfrm>
            <a:off x="2471795" y="5567425"/>
            <a:ext cx="223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বনাঞ্চল ধ্বংস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47FCB-DBD0-4829-ADA2-6D34A5E084DC}"/>
              </a:ext>
            </a:extLst>
          </p:cNvPr>
          <p:cNvSpPr txBox="1"/>
          <p:nvPr/>
        </p:nvSpPr>
        <p:spPr>
          <a:xfrm>
            <a:off x="7262058" y="5526794"/>
            <a:ext cx="514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বনভূমি কেটে অধিক বাসস্থান তৈরি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62FE1-A0CE-46A1-A1FD-4F21B3103470}"/>
              </a:ext>
            </a:extLst>
          </p:cNvPr>
          <p:cNvSpPr txBox="1"/>
          <p:nvPr/>
        </p:nvSpPr>
        <p:spPr>
          <a:xfrm>
            <a:off x="1069807" y="6345455"/>
            <a:ext cx="1238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ফলে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সম্পদের পরিমাণ কমে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B16E8-32CA-438F-AA10-76A7F907B4F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301" y="1452625"/>
            <a:ext cx="4572000" cy="41148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63C4A-1B8C-46D7-A9AE-253946793EB2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43" y="1452625"/>
            <a:ext cx="4572000" cy="41148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74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DC769-FA2D-4A9B-A260-B0CD290CE999}"/>
              </a:ext>
            </a:extLst>
          </p:cNvPr>
          <p:cNvSpPr txBox="1"/>
          <p:nvPr/>
        </p:nvSpPr>
        <p:spPr>
          <a:xfrm>
            <a:off x="1023735" y="348462"/>
            <a:ext cx="684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বৃদ্ধির ফলে সমস্যা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সমূহঃ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Top Corners Rounded 4">
            <a:extLst>
              <a:ext uri="{FF2B5EF4-FFF2-40B4-BE49-F238E27FC236}">
                <a16:creationId xmlns:a16="http://schemas.microsoft.com/office/drawing/2014/main" id="{7EB0DE4D-7C49-4357-BD53-0F45AE0FD877}"/>
              </a:ext>
            </a:extLst>
          </p:cNvPr>
          <p:cNvSpPr/>
          <p:nvPr/>
        </p:nvSpPr>
        <p:spPr>
          <a:xfrm rot="16200000">
            <a:off x="4875986" y="1405501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FFF6000-033E-40E2-A13C-B4A546AA3D03}"/>
              </a:ext>
            </a:extLst>
          </p:cNvPr>
          <p:cNvSpPr/>
          <p:nvPr/>
        </p:nvSpPr>
        <p:spPr>
          <a:xfrm flipH="1" flipV="1">
            <a:off x="5640581" y="3034695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Top Corners Rounded 6">
            <a:extLst>
              <a:ext uri="{FF2B5EF4-FFF2-40B4-BE49-F238E27FC236}">
                <a16:creationId xmlns:a16="http://schemas.microsoft.com/office/drawing/2014/main" id="{0470FBC7-FAFB-4663-B534-6925A0CDC840}"/>
              </a:ext>
            </a:extLst>
          </p:cNvPr>
          <p:cNvSpPr/>
          <p:nvPr/>
        </p:nvSpPr>
        <p:spPr>
          <a:xfrm rot="5400000" flipH="1">
            <a:off x="7995884" y="448426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0ACCA0B-CB07-47FC-8607-AA5FEF20CF10}"/>
              </a:ext>
            </a:extLst>
          </p:cNvPr>
          <p:cNvSpPr/>
          <p:nvPr/>
        </p:nvSpPr>
        <p:spPr>
          <a:xfrm flipV="1">
            <a:off x="2994780" y="2082513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Top Corners Rounded 8">
            <a:extLst>
              <a:ext uri="{FF2B5EF4-FFF2-40B4-BE49-F238E27FC236}">
                <a16:creationId xmlns:a16="http://schemas.microsoft.com/office/drawing/2014/main" id="{382EE431-A8D7-4C88-ACA3-3BBC7171294A}"/>
              </a:ext>
            </a:extLst>
          </p:cNvPr>
          <p:cNvSpPr/>
          <p:nvPr/>
        </p:nvSpPr>
        <p:spPr>
          <a:xfrm rot="16200000">
            <a:off x="4875986" y="-503756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8F750-D6E3-47CB-B50F-429922A31471}"/>
              </a:ext>
            </a:extLst>
          </p:cNvPr>
          <p:cNvSpPr txBox="1"/>
          <p:nvPr/>
        </p:nvSpPr>
        <p:spPr>
          <a:xfrm>
            <a:off x="3264245" y="1422914"/>
            <a:ext cx="9239534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 চাপ বাড়ছে।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035BF-0D7E-40A2-8436-9354337E0B19}"/>
              </a:ext>
            </a:extLst>
          </p:cNvPr>
          <p:cNvSpPr txBox="1"/>
          <p:nvPr/>
        </p:nvSpPr>
        <p:spPr>
          <a:xfrm>
            <a:off x="3324067" y="3352049"/>
            <a:ext cx="8631445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খাদ্য,বস্ত্র,বাসস্থান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ভূমির ঘাটতি দেখা দিচ্ছে।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Top Corners Rounded 4">
            <a:extLst>
              <a:ext uri="{FF2B5EF4-FFF2-40B4-BE49-F238E27FC236}">
                <a16:creationId xmlns:a16="http://schemas.microsoft.com/office/drawing/2014/main" id="{7EB0DE4D-7C49-4357-BD53-0F45AE0FD877}"/>
              </a:ext>
            </a:extLst>
          </p:cNvPr>
          <p:cNvSpPr/>
          <p:nvPr/>
        </p:nvSpPr>
        <p:spPr>
          <a:xfrm rot="16200000">
            <a:off x="4932473" y="3322932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FFF6000-033E-40E2-A13C-B4A546AA3D03}"/>
              </a:ext>
            </a:extLst>
          </p:cNvPr>
          <p:cNvSpPr/>
          <p:nvPr/>
        </p:nvSpPr>
        <p:spPr>
          <a:xfrm flipH="1" flipV="1">
            <a:off x="6295907" y="5050554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Top Corners Rounded 6">
            <a:extLst>
              <a:ext uri="{FF2B5EF4-FFF2-40B4-BE49-F238E27FC236}">
                <a16:creationId xmlns:a16="http://schemas.microsoft.com/office/drawing/2014/main" id="{0470FBC7-FAFB-4663-B534-6925A0CDC840}"/>
              </a:ext>
            </a:extLst>
          </p:cNvPr>
          <p:cNvSpPr/>
          <p:nvPr/>
        </p:nvSpPr>
        <p:spPr>
          <a:xfrm rot="5400000" flipH="1">
            <a:off x="8056850" y="2464285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ACCA0B-CB07-47FC-8607-AA5FEF20CF10}"/>
              </a:ext>
            </a:extLst>
          </p:cNvPr>
          <p:cNvSpPr/>
          <p:nvPr/>
        </p:nvSpPr>
        <p:spPr>
          <a:xfrm flipV="1">
            <a:off x="3650106" y="4098372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BC019-EE44-4D9B-8D0A-27D10D587E38}"/>
              </a:ext>
            </a:extLst>
          </p:cNvPr>
          <p:cNvSpPr txBox="1"/>
          <p:nvPr/>
        </p:nvSpPr>
        <p:spPr>
          <a:xfrm>
            <a:off x="3115045" y="2361362"/>
            <a:ext cx="7572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চাহিদা আমাদের জীবনে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 সৃষ্টি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035BF-0D7E-40A2-8436-9354337E0B19}"/>
              </a:ext>
            </a:extLst>
          </p:cNvPr>
          <p:cNvSpPr txBox="1"/>
          <p:nvPr/>
        </p:nvSpPr>
        <p:spPr>
          <a:xfrm>
            <a:off x="3411338" y="5276293"/>
            <a:ext cx="8631445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চিকিৎসার সুযোগ কমে যাচ্ছে।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I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EBC019-EE44-4D9B-8D0A-27D10D587E38}"/>
              </a:ext>
            </a:extLst>
          </p:cNvPr>
          <p:cNvSpPr txBox="1"/>
          <p:nvPr/>
        </p:nvSpPr>
        <p:spPr>
          <a:xfrm>
            <a:off x="4603618" y="4418214"/>
            <a:ext cx="6671183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সহজেই বিভিন্ন রোগে আক্রান্ত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IN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1FFF6000-033E-40E2-A13C-B4A546AA3D03}"/>
              </a:ext>
            </a:extLst>
          </p:cNvPr>
          <p:cNvSpPr/>
          <p:nvPr/>
        </p:nvSpPr>
        <p:spPr>
          <a:xfrm flipH="1" flipV="1">
            <a:off x="6525851" y="6646504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Top Corners Rounded 6">
            <a:extLst>
              <a:ext uri="{FF2B5EF4-FFF2-40B4-BE49-F238E27FC236}">
                <a16:creationId xmlns:a16="http://schemas.microsoft.com/office/drawing/2014/main" id="{0470FBC7-FAFB-4663-B534-6925A0CDC840}"/>
              </a:ext>
            </a:extLst>
          </p:cNvPr>
          <p:cNvSpPr/>
          <p:nvPr/>
        </p:nvSpPr>
        <p:spPr>
          <a:xfrm rot="5400000" flipH="1">
            <a:off x="8286794" y="4060235"/>
            <a:ext cx="946375" cy="446825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10ACCA0B-CB07-47FC-8607-AA5FEF20CF10}"/>
              </a:ext>
            </a:extLst>
          </p:cNvPr>
          <p:cNvSpPr/>
          <p:nvPr/>
        </p:nvSpPr>
        <p:spPr>
          <a:xfrm flipV="1">
            <a:off x="3880050" y="5694322"/>
            <a:ext cx="4588523" cy="110043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BC019-EE44-4D9B-8D0A-27D10D587E38}"/>
              </a:ext>
            </a:extLst>
          </p:cNvPr>
          <p:cNvSpPr txBox="1"/>
          <p:nvPr/>
        </p:nvSpPr>
        <p:spPr>
          <a:xfrm>
            <a:off x="4980090" y="6090773"/>
            <a:ext cx="5784077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" panose="02000000000000000000" pitchFamily="2" charset="0"/>
                <a:cs typeface="Nikosh" panose="02000000000000000000" pitchFamily="2" charset="0"/>
              </a:defRPr>
            </a:lvl1pPr>
          </a:lstStyle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পরিমাণ কমে যাচ্ছে।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8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  <p:bldP spid="19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6A78DD-0AB3-4FC7-B49B-BD33DF32F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50375"/>
              </p:ext>
            </p:extLst>
          </p:nvPr>
        </p:nvGraphicFramePr>
        <p:xfrm>
          <a:off x="1806122" y="1574372"/>
          <a:ext cx="1034868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8686">
                  <a:extLst>
                    <a:ext uri="{9D8B030D-6E8A-4147-A177-3AD203B41FA5}">
                      <a16:colId xmlns:a16="http://schemas.microsoft.com/office/drawing/2014/main" val="1997208444"/>
                    </a:ext>
                  </a:extLst>
                </a:gridCol>
              </a:tblGrid>
              <a:tr h="50783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বাড়তি জনসংখ্যার জন্য আমাদের আরো কী প্রয়োজন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02313"/>
                  </a:ext>
                </a:extLst>
              </a:tr>
              <a:tr h="507831">
                <a:tc>
                  <a:txBody>
                    <a:bodyPr/>
                    <a:lstStyle/>
                    <a:p>
                      <a:endParaRPr lang="en-US" sz="320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74978"/>
                  </a:ext>
                </a:extLst>
              </a:tr>
              <a:tr h="507831">
                <a:tc>
                  <a:txBody>
                    <a:bodyPr/>
                    <a:lstStyle/>
                    <a:p>
                      <a:endParaRPr lang="en-US" sz="320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59750"/>
                  </a:ext>
                </a:extLst>
              </a:tr>
              <a:tr h="507831">
                <a:tc>
                  <a:txBody>
                    <a:bodyPr/>
                    <a:lstStyle/>
                    <a:p>
                      <a:endParaRPr lang="en-US" sz="320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25113"/>
                  </a:ext>
                </a:extLst>
              </a:tr>
              <a:tr h="507831">
                <a:tc>
                  <a:txBody>
                    <a:bodyPr/>
                    <a:lstStyle/>
                    <a:p>
                      <a:endParaRPr lang="en-US" sz="320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336959"/>
                  </a:ext>
                </a:extLst>
              </a:tr>
              <a:tr h="507831">
                <a:tc>
                  <a:txBody>
                    <a:bodyPr/>
                    <a:lstStyle/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3838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573" y="866486"/>
            <a:ext cx="8449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 নিচে দেখানো ছকের মতো একটি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 তৈরি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583573" y="5156814"/>
            <a:ext cx="12845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২.যদি জনসংখ্যা  বৃদ্ধি পায় তাহলে আমাদের আরো কী প্রয়োজন তার একটি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তালিকা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583573" y="6279752"/>
            <a:ext cx="7954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 কাজটি নিয়ে সহপাঠীদের সাথে আলোচনা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5AA09-B686-4CCB-9980-0C508C07A321}"/>
              </a:ext>
            </a:extLst>
          </p:cNvPr>
          <p:cNvSpPr txBox="1"/>
          <p:nvPr/>
        </p:nvSpPr>
        <p:spPr>
          <a:xfrm>
            <a:off x="5391752" y="233758"/>
            <a:ext cx="23361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2BE3D-7763-4358-9298-6B418B14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745" y="1352768"/>
            <a:ext cx="5037803" cy="574385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F0E69-C99B-4798-9043-3314E2EF4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53" y="1352769"/>
            <a:ext cx="4827381" cy="574385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D9313-2E32-41A2-9ECF-ACA10E05EE30}"/>
              </a:ext>
            </a:extLst>
          </p:cNvPr>
          <p:cNvSpPr txBox="1"/>
          <p:nvPr/>
        </p:nvSpPr>
        <p:spPr>
          <a:xfrm>
            <a:off x="5055799" y="285336"/>
            <a:ext cx="389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D9E8A-6FD8-4EED-A251-B988F1B14BA1}"/>
              </a:ext>
            </a:extLst>
          </p:cNvPr>
          <p:cNvSpPr txBox="1"/>
          <p:nvPr/>
        </p:nvSpPr>
        <p:spPr>
          <a:xfrm>
            <a:off x="2718180" y="745345"/>
            <a:ext cx="856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৯৩ ও ৯৪ পৃষ্ঠা মনোযোগ 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2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D0CE4E-28AA-4D62-96C2-0264F6C3412F}"/>
              </a:ext>
            </a:extLst>
          </p:cNvPr>
          <p:cNvSpPr/>
          <p:nvPr/>
        </p:nvSpPr>
        <p:spPr>
          <a:xfrm>
            <a:off x="3808308" y="2033454"/>
            <a:ext cx="3498299" cy="8776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শূন্যস্থান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EF8D1-33A0-4006-B776-187B25C5AD3D}"/>
              </a:ext>
            </a:extLst>
          </p:cNvPr>
          <p:cNvSpPr/>
          <p:nvPr/>
        </p:nvSpPr>
        <p:spPr>
          <a:xfrm>
            <a:off x="5527086" y="3063206"/>
            <a:ext cx="1145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৭০০  </a:t>
            </a:r>
            <a:endParaRPr lang="en-GB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FCD5E-FA4B-464A-9909-9D29EAC21727}"/>
              </a:ext>
            </a:extLst>
          </p:cNvPr>
          <p:cNvSpPr/>
          <p:nvPr/>
        </p:nvSpPr>
        <p:spPr>
          <a:xfrm>
            <a:off x="10637737" y="3771092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লোকসংখ্যা </a:t>
            </a:r>
            <a:endParaRPr lang="en-GB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E19203-2424-4698-BC9D-B1A4F97E3CBE}"/>
              </a:ext>
            </a:extLst>
          </p:cNvPr>
          <p:cNvSpPr/>
          <p:nvPr/>
        </p:nvSpPr>
        <p:spPr>
          <a:xfrm>
            <a:off x="7306607" y="4532341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চাহিদাও</a:t>
            </a:r>
            <a:endParaRPr lang="en-GB" sz="32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701038" y="341814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2098" y="3180161"/>
            <a:ext cx="857157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বর্তমানে পৃথিবীতে প্রায় ________ কোটি লোক বাস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2098" y="3856251"/>
            <a:ext cx="116156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জনসংখ্যার ঘনত্ব হলো প্রতি একক জায়গায় বসবাসরত মোট__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2098" y="4622333"/>
            <a:ext cx="969207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জনসংখ্যা যত বৃদ্ধি পাবে মানুষের __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 তত বাড়বে।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FCC72A-1612-412F-8863-BCA263258D06}"/>
              </a:ext>
            </a:extLst>
          </p:cNvPr>
          <p:cNvGrpSpPr/>
          <p:nvPr/>
        </p:nvGrpSpPr>
        <p:grpSpPr>
          <a:xfrm>
            <a:off x="640080" y="776788"/>
            <a:ext cx="3816315" cy="3281113"/>
            <a:chOff x="2058414" y="754272"/>
            <a:chExt cx="6211394" cy="6211393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322A39A0-79BF-4C50-B213-F393EACB5892}"/>
                </a:ext>
              </a:extLst>
            </p:cNvPr>
            <p:cNvSpPr/>
            <p:nvPr/>
          </p:nvSpPr>
          <p:spPr>
            <a:xfrm>
              <a:off x="2058414" y="754272"/>
              <a:ext cx="6211394" cy="6211393"/>
            </a:xfrm>
            <a:custGeom>
              <a:avLst/>
              <a:gdLst>
                <a:gd name="connsiteX0" fmla="*/ 849677 w 6211394"/>
                <a:gd name="connsiteY0" fmla="*/ 3327337 h 6211393"/>
                <a:gd name="connsiteX1" fmla="*/ 2884054 w 6211394"/>
                <a:gd name="connsiteY1" fmla="*/ 5361715 h 6211393"/>
                <a:gd name="connsiteX2" fmla="*/ 2256021 w 6211394"/>
                <a:gd name="connsiteY2" fmla="*/ 5361715 h 6211393"/>
                <a:gd name="connsiteX3" fmla="*/ 849677 w 6211394"/>
                <a:gd name="connsiteY3" fmla="*/ 3955372 h 6211393"/>
                <a:gd name="connsiteX4" fmla="*/ 849676 w 6211394"/>
                <a:gd name="connsiteY4" fmla="*/ 2256020 h 6211393"/>
                <a:gd name="connsiteX5" fmla="*/ 849676 w 6211394"/>
                <a:gd name="connsiteY5" fmla="*/ 2884054 h 6211393"/>
                <a:gd name="connsiteX6" fmla="*/ 628034 w 6211394"/>
                <a:gd name="connsiteY6" fmla="*/ 3105696 h 6211393"/>
                <a:gd name="connsiteX7" fmla="*/ 849676 w 6211394"/>
                <a:gd name="connsiteY7" fmla="*/ 3327338 h 6211393"/>
                <a:gd name="connsiteX8" fmla="*/ 849676 w 6211394"/>
                <a:gd name="connsiteY8" fmla="*/ 3955373 h 6211393"/>
                <a:gd name="connsiteX9" fmla="*/ 0 w 6211394"/>
                <a:gd name="connsiteY9" fmla="*/ 3105696 h 6211393"/>
                <a:gd name="connsiteX10" fmla="*/ 3327340 w 6211394"/>
                <a:gd name="connsiteY10" fmla="*/ 849677 h 6211393"/>
                <a:gd name="connsiteX11" fmla="*/ 3955374 w 6211394"/>
                <a:gd name="connsiteY11" fmla="*/ 849677 h 6211393"/>
                <a:gd name="connsiteX12" fmla="*/ 5361717 w 6211394"/>
                <a:gd name="connsiteY12" fmla="*/ 2256019 h 6211393"/>
                <a:gd name="connsiteX13" fmla="*/ 5361717 w 6211394"/>
                <a:gd name="connsiteY13" fmla="*/ 2256018 h 6211393"/>
                <a:gd name="connsiteX14" fmla="*/ 6211394 w 6211394"/>
                <a:gd name="connsiteY14" fmla="*/ 3105695 h 6211393"/>
                <a:gd name="connsiteX15" fmla="*/ 5361717 w 6211394"/>
                <a:gd name="connsiteY15" fmla="*/ 3955372 h 6211393"/>
                <a:gd name="connsiteX16" fmla="*/ 5361717 w 6211394"/>
                <a:gd name="connsiteY16" fmla="*/ 3955373 h 6211393"/>
                <a:gd name="connsiteX17" fmla="*/ 3955374 w 6211394"/>
                <a:gd name="connsiteY17" fmla="*/ 5361716 h 6211393"/>
                <a:gd name="connsiteX18" fmla="*/ 3105697 w 6211394"/>
                <a:gd name="connsiteY18" fmla="*/ 6211393 h 6211393"/>
                <a:gd name="connsiteX19" fmla="*/ 2256021 w 6211394"/>
                <a:gd name="connsiteY19" fmla="*/ 5361716 h 6211393"/>
                <a:gd name="connsiteX20" fmla="*/ 2884054 w 6211394"/>
                <a:gd name="connsiteY20" fmla="*/ 5361716 h 6211393"/>
                <a:gd name="connsiteX21" fmla="*/ 3105697 w 6211394"/>
                <a:gd name="connsiteY21" fmla="*/ 5583359 h 6211393"/>
                <a:gd name="connsiteX22" fmla="*/ 3327340 w 6211394"/>
                <a:gd name="connsiteY22" fmla="*/ 5361716 h 6211393"/>
                <a:gd name="connsiteX23" fmla="*/ 5361717 w 6211394"/>
                <a:gd name="connsiteY23" fmla="*/ 3327339 h 6211393"/>
                <a:gd name="connsiteX24" fmla="*/ 5361717 w 6211394"/>
                <a:gd name="connsiteY24" fmla="*/ 3327338 h 6211393"/>
                <a:gd name="connsiteX25" fmla="*/ 5583360 w 6211394"/>
                <a:gd name="connsiteY25" fmla="*/ 3105695 h 6211393"/>
                <a:gd name="connsiteX26" fmla="*/ 5361717 w 6211394"/>
                <a:gd name="connsiteY26" fmla="*/ 2884052 h 6211393"/>
                <a:gd name="connsiteX27" fmla="*/ 5361717 w 6211394"/>
                <a:gd name="connsiteY27" fmla="*/ 2884053 h 6211393"/>
                <a:gd name="connsiteX28" fmla="*/ 3105697 w 6211394"/>
                <a:gd name="connsiteY28" fmla="*/ 0 h 6211393"/>
                <a:gd name="connsiteX29" fmla="*/ 3955374 w 6211394"/>
                <a:gd name="connsiteY29" fmla="*/ 849676 h 6211393"/>
                <a:gd name="connsiteX30" fmla="*/ 3327340 w 6211394"/>
                <a:gd name="connsiteY30" fmla="*/ 849676 h 6211393"/>
                <a:gd name="connsiteX31" fmla="*/ 3105697 w 6211394"/>
                <a:gd name="connsiteY31" fmla="*/ 628032 h 6211393"/>
                <a:gd name="connsiteX32" fmla="*/ 2884054 w 6211394"/>
                <a:gd name="connsiteY32" fmla="*/ 849676 h 6211393"/>
                <a:gd name="connsiteX33" fmla="*/ 2256021 w 6211394"/>
                <a:gd name="connsiteY33" fmla="*/ 849676 h 621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211394" h="6211393">
                  <a:moveTo>
                    <a:pt x="849677" y="3327337"/>
                  </a:moveTo>
                  <a:lnTo>
                    <a:pt x="2884054" y="5361715"/>
                  </a:lnTo>
                  <a:lnTo>
                    <a:pt x="2256021" y="5361715"/>
                  </a:lnTo>
                  <a:lnTo>
                    <a:pt x="849677" y="3955372"/>
                  </a:lnTo>
                  <a:close/>
                  <a:moveTo>
                    <a:pt x="849676" y="2256020"/>
                  </a:moveTo>
                  <a:lnTo>
                    <a:pt x="849676" y="2884054"/>
                  </a:lnTo>
                  <a:lnTo>
                    <a:pt x="628034" y="3105696"/>
                  </a:lnTo>
                  <a:lnTo>
                    <a:pt x="849676" y="3327338"/>
                  </a:lnTo>
                  <a:lnTo>
                    <a:pt x="849676" y="3955373"/>
                  </a:lnTo>
                  <a:lnTo>
                    <a:pt x="0" y="3105696"/>
                  </a:lnTo>
                  <a:close/>
                  <a:moveTo>
                    <a:pt x="3327340" y="849677"/>
                  </a:moveTo>
                  <a:lnTo>
                    <a:pt x="3955374" y="849677"/>
                  </a:lnTo>
                  <a:lnTo>
                    <a:pt x="5361717" y="2256019"/>
                  </a:lnTo>
                  <a:lnTo>
                    <a:pt x="5361717" y="2256018"/>
                  </a:lnTo>
                  <a:lnTo>
                    <a:pt x="6211394" y="3105695"/>
                  </a:lnTo>
                  <a:lnTo>
                    <a:pt x="5361717" y="3955372"/>
                  </a:lnTo>
                  <a:lnTo>
                    <a:pt x="5361717" y="3955373"/>
                  </a:lnTo>
                  <a:lnTo>
                    <a:pt x="3955374" y="5361716"/>
                  </a:lnTo>
                  <a:lnTo>
                    <a:pt x="3105697" y="6211393"/>
                  </a:lnTo>
                  <a:lnTo>
                    <a:pt x="2256021" y="5361716"/>
                  </a:lnTo>
                  <a:lnTo>
                    <a:pt x="2884054" y="5361716"/>
                  </a:lnTo>
                  <a:lnTo>
                    <a:pt x="3105697" y="5583359"/>
                  </a:lnTo>
                  <a:lnTo>
                    <a:pt x="3327340" y="5361716"/>
                  </a:lnTo>
                  <a:lnTo>
                    <a:pt x="5361717" y="3327339"/>
                  </a:lnTo>
                  <a:lnTo>
                    <a:pt x="5361717" y="3327338"/>
                  </a:lnTo>
                  <a:lnTo>
                    <a:pt x="5583360" y="3105695"/>
                  </a:lnTo>
                  <a:lnTo>
                    <a:pt x="5361717" y="2884052"/>
                  </a:lnTo>
                  <a:lnTo>
                    <a:pt x="5361717" y="2884053"/>
                  </a:lnTo>
                  <a:close/>
                  <a:moveTo>
                    <a:pt x="3105697" y="0"/>
                  </a:moveTo>
                  <a:lnTo>
                    <a:pt x="3955374" y="849676"/>
                  </a:lnTo>
                  <a:lnTo>
                    <a:pt x="3327340" y="849676"/>
                  </a:lnTo>
                  <a:lnTo>
                    <a:pt x="3105697" y="628032"/>
                  </a:lnTo>
                  <a:lnTo>
                    <a:pt x="2884054" y="849676"/>
                  </a:lnTo>
                  <a:lnTo>
                    <a:pt x="2256021" y="849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13">
              <a:extLst>
                <a:ext uri="{FF2B5EF4-FFF2-40B4-BE49-F238E27FC236}">
                  <a16:creationId xmlns:a16="http://schemas.microsoft.com/office/drawing/2014/main" id="{03305981-3658-41D7-A41E-5C8EB3523ED8}"/>
                </a:ext>
              </a:extLst>
            </p:cNvPr>
            <p:cNvSpPr/>
            <p:nvPr/>
          </p:nvSpPr>
          <p:spPr>
            <a:xfrm>
              <a:off x="2908091" y="1603947"/>
              <a:ext cx="4512041" cy="4512041"/>
            </a:xfrm>
            <a:custGeom>
              <a:avLst/>
              <a:gdLst>
                <a:gd name="connsiteX0" fmla="*/ 4512041 w 4512041"/>
                <a:gd name="connsiteY0" fmla="*/ 3105698 h 4512041"/>
                <a:gd name="connsiteX1" fmla="*/ 4512041 w 4512041"/>
                <a:gd name="connsiteY1" fmla="*/ 4512041 h 4512041"/>
                <a:gd name="connsiteX2" fmla="*/ 3105698 w 4512041"/>
                <a:gd name="connsiteY2" fmla="*/ 4512041 h 4512041"/>
                <a:gd name="connsiteX3" fmla="*/ 0 w 4512041"/>
                <a:gd name="connsiteY3" fmla="*/ 3105698 h 4512041"/>
                <a:gd name="connsiteX4" fmla="*/ 1406344 w 4512041"/>
                <a:gd name="connsiteY4" fmla="*/ 4512041 h 4512041"/>
                <a:gd name="connsiteX5" fmla="*/ 0 w 4512041"/>
                <a:gd name="connsiteY5" fmla="*/ 4512041 h 4512041"/>
                <a:gd name="connsiteX6" fmla="*/ 3105698 w 4512041"/>
                <a:gd name="connsiteY6" fmla="*/ 2 h 4512041"/>
                <a:gd name="connsiteX7" fmla="*/ 4512041 w 4512041"/>
                <a:gd name="connsiteY7" fmla="*/ 2 h 4512041"/>
                <a:gd name="connsiteX8" fmla="*/ 4512041 w 4512041"/>
                <a:gd name="connsiteY8" fmla="*/ 1406344 h 4512041"/>
                <a:gd name="connsiteX9" fmla="*/ 1406345 w 4512041"/>
                <a:gd name="connsiteY9" fmla="*/ 0 h 4512041"/>
                <a:gd name="connsiteX10" fmla="*/ 2034377 w 4512041"/>
                <a:gd name="connsiteY10" fmla="*/ 0 h 4512041"/>
                <a:gd name="connsiteX11" fmla="*/ 2034378 w 4512041"/>
                <a:gd name="connsiteY11" fmla="*/ 0 h 4512041"/>
                <a:gd name="connsiteX12" fmla="*/ 2477663 w 4512041"/>
                <a:gd name="connsiteY12" fmla="*/ 0 h 4512041"/>
                <a:gd name="connsiteX13" fmla="*/ 4512040 w 4512041"/>
                <a:gd name="connsiteY13" fmla="*/ 2034377 h 4512041"/>
                <a:gd name="connsiteX14" fmla="*/ 4512040 w 4512041"/>
                <a:gd name="connsiteY14" fmla="*/ 2477663 h 4512041"/>
                <a:gd name="connsiteX15" fmla="*/ 2477663 w 4512041"/>
                <a:gd name="connsiteY15" fmla="*/ 4512040 h 4512041"/>
                <a:gd name="connsiteX16" fmla="*/ 2034377 w 4512041"/>
                <a:gd name="connsiteY16" fmla="*/ 4512040 h 4512041"/>
                <a:gd name="connsiteX17" fmla="*/ 0 w 4512041"/>
                <a:gd name="connsiteY17" fmla="*/ 2477662 h 4512041"/>
                <a:gd name="connsiteX18" fmla="*/ 0 w 4512041"/>
                <a:gd name="connsiteY18" fmla="*/ 2034378 h 4512041"/>
                <a:gd name="connsiteX19" fmla="*/ 1 w 4512041"/>
                <a:gd name="connsiteY19" fmla="*/ 2034377 h 4512041"/>
                <a:gd name="connsiteX20" fmla="*/ 1 w 4512041"/>
                <a:gd name="connsiteY20" fmla="*/ 1406344 h 4512041"/>
                <a:gd name="connsiteX21" fmla="*/ 0 w 4512041"/>
                <a:gd name="connsiteY21" fmla="*/ 0 h 4512041"/>
                <a:gd name="connsiteX22" fmla="*/ 1406344 w 4512041"/>
                <a:gd name="connsiteY22" fmla="*/ 0 h 4512041"/>
                <a:gd name="connsiteX23" fmla="*/ 0 w 4512041"/>
                <a:gd name="connsiteY23" fmla="*/ 1406344 h 45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2041" h="4512041">
                  <a:moveTo>
                    <a:pt x="4512041" y="3105698"/>
                  </a:moveTo>
                  <a:lnTo>
                    <a:pt x="4512041" y="4512041"/>
                  </a:lnTo>
                  <a:lnTo>
                    <a:pt x="3105698" y="4512041"/>
                  </a:lnTo>
                  <a:close/>
                  <a:moveTo>
                    <a:pt x="0" y="3105698"/>
                  </a:moveTo>
                  <a:lnTo>
                    <a:pt x="1406344" y="4512041"/>
                  </a:lnTo>
                  <a:lnTo>
                    <a:pt x="0" y="4512041"/>
                  </a:lnTo>
                  <a:close/>
                  <a:moveTo>
                    <a:pt x="3105698" y="2"/>
                  </a:moveTo>
                  <a:lnTo>
                    <a:pt x="4512041" y="2"/>
                  </a:lnTo>
                  <a:lnTo>
                    <a:pt x="4512041" y="1406344"/>
                  </a:lnTo>
                  <a:close/>
                  <a:moveTo>
                    <a:pt x="1406345" y="0"/>
                  </a:moveTo>
                  <a:lnTo>
                    <a:pt x="2034377" y="0"/>
                  </a:lnTo>
                  <a:lnTo>
                    <a:pt x="2034378" y="0"/>
                  </a:lnTo>
                  <a:lnTo>
                    <a:pt x="2477663" y="0"/>
                  </a:lnTo>
                  <a:lnTo>
                    <a:pt x="4512040" y="2034377"/>
                  </a:lnTo>
                  <a:lnTo>
                    <a:pt x="4512040" y="2477663"/>
                  </a:lnTo>
                  <a:lnTo>
                    <a:pt x="2477663" y="4512040"/>
                  </a:lnTo>
                  <a:lnTo>
                    <a:pt x="2034377" y="4512040"/>
                  </a:lnTo>
                  <a:lnTo>
                    <a:pt x="0" y="2477662"/>
                  </a:lnTo>
                  <a:lnTo>
                    <a:pt x="0" y="2034378"/>
                  </a:lnTo>
                  <a:lnTo>
                    <a:pt x="1" y="2034377"/>
                  </a:lnTo>
                  <a:lnTo>
                    <a:pt x="1" y="1406344"/>
                  </a:lnTo>
                  <a:close/>
                  <a:moveTo>
                    <a:pt x="0" y="0"/>
                  </a:moveTo>
                  <a:lnTo>
                    <a:pt x="1406344" y="0"/>
                  </a:lnTo>
                  <a:lnTo>
                    <a:pt x="0" y="1406344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412458-E21B-4F02-86A6-3F126DAC0FAA}"/>
              </a:ext>
            </a:extLst>
          </p:cNvPr>
          <p:cNvSpPr txBox="1"/>
          <p:nvPr/>
        </p:nvSpPr>
        <p:spPr>
          <a:xfrm>
            <a:off x="640080" y="3773774"/>
            <a:ext cx="687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প্রাথমিক বিদ্যালয়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98B958-42F5-4560-A5B5-E723574891BC}"/>
              </a:ext>
            </a:extLst>
          </p:cNvPr>
          <p:cNvCxnSpPr>
            <a:cxnSpLocks/>
          </p:cNvCxnSpPr>
          <p:nvPr/>
        </p:nvCxnSpPr>
        <p:spPr>
          <a:xfrm flipH="1">
            <a:off x="640080" y="4035832"/>
            <a:ext cx="12100561" cy="13548"/>
          </a:xfrm>
          <a:prstGeom prst="line">
            <a:avLst/>
          </a:prstGeom>
          <a:noFill/>
          <a:ln w="38100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D06EBF3-E272-41F2-8488-F25D518703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263" y="3852952"/>
            <a:ext cx="2427479" cy="3475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C5B19C-A708-423F-A26F-2C47FBCAB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534" y="1290879"/>
            <a:ext cx="2836681" cy="25743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111E26-89DD-4CC5-B196-180EEEB8A7B8}"/>
              </a:ext>
            </a:extLst>
          </p:cNvPr>
          <p:cNvSpPr txBox="1"/>
          <p:nvPr/>
        </p:nvSpPr>
        <p:spPr>
          <a:xfrm>
            <a:off x="8320045" y="4057901"/>
            <a:ext cx="66006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১৪ (চৌদ্দ)  </a:t>
            </a:r>
          </a:p>
          <a:p>
            <a:pPr algn="just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just"/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BEB6F3-C406-4E47-8D8C-438F5D7E6B8E}"/>
              </a:ext>
            </a:extLst>
          </p:cNvPr>
          <p:cNvSpPr/>
          <p:nvPr/>
        </p:nvSpPr>
        <p:spPr>
          <a:xfrm>
            <a:off x="4595185" y="-90532"/>
            <a:ext cx="4190349" cy="2026529"/>
          </a:xfrm>
          <a:prstGeom prst="ellipse">
            <a:avLst/>
          </a:prstGeom>
          <a:noFill/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9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0" y="422255"/>
            <a:ext cx="3474720" cy="2331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682" y="1588115"/>
            <a:ext cx="627201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0" y="3441085"/>
            <a:ext cx="1237488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কী 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 ৫টি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লিখে আনবে 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4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B0BFA-A6C9-4EAB-A52E-14A64D5BB564}"/>
              </a:ext>
            </a:extLst>
          </p:cNvPr>
          <p:cNvSpPr txBox="1"/>
          <p:nvPr/>
        </p:nvSpPr>
        <p:spPr>
          <a:xfrm>
            <a:off x="1145109" y="883225"/>
            <a:ext cx="635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8720E-C9CA-4BE8-A51F-C40850E10F80}"/>
              </a:ext>
            </a:extLst>
          </p:cNvPr>
          <p:cNvGrpSpPr/>
          <p:nvPr/>
        </p:nvGrpSpPr>
        <p:grpSpPr>
          <a:xfrm>
            <a:off x="7342810" y="1833110"/>
            <a:ext cx="4417846" cy="3479875"/>
            <a:chOff x="2293493" y="779489"/>
            <a:chExt cx="7350582" cy="57899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E271E-3DB5-4927-B8B3-094905F54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3493" y="779489"/>
              <a:ext cx="2625077" cy="5789950"/>
            </a:xfrm>
            <a:custGeom>
              <a:avLst/>
              <a:gdLst>
                <a:gd name="connsiteX0" fmla="*/ 0 w 2625077"/>
                <a:gd name="connsiteY0" fmla="*/ 0 h 5789950"/>
                <a:gd name="connsiteX1" fmla="*/ 2625077 w 2625077"/>
                <a:gd name="connsiteY1" fmla="*/ 0 h 5789950"/>
                <a:gd name="connsiteX2" fmla="*/ 2625077 w 2625077"/>
                <a:gd name="connsiteY2" fmla="*/ 5789950 h 5789950"/>
                <a:gd name="connsiteX3" fmla="*/ 0 w 2625077"/>
                <a:gd name="connsiteY3" fmla="*/ 5789950 h 57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5077" h="5789950">
                  <a:moveTo>
                    <a:pt x="0" y="0"/>
                  </a:moveTo>
                  <a:lnTo>
                    <a:pt x="2625077" y="0"/>
                  </a:lnTo>
                  <a:lnTo>
                    <a:pt x="2625077" y="5789950"/>
                  </a:lnTo>
                  <a:lnTo>
                    <a:pt x="0" y="5789950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  <a:scene3d>
              <a:camera prst="perspectiveHeroicExtremeRightFacing">
                <a:rot lat="0" lon="19532356" rev="0"/>
              </a:camera>
              <a:lightRig rig="threePt" dir="t"/>
            </a:scene3d>
            <a:sp3d extrusionH="317500">
              <a:bevelT prst="convex"/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DF5F6C-7309-4889-A9C1-1F6E9562D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8769" y="1004341"/>
              <a:ext cx="2670048" cy="5321508"/>
            </a:xfrm>
            <a:custGeom>
              <a:avLst/>
              <a:gdLst>
                <a:gd name="connsiteX0" fmla="*/ 0 w 2670048"/>
                <a:gd name="connsiteY0" fmla="*/ 0 h 5789950"/>
                <a:gd name="connsiteX1" fmla="*/ 2670048 w 2670048"/>
                <a:gd name="connsiteY1" fmla="*/ 0 h 5789950"/>
                <a:gd name="connsiteX2" fmla="*/ 2670048 w 2670048"/>
                <a:gd name="connsiteY2" fmla="*/ 5789950 h 5789950"/>
                <a:gd name="connsiteX3" fmla="*/ 0 w 2670048"/>
                <a:gd name="connsiteY3" fmla="*/ 5789950 h 57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0048" h="5789950">
                  <a:moveTo>
                    <a:pt x="0" y="0"/>
                  </a:moveTo>
                  <a:lnTo>
                    <a:pt x="2670048" y="0"/>
                  </a:lnTo>
                  <a:lnTo>
                    <a:pt x="2670048" y="5789950"/>
                  </a:lnTo>
                  <a:lnTo>
                    <a:pt x="0" y="578995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 extrusionH="317500">
              <a:bevelT prst="convex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D39C99-0124-421D-865C-911CFAAD9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4027" y="779489"/>
              <a:ext cx="2670048" cy="5789950"/>
            </a:xfrm>
            <a:custGeom>
              <a:avLst/>
              <a:gdLst>
                <a:gd name="connsiteX0" fmla="*/ 0 w 2670048"/>
                <a:gd name="connsiteY0" fmla="*/ 0 h 5789950"/>
                <a:gd name="connsiteX1" fmla="*/ 2670048 w 2670048"/>
                <a:gd name="connsiteY1" fmla="*/ 0 h 5789950"/>
                <a:gd name="connsiteX2" fmla="*/ 2670048 w 2670048"/>
                <a:gd name="connsiteY2" fmla="*/ 5789950 h 5789950"/>
                <a:gd name="connsiteX3" fmla="*/ 0 w 2670048"/>
                <a:gd name="connsiteY3" fmla="*/ 5789950 h 578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0048" h="5789950">
                  <a:moveTo>
                    <a:pt x="0" y="0"/>
                  </a:moveTo>
                  <a:lnTo>
                    <a:pt x="2670048" y="0"/>
                  </a:lnTo>
                  <a:lnTo>
                    <a:pt x="2670048" y="5789950"/>
                  </a:lnTo>
                  <a:lnTo>
                    <a:pt x="0" y="5789950"/>
                  </a:lnTo>
                  <a:close/>
                </a:path>
              </a:pathLst>
            </a:custGeom>
            <a:ln>
              <a:solidFill>
                <a:schemeClr val="accent6"/>
              </a:solidFill>
            </a:ln>
            <a:scene3d>
              <a:camera prst="perspectiveHeroicExtremeLeftFacing">
                <a:rot lat="0" lon="2067641" rev="0"/>
              </a:camera>
              <a:lightRig rig="threePt" dir="t"/>
            </a:scene3d>
            <a:sp3d extrusionH="317500">
              <a:bevelT prst="convex"/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25AA09-B686-4CCB-9980-0C508C07A321}"/>
              </a:ext>
            </a:extLst>
          </p:cNvPr>
          <p:cNvSpPr txBox="1"/>
          <p:nvPr/>
        </p:nvSpPr>
        <p:spPr>
          <a:xfrm>
            <a:off x="1398062" y="5738905"/>
            <a:ext cx="1036259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জনসংখ্যা বৃদ্ধির ক্ষতিকর প্রভাব সম্পর্কে সবাইকে সচেতন করবো এবং প্রাকৃতিক সম্পদ ব্যবহারে যত্নশীল হবো।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DDCF8-CA1E-4FAE-B864-44FE795E0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394" y="1051256"/>
            <a:ext cx="7111015" cy="5657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46C8D-6390-47F0-A0F0-35C869B99EE5}"/>
              </a:ext>
            </a:extLst>
          </p:cNvPr>
          <p:cNvSpPr txBox="1"/>
          <p:nvPr/>
        </p:nvSpPr>
        <p:spPr>
          <a:xfrm>
            <a:off x="2824589" y="404925"/>
            <a:ext cx="794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তোমরা কী দেখতে পাচ্ছো?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C1771F-26E8-41F8-A492-EBD4FF60BBDB}"/>
              </a:ext>
            </a:extLst>
          </p:cNvPr>
          <p:cNvSpPr txBox="1"/>
          <p:nvPr/>
        </p:nvSpPr>
        <p:spPr>
          <a:xfrm>
            <a:off x="6351875" y="6446664"/>
            <a:ext cx="2889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DDCF8-CA1E-4FAE-B864-44FE795E0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85" y="1254183"/>
            <a:ext cx="7914805" cy="6297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46C8D-6390-47F0-A0F0-35C869B99EE5}"/>
              </a:ext>
            </a:extLst>
          </p:cNvPr>
          <p:cNvSpPr txBox="1"/>
          <p:nvPr/>
        </p:nvSpPr>
        <p:spPr>
          <a:xfrm>
            <a:off x="882342" y="484168"/>
            <a:ext cx="1254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825BA-A5CE-4A21-9DAE-2BA24A8128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774" y="4256064"/>
            <a:ext cx="873774" cy="947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294B-2626-42C6-9018-607FA140C0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784" y="3568927"/>
            <a:ext cx="622874" cy="789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5C03E-0C32-4FC8-B8F6-298C376EA1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637" y="3199757"/>
            <a:ext cx="794535" cy="100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D6F2C-0FE7-4189-8F4D-B07A94C948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236" y="3376626"/>
            <a:ext cx="739533" cy="937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CB8F0-8419-4BDB-9D0F-BB5F058D67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152" y="2954702"/>
            <a:ext cx="916040" cy="1160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C7F37-EE50-4C41-AC4D-67FF24462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032" y="2474546"/>
            <a:ext cx="916040" cy="1160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F2BBA9-CA3D-45A9-B3CA-6EAE61659F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572" y="1725002"/>
            <a:ext cx="794460" cy="1006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9CA51A-FBF1-4C9A-9002-20B7CB059F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141" y="1550259"/>
            <a:ext cx="637101" cy="807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A196AF-AC15-4254-8E5F-75FF9D84E1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120" y="2846086"/>
            <a:ext cx="622874" cy="789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01AB34-0F8B-4F1C-908B-F96B69B2C0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583" y="5315725"/>
            <a:ext cx="622874" cy="789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A2C6A9-DBB4-4FDD-9D2F-168340F1AE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58" y="4387079"/>
            <a:ext cx="622874" cy="789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6E1F02-B2A2-46A4-AE4C-A13DF36188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662" y="2422715"/>
            <a:ext cx="622874" cy="789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34529A-5DA6-481C-BD4E-4237B963C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787" y="3268806"/>
            <a:ext cx="622874" cy="789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4DDB40-D46A-4FC8-853E-3F6ACA69E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088" y="2410370"/>
            <a:ext cx="622874" cy="789384"/>
          </a:xfrm>
          <a:prstGeom prst="rect">
            <a:avLst/>
          </a:prstGeom>
        </p:spPr>
      </p:pic>
      <p:pic>
        <p:nvPicPr>
          <p:cNvPr id="23" name="Graphic 22" descr="Elephant">
            <a:extLst>
              <a:ext uri="{FF2B5EF4-FFF2-40B4-BE49-F238E27FC236}">
                <a16:creationId xmlns:a16="http://schemas.microsoft.com/office/drawing/2014/main" id="{B3588A3F-C35F-4597-92E4-2AEE7B6324F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648310" y="3785993"/>
            <a:ext cx="659267" cy="659267"/>
          </a:xfrm>
          <a:prstGeom prst="rect">
            <a:avLst/>
          </a:prstGeom>
        </p:spPr>
      </p:pic>
      <p:pic>
        <p:nvPicPr>
          <p:cNvPr id="25" name="Graphic 24" descr="Deer">
            <a:extLst>
              <a:ext uri="{FF2B5EF4-FFF2-40B4-BE49-F238E27FC236}">
                <a16:creationId xmlns:a16="http://schemas.microsoft.com/office/drawing/2014/main" id="{997EEABB-6435-420D-8572-BAFCA6B250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33556" y="3589294"/>
            <a:ext cx="696643" cy="696643"/>
          </a:xfrm>
          <a:prstGeom prst="rect">
            <a:avLst/>
          </a:prstGeom>
        </p:spPr>
      </p:pic>
      <p:pic>
        <p:nvPicPr>
          <p:cNvPr id="27" name="Graphic 26" descr="Lion">
            <a:extLst>
              <a:ext uri="{FF2B5EF4-FFF2-40B4-BE49-F238E27FC236}">
                <a16:creationId xmlns:a16="http://schemas.microsoft.com/office/drawing/2014/main" id="{9A22CCA2-2E47-4512-AA21-BBB6105817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694291" y="4917025"/>
            <a:ext cx="789385" cy="789385"/>
          </a:xfrm>
          <a:prstGeom prst="rect">
            <a:avLst/>
          </a:prstGeom>
        </p:spPr>
      </p:pic>
      <p:pic>
        <p:nvPicPr>
          <p:cNvPr id="29" name="Graphic 28" descr="Monkey">
            <a:extLst>
              <a:ext uri="{FF2B5EF4-FFF2-40B4-BE49-F238E27FC236}">
                <a16:creationId xmlns:a16="http://schemas.microsoft.com/office/drawing/2014/main" id="{3DC0B82C-C866-4185-9272-5F27F5E6FD8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185469" y="3031677"/>
            <a:ext cx="583756" cy="583756"/>
          </a:xfrm>
          <a:prstGeom prst="rect">
            <a:avLst/>
          </a:prstGeom>
        </p:spPr>
      </p:pic>
      <p:pic>
        <p:nvPicPr>
          <p:cNvPr id="30" name="Graphic 29" descr="Elephant">
            <a:extLst>
              <a:ext uri="{FF2B5EF4-FFF2-40B4-BE49-F238E27FC236}">
                <a16:creationId xmlns:a16="http://schemas.microsoft.com/office/drawing/2014/main" id="{42E1C0F6-BCAA-4FDA-8AED-2A8E294BD1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80743" y="3854406"/>
            <a:ext cx="659267" cy="659267"/>
          </a:xfrm>
          <a:prstGeom prst="rect">
            <a:avLst/>
          </a:prstGeom>
        </p:spPr>
      </p:pic>
      <p:pic>
        <p:nvPicPr>
          <p:cNvPr id="31" name="Graphic 30" descr="Monkey">
            <a:extLst>
              <a:ext uri="{FF2B5EF4-FFF2-40B4-BE49-F238E27FC236}">
                <a16:creationId xmlns:a16="http://schemas.microsoft.com/office/drawing/2014/main" id="{CB91B239-0052-408E-8B79-0D34BC2AF76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9220461" y="3423477"/>
            <a:ext cx="491837" cy="491837"/>
          </a:xfrm>
          <a:prstGeom prst="rect">
            <a:avLst/>
          </a:prstGeom>
        </p:spPr>
      </p:pic>
      <p:pic>
        <p:nvPicPr>
          <p:cNvPr id="32" name="Graphic 31" descr="Deer">
            <a:extLst>
              <a:ext uri="{FF2B5EF4-FFF2-40B4-BE49-F238E27FC236}">
                <a16:creationId xmlns:a16="http://schemas.microsoft.com/office/drawing/2014/main" id="{04D1C8BE-0F62-4F36-AA01-8DAEBB8526E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867822" y="2703369"/>
            <a:ext cx="574697" cy="574697"/>
          </a:xfrm>
          <a:prstGeom prst="rect">
            <a:avLst/>
          </a:prstGeom>
        </p:spPr>
      </p:pic>
      <p:pic>
        <p:nvPicPr>
          <p:cNvPr id="33" name="Graphic 32" descr="Lion">
            <a:extLst>
              <a:ext uri="{FF2B5EF4-FFF2-40B4-BE49-F238E27FC236}">
                <a16:creationId xmlns:a16="http://schemas.microsoft.com/office/drawing/2014/main" id="{0FA6403F-37DE-425D-B686-F7F7829A609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546178" y="5635745"/>
            <a:ext cx="596389" cy="596389"/>
          </a:xfrm>
          <a:prstGeom prst="rect">
            <a:avLst/>
          </a:prstGeom>
        </p:spPr>
      </p:pic>
      <p:pic>
        <p:nvPicPr>
          <p:cNvPr id="35" name="Graphic 34" descr="Hummingbird">
            <a:extLst>
              <a:ext uri="{FF2B5EF4-FFF2-40B4-BE49-F238E27FC236}">
                <a16:creationId xmlns:a16="http://schemas.microsoft.com/office/drawing/2014/main" id="{E250CC61-9F03-4FD2-AAD5-7AAEF641855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262410" y="3330394"/>
            <a:ext cx="618187" cy="618187"/>
          </a:xfrm>
          <a:prstGeom prst="rect">
            <a:avLst/>
          </a:prstGeom>
        </p:spPr>
      </p:pic>
      <p:pic>
        <p:nvPicPr>
          <p:cNvPr id="37" name="Graphic 36" descr="Peacock">
            <a:extLst>
              <a:ext uri="{FF2B5EF4-FFF2-40B4-BE49-F238E27FC236}">
                <a16:creationId xmlns:a16="http://schemas.microsoft.com/office/drawing/2014/main" id="{22255FA1-5371-4353-9EC2-DEF126DCEA6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778944" y="3281417"/>
            <a:ext cx="518578" cy="518578"/>
          </a:xfrm>
          <a:prstGeom prst="rect">
            <a:avLst/>
          </a:prstGeom>
        </p:spPr>
      </p:pic>
      <p:pic>
        <p:nvPicPr>
          <p:cNvPr id="39" name="Graphic 38" descr="Sparrow">
            <a:extLst>
              <a:ext uri="{FF2B5EF4-FFF2-40B4-BE49-F238E27FC236}">
                <a16:creationId xmlns:a16="http://schemas.microsoft.com/office/drawing/2014/main" id="{281B0C8E-914E-4345-9F25-4C74C7E9CE4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876573" y="2382257"/>
            <a:ext cx="531987" cy="5319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20C30C2-758B-48A8-87BC-72EC2699257B}"/>
              </a:ext>
            </a:extLst>
          </p:cNvPr>
          <p:cNvSpPr txBox="1"/>
          <p:nvPr/>
        </p:nvSpPr>
        <p:spPr>
          <a:xfrm>
            <a:off x="659726" y="5635745"/>
            <a:ext cx="457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5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DDCF8-CA1E-4FAE-B864-44FE795E0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35" y="1262557"/>
            <a:ext cx="7914805" cy="6297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46C8D-6390-47F0-A0F0-35C869B99EE5}"/>
              </a:ext>
            </a:extLst>
          </p:cNvPr>
          <p:cNvSpPr txBox="1"/>
          <p:nvPr/>
        </p:nvSpPr>
        <p:spPr>
          <a:xfrm>
            <a:off x="1537034" y="494405"/>
            <a:ext cx="1123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বোঝানো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825BA-A5CE-4A21-9DAE-2BA24A8128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524" y="4264438"/>
            <a:ext cx="873774" cy="947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294B-2626-42C6-9018-607FA140C0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34" y="3577301"/>
            <a:ext cx="622874" cy="789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5C03E-0C32-4FC8-B8F6-298C376EA1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87" y="3208131"/>
            <a:ext cx="794535" cy="100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4D6F2C-0FE7-4189-8F4D-B07A94C948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86" y="3385000"/>
            <a:ext cx="739533" cy="9372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CB8F0-8419-4BDB-9D0F-BB5F058D67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902" y="2963076"/>
            <a:ext cx="916040" cy="1160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C7F37-EE50-4C41-AC4D-67FF24462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782" y="2482920"/>
            <a:ext cx="916040" cy="1160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F2BBA9-CA3D-45A9-B3CA-6EAE61659F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322" y="1733376"/>
            <a:ext cx="794460" cy="1006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9CA51A-FBF1-4C9A-9002-20B7CB059F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91" y="1558633"/>
            <a:ext cx="637101" cy="807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A196AF-AC15-4254-8E5F-75FF9D84E1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70" y="2854460"/>
            <a:ext cx="622874" cy="789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01AB34-0F8B-4F1C-908B-F96B69B2C0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333" y="5324099"/>
            <a:ext cx="622874" cy="789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A2C6A9-DBB4-4FDD-9D2F-168340F1AE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08" y="4395453"/>
            <a:ext cx="622874" cy="789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6E1F02-B2A2-46A4-AE4C-A13DF36188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412" y="2431089"/>
            <a:ext cx="622874" cy="789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34529A-5DA6-481C-BD4E-4237B963C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537" y="3277180"/>
            <a:ext cx="622874" cy="789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4DDB40-D46A-4FC8-853E-3F6ACA69E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838" y="2418744"/>
            <a:ext cx="622874" cy="789384"/>
          </a:xfrm>
          <a:prstGeom prst="rect">
            <a:avLst/>
          </a:prstGeom>
        </p:spPr>
      </p:pic>
      <p:pic>
        <p:nvPicPr>
          <p:cNvPr id="23" name="Graphic 22" descr="Elephant">
            <a:extLst>
              <a:ext uri="{FF2B5EF4-FFF2-40B4-BE49-F238E27FC236}">
                <a16:creationId xmlns:a16="http://schemas.microsoft.com/office/drawing/2014/main" id="{B3588A3F-C35F-4597-92E4-2AEE7B6324F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04060" y="3794367"/>
            <a:ext cx="659267" cy="659267"/>
          </a:xfrm>
          <a:prstGeom prst="rect">
            <a:avLst/>
          </a:prstGeom>
        </p:spPr>
      </p:pic>
      <p:pic>
        <p:nvPicPr>
          <p:cNvPr id="25" name="Graphic 24" descr="Deer">
            <a:extLst>
              <a:ext uri="{FF2B5EF4-FFF2-40B4-BE49-F238E27FC236}">
                <a16:creationId xmlns:a16="http://schemas.microsoft.com/office/drawing/2014/main" id="{997EEABB-6435-420D-8572-BAFCA6B250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289306" y="3597668"/>
            <a:ext cx="696643" cy="696643"/>
          </a:xfrm>
          <a:prstGeom prst="rect">
            <a:avLst/>
          </a:prstGeom>
        </p:spPr>
      </p:pic>
      <p:pic>
        <p:nvPicPr>
          <p:cNvPr id="27" name="Graphic 26" descr="Lion">
            <a:extLst>
              <a:ext uri="{FF2B5EF4-FFF2-40B4-BE49-F238E27FC236}">
                <a16:creationId xmlns:a16="http://schemas.microsoft.com/office/drawing/2014/main" id="{9A22CCA2-2E47-4512-AA21-BBB6105817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550041" y="4925399"/>
            <a:ext cx="789385" cy="789385"/>
          </a:xfrm>
          <a:prstGeom prst="rect">
            <a:avLst/>
          </a:prstGeom>
        </p:spPr>
      </p:pic>
      <p:pic>
        <p:nvPicPr>
          <p:cNvPr id="29" name="Graphic 28" descr="Monkey">
            <a:extLst>
              <a:ext uri="{FF2B5EF4-FFF2-40B4-BE49-F238E27FC236}">
                <a16:creationId xmlns:a16="http://schemas.microsoft.com/office/drawing/2014/main" id="{3DC0B82C-C866-4185-9272-5F27F5E6FD8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041219" y="3040051"/>
            <a:ext cx="583756" cy="583756"/>
          </a:xfrm>
          <a:prstGeom prst="rect">
            <a:avLst/>
          </a:prstGeom>
        </p:spPr>
      </p:pic>
      <p:pic>
        <p:nvPicPr>
          <p:cNvPr id="30" name="Graphic 29" descr="Elephant">
            <a:extLst>
              <a:ext uri="{FF2B5EF4-FFF2-40B4-BE49-F238E27FC236}">
                <a16:creationId xmlns:a16="http://schemas.microsoft.com/office/drawing/2014/main" id="{42E1C0F6-BCAA-4FDA-8AED-2A8E294BD1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36493" y="3862780"/>
            <a:ext cx="659267" cy="659267"/>
          </a:xfrm>
          <a:prstGeom prst="rect">
            <a:avLst/>
          </a:prstGeom>
        </p:spPr>
      </p:pic>
      <p:pic>
        <p:nvPicPr>
          <p:cNvPr id="31" name="Graphic 30" descr="Monkey">
            <a:extLst>
              <a:ext uri="{FF2B5EF4-FFF2-40B4-BE49-F238E27FC236}">
                <a16:creationId xmlns:a16="http://schemas.microsoft.com/office/drawing/2014/main" id="{CB91B239-0052-408E-8B79-0D34BC2AF76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6076211" y="3431851"/>
            <a:ext cx="491837" cy="491837"/>
          </a:xfrm>
          <a:prstGeom prst="rect">
            <a:avLst/>
          </a:prstGeom>
        </p:spPr>
      </p:pic>
      <p:pic>
        <p:nvPicPr>
          <p:cNvPr id="32" name="Graphic 31" descr="Deer">
            <a:extLst>
              <a:ext uri="{FF2B5EF4-FFF2-40B4-BE49-F238E27FC236}">
                <a16:creationId xmlns:a16="http://schemas.microsoft.com/office/drawing/2014/main" id="{04D1C8BE-0F62-4F36-AA01-8DAEBB8526E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723572" y="2711743"/>
            <a:ext cx="574697" cy="574697"/>
          </a:xfrm>
          <a:prstGeom prst="rect">
            <a:avLst/>
          </a:prstGeom>
        </p:spPr>
      </p:pic>
      <p:pic>
        <p:nvPicPr>
          <p:cNvPr id="33" name="Graphic 32" descr="Lion">
            <a:extLst>
              <a:ext uri="{FF2B5EF4-FFF2-40B4-BE49-F238E27FC236}">
                <a16:creationId xmlns:a16="http://schemas.microsoft.com/office/drawing/2014/main" id="{0FA6403F-37DE-425D-B686-F7F7829A609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01928" y="5644119"/>
            <a:ext cx="596389" cy="596389"/>
          </a:xfrm>
          <a:prstGeom prst="rect">
            <a:avLst/>
          </a:prstGeom>
        </p:spPr>
      </p:pic>
      <p:pic>
        <p:nvPicPr>
          <p:cNvPr id="35" name="Graphic 34" descr="Hummingbird">
            <a:extLst>
              <a:ext uri="{FF2B5EF4-FFF2-40B4-BE49-F238E27FC236}">
                <a16:creationId xmlns:a16="http://schemas.microsoft.com/office/drawing/2014/main" id="{E250CC61-9F03-4FD2-AAD5-7AAEF641855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118160" y="3338768"/>
            <a:ext cx="618187" cy="618187"/>
          </a:xfrm>
          <a:prstGeom prst="rect">
            <a:avLst/>
          </a:prstGeom>
        </p:spPr>
      </p:pic>
      <p:pic>
        <p:nvPicPr>
          <p:cNvPr id="37" name="Graphic 36" descr="Peacock">
            <a:extLst>
              <a:ext uri="{FF2B5EF4-FFF2-40B4-BE49-F238E27FC236}">
                <a16:creationId xmlns:a16="http://schemas.microsoft.com/office/drawing/2014/main" id="{22255FA1-5371-4353-9EC2-DEF126DCEA6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634694" y="3289791"/>
            <a:ext cx="518578" cy="518578"/>
          </a:xfrm>
          <a:prstGeom prst="rect">
            <a:avLst/>
          </a:prstGeom>
        </p:spPr>
      </p:pic>
      <p:pic>
        <p:nvPicPr>
          <p:cNvPr id="39" name="Graphic 38" descr="Sparrow">
            <a:extLst>
              <a:ext uri="{FF2B5EF4-FFF2-40B4-BE49-F238E27FC236}">
                <a16:creationId xmlns:a16="http://schemas.microsoft.com/office/drawing/2014/main" id="{281B0C8E-914E-4345-9F25-4C74C7E9CE4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5732323" y="2390631"/>
            <a:ext cx="531987" cy="5319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20C30C2-758B-48A8-87BC-72EC2699257B}"/>
              </a:ext>
            </a:extLst>
          </p:cNvPr>
          <p:cNvSpPr txBox="1"/>
          <p:nvPr/>
        </p:nvSpPr>
        <p:spPr>
          <a:xfrm>
            <a:off x="7989035" y="5560853"/>
            <a:ext cx="489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হ্রাস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4" name="Graphic 33" descr="Group of men">
            <a:extLst>
              <a:ext uri="{FF2B5EF4-FFF2-40B4-BE49-F238E27FC236}">
                <a16:creationId xmlns:a16="http://schemas.microsoft.com/office/drawing/2014/main" id="{A161C8F6-6166-4413-847E-E72372D335F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4883205" y="4298410"/>
            <a:ext cx="950487" cy="950487"/>
          </a:xfrm>
          <a:prstGeom prst="rect">
            <a:avLst/>
          </a:prstGeom>
        </p:spPr>
      </p:pic>
      <p:pic>
        <p:nvPicPr>
          <p:cNvPr id="36" name="Graphic 35" descr="Group of men">
            <a:extLst>
              <a:ext uri="{FF2B5EF4-FFF2-40B4-BE49-F238E27FC236}">
                <a16:creationId xmlns:a16="http://schemas.microsoft.com/office/drawing/2014/main" id="{37165399-CB12-407E-B81F-1132B88547F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757899" y="4454160"/>
            <a:ext cx="789386" cy="789386"/>
          </a:xfrm>
          <a:prstGeom prst="rect">
            <a:avLst/>
          </a:prstGeom>
        </p:spPr>
      </p:pic>
      <p:pic>
        <p:nvPicPr>
          <p:cNvPr id="38" name="Graphic 37" descr="Home">
            <a:extLst>
              <a:ext uri="{FF2B5EF4-FFF2-40B4-BE49-F238E27FC236}">
                <a16:creationId xmlns:a16="http://schemas.microsoft.com/office/drawing/2014/main" id="{B641E218-AC29-4E57-B223-CFD4C6999BCD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5565443" y="4986304"/>
            <a:ext cx="865744" cy="865744"/>
          </a:xfrm>
          <a:prstGeom prst="rect">
            <a:avLst/>
          </a:prstGeom>
        </p:spPr>
      </p:pic>
      <p:pic>
        <p:nvPicPr>
          <p:cNvPr id="41" name="Graphic 40" descr="Group of men">
            <a:extLst>
              <a:ext uri="{FF2B5EF4-FFF2-40B4-BE49-F238E27FC236}">
                <a16:creationId xmlns:a16="http://schemas.microsoft.com/office/drawing/2014/main" id="{45D1890F-BD85-44F6-949C-E25E5D4D813F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213968" y="3729579"/>
            <a:ext cx="870520" cy="870520"/>
          </a:xfrm>
          <a:prstGeom prst="rect">
            <a:avLst/>
          </a:prstGeom>
        </p:spPr>
      </p:pic>
      <p:pic>
        <p:nvPicPr>
          <p:cNvPr id="42" name="Graphic 41" descr="Group of men">
            <a:extLst>
              <a:ext uri="{FF2B5EF4-FFF2-40B4-BE49-F238E27FC236}">
                <a16:creationId xmlns:a16="http://schemas.microsoft.com/office/drawing/2014/main" id="{BBAFCADC-665D-4960-9C17-2689D75A49E1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4626350" y="2966394"/>
            <a:ext cx="793441" cy="793441"/>
          </a:xfrm>
          <a:prstGeom prst="rect">
            <a:avLst/>
          </a:prstGeom>
        </p:spPr>
      </p:pic>
      <p:pic>
        <p:nvPicPr>
          <p:cNvPr id="43" name="Graphic 42" descr="Group of men">
            <a:extLst>
              <a:ext uri="{FF2B5EF4-FFF2-40B4-BE49-F238E27FC236}">
                <a16:creationId xmlns:a16="http://schemas.microsoft.com/office/drawing/2014/main" id="{65D81178-693D-4270-A99F-36ADBA787D4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3828702" y="3350582"/>
            <a:ext cx="906531" cy="9065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1144424" y="553112"/>
            <a:ext cx="1212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অনুমান করতে পেরেছো আমাদের আজকের পাঠ কী হতে পারে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Graphic 37" descr="Home">
            <a:extLst>
              <a:ext uri="{FF2B5EF4-FFF2-40B4-BE49-F238E27FC236}">
                <a16:creationId xmlns:a16="http://schemas.microsoft.com/office/drawing/2014/main" id="{B641E218-AC29-4E57-B223-CFD4C6999BCD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4403502" y="3564829"/>
            <a:ext cx="865744" cy="865744"/>
          </a:xfrm>
          <a:prstGeom prst="rect">
            <a:avLst/>
          </a:prstGeom>
        </p:spPr>
      </p:pic>
      <p:pic>
        <p:nvPicPr>
          <p:cNvPr id="46" name="Graphic 37" descr="Home">
            <a:extLst>
              <a:ext uri="{FF2B5EF4-FFF2-40B4-BE49-F238E27FC236}">
                <a16:creationId xmlns:a16="http://schemas.microsoft.com/office/drawing/2014/main" id="{B641E218-AC29-4E57-B223-CFD4C6999BCD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3559609" y="2489745"/>
            <a:ext cx="865744" cy="865744"/>
          </a:xfrm>
          <a:prstGeom prst="rect">
            <a:avLst/>
          </a:prstGeom>
        </p:spPr>
      </p:pic>
      <p:pic>
        <p:nvPicPr>
          <p:cNvPr id="47" name="Graphic 41" descr="Group of men">
            <a:extLst>
              <a:ext uri="{FF2B5EF4-FFF2-40B4-BE49-F238E27FC236}">
                <a16:creationId xmlns:a16="http://schemas.microsoft.com/office/drawing/2014/main" id="{BBAFCADC-665D-4960-9C17-2689D75A49E1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251908" y="2865779"/>
            <a:ext cx="793441" cy="793441"/>
          </a:xfrm>
          <a:prstGeom prst="rect">
            <a:avLst/>
          </a:prstGeom>
        </p:spPr>
      </p:pic>
      <p:pic>
        <p:nvPicPr>
          <p:cNvPr id="50" name="Graphic 41" descr="Group of men">
            <a:extLst>
              <a:ext uri="{FF2B5EF4-FFF2-40B4-BE49-F238E27FC236}">
                <a16:creationId xmlns:a16="http://schemas.microsoft.com/office/drawing/2014/main" id="{BBAFCADC-665D-4960-9C17-2689D75A49E1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257927" y="3693317"/>
            <a:ext cx="793441" cy="7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9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40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6245B7EC-1F92-4AC2-A0A3-B16FCE8B45E5}"/>
              </a:ext>
            </a:extLst>
          </p:cNvPr>
          <p:cNvSpPr/>
          <p:nvPr/>
        </p:nvSpPr>
        <p:spPr>
          <a:xfrm>
            <a:off x="4055536" y="5530169"/>
            <a:ext cx="8534400" cy="10554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12B2763-07FE-4F4E-B022-97AC66B2E5FA}"/>
              </a:ext>
            </a:extLst>
          </p:cNvPr>
          <p:cNvSpPr/>
          <p:nvPr/>
        </p:nvSpPr>
        <p:spPr>
          <a:xfrm flipH="1">
            <a:off x="3333640" y="-2019982"/>
            <a:ext cx="9342461" cy="7568700"/>
          </a:xfrm>
          <a:prstGeom prst="triangle">
            <a:avLst>
              <a:gd name="adj" fmla="val 246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48000">
                <a:schemeClr val="accent4">
                  <a:lumMod val="60000"/>
                  <a:lumOff val="40000"/>
                  <a:alpha val="62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1351611" y="654523"/>
            <a:ext cx="541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5519387" y="4128164"/>
            <a:ext cx="5606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 </a:t>
            </a:r>
            <a:r>
              <a:rPr lang="en-US" sz="6000" b="1" dirty="0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b="1" dirty="0" err="1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000" b="1" dirty="0">
                <a:effectLst>
                  <a:outerShdw blurRad="75057" dist="901700" dir="4200000" rotWithShape="0">
                    <a:prstClr val="black">
                      <a:alpha val="18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EE1901-B655-4DDA-B42E-FCB25537083C}"/>
              </a:ext>
            </a:extLst>
          </p:cNvPr>
          <p:cNvSpPr/>
          <p:nvPr/>
        </p:nvSpPr>
        <p:spPr>
          <a:xfrm>
            <a:off x="9795107" y="3820547"/>
            <a:ext cx="2012953" cy="2044941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C4268-11E5-4567-91CF-3DFF573A2610}"/>
              </a:ext>
            </a:extLst>
          </p:cNvPr>
          <p:cNvGrpSpPr/>
          <p:nvPr/>
        </p:nvGrpSpPr>
        <p:grpSpPr>
          <a:xfrm>
            <a:off x="781489" y="745284"/>
            <a:ext cx="11973635" cy="6120737"/>
            <a:chOff x="2651599" y="659567"/>
            <a:chExt cx="6790529" cy="494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16DD87-D23F-498F-B072-37C317E8453F}"/>
                </a:ext>
              </a:extLst>
            </p:cNvPr>
            <p:cNvSpPr/>
            <p:nvPr/>
          </p:nvSpPr>
          <p:spPr>
            <a:xfrm>
              <a:off x="3439828" y="1214204"/>
              <a:ext cx="5171605" cy="38374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7730CC-BDB1-4078-BA13-07E1CA5A180D}"/>
                </a:ext>
              </a:extLst>
            </p:cNvPr>
            <p:cNvGrpSpPr/>
            <p:nvPr/>
          </p:nvGrpSpPr>
          <p:grpSpPr>
            <a:xfrm>
              <a:off x="2651599" y="929390"/>
              <a:ext cx="301464" cy="1783830"/>
              <a:chOff x="2651599" y="929390"/>
              <a:chExt cx="301464" cy="17838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8AA3B1C-D960-4E7E-BC07-A4B29C8852AE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D2FB6AD-B4F2-4267-B3B0-862B2F818F27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C3D7C-F367-42DE-8459-38B7A8D6F9E1}"/>
                </a:ext>
              </a:extLst>
            </p:cNvPr>
            <p:cNvGrpSpPr/>
            <p:nvPr/>
          </p:nvGrpSpPr>
          <p:grpSpPr>
            <a:xfrm>
              <a:off x="2810241" y="659567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9ABA62-E972-4E17-9A70-A5DC38210E73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68E55F-6521-49A5-9A5E-2D65E653C4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2B1AAAC-7F14-4499-A735-7505789B591E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B8CE4E-128D-4427-8B2D-C53D992ABCE5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F2E6B9-81D9-4854-A9B9-A5DD3105E2F6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0F9B1A5A-B27F-4E8C-9ADA-5292EDB829D9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4841A3-D701-4678-89E0-2BA86D86D0A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3E8E3B-DEA9-405C-8492-89AAB0364B6D}"/>
                </a:ext>
              </a:extLst>
            </p:cNvPr>
            <p:cNvGrpSpPr/>
            <p:nvPr/>
          </p:nvGrpSpPr>
          <p:grpSpPr>
            <a:xfrm>
              <a:off x="9140664" y="951874"/>
              <a:ext cx="301464" cy="1783830"/>
              <a:chOff x="2651599" y="929390"/>
              <a:chExt cx="301464" cy="178383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E9129A-663C-4E7F-9D35-D11B3B271F09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AFD45D5F-F14D-48E4-9B61-9363F22D2F01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4C00A7-7336-4FB7-BF4D-708C5A044F4E}"/>
                </a:ext>
              </a:extLst>
            </p:cNvPr>
            <p:cNvGrpSpPr/>
            <p:nvPr/>
          </p:nvGrpSpPr>
          <p:grpSpPr>
            <a:xfrm>
              <a:off x="2810241" y="5051685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5A9D7E-5E08-4FAC-ADFF-C899B3791AD9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EF82AC0-71E5-4DCE-87E6-281EDB453E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AEB02EBB-FF70-42D4-BBF3-FDEA4613544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5217AD-1053-41C4-9178-4B053556F47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98B05B-9ADF-41B2-9F61-9FC1E833E368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DECB1EFD-8A36-4089-A973-B960AE55B8A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242884A-F267-4AD9-BEBC-0213CDC88917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98F0D-1887-4CA5-B9E1-E916E856D632}"/>
              </a:ext>
            </a:extLst>
          </p:cNvPr>
          <p:cNvSpPr/>
          <p:nvPr/>
        </p:nvSpPr>
        <p:spPr>
          <a:xfrm>
            <a:off x="5347952" y="1366631"/>
            <a:ext cx="275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90731-10BD-4685-BE32-D99016ACB10F}"/>
              </a:ext>
            </a:extLst>
          </p:cNvPr>
          <p:cNvSpPr txBox="1"/>
          <p:nvPr/>
        </p:nvSpPr>
        <p:spPr>
          <a:xfrm>
            <a:off x="2246241" y="2557927"/>
            <a:ext cx="9044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১৮.১.১ প্রাকৃতিক সম্পদ ও পরিবেশের উপর জনসংখ্যাধিক্যের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আন্তসম্পর্ক ও বিরূপ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প্রভাব বর্ণনা করতে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১৮.১.২ মানুষের মৌলিক চাহিদার সঙ্গে জনসংখ্যার সম্পর্ক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38" y="3127265"/>
            <a:ext cx="3564000" cy="2268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35" y="4407129"/>
            <a:ext cx="3852000" cy="2304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800426-9094-4A91-80AF-1F2C2C7690C6}"/>
              </a:ext>
            </a:extLst>
          </p:cNvPr>
          <p:cNvSpPr txBox="1"/>
          <p:nvPr/>
        </p:nvSpPr>
        <p:spPr>
          <a:xfrm>
            <a:off x="1223747" y="698233"/>
            <a:ext cx="1148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ছবিতে কী দেখতে পাচ্ছো?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47" y="4407129"/>
            <a:ext cx="3852000" cy="2304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35" y="1613207"/>
            <a:ext cx="3852000" cy="2304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800426-9094-4A91-80AF-1F2C2C7690C6}"/>
              </a:ext>
            </a:extLst>
          </p:cNvPr>
          <p:cNvSpPr txBox="1"/>
          <p:nvPr/>
        </p:nvSpPr>
        <p:spPr>
          <a:xfrm>
            <a:off x="1291445" y="295842"/>
            <a:ext cx="11484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জনসংখ্যা ক্রমাগত বাড়ছে। বাড়তি জনসংখ্যার জন্য খাদ্য, ভূমি এবং অন্যান্য প্রাকৃতিক সম্পদের প্রয়োজনও বাড়ছে।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C51011-318D-4E9A-BF2C-01B7471A5684}"/>
              </a:ext>
            </a:extLst>
          </p:cNvPr>
          <p:cNvSpPr/>
          <p:nvPr/>
        </p:nvSpPr>
        <p:spPr>
          <a:xfrm>
            <a:off x="972221" y="3862155"/>
            <a:ext cx="2726130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অত্যাধিক বৃক্ষ নিধন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 rot="1956667">
            <a:off x="4277462" y="2754862"/>
            <a:ext cx="978999" cy="532262"/>
          </a:xfrm>
          <a:prstGeom prst="leftArrow">
            <a:avLst>
              <a:gd name="adj1" fmla="val 271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19925363">
            <a:off x="4338895" y="5245295"/>
            <a:ext cx="1029721" cy="532262"/>
          </a:xfrm>
          <a:prstGeom prst="leftArrow">
            <a:avLst>
              <a:gd name="adj1" fmla="val 23073"/>
              <a:gd name="adj2" fmla="val 53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Arrow 32"/>
          <p:cNvSpPr/>
          <p:nvPr/>
        </p:nvSpPr>
        <p:spPr>
          <a:xfrm rot="1674637" flipH="1">
            <a:off x="8501239" y="5141944"/>
            <a:ext cx="835122" cy="543799"/>
          </a:xfrm>
          <a:prstGeom prst="leftArrow">
            <a:avLst>
              <a:gd name="adj1" fmla="val 25442"/>
              <a:gd name="adj2" fmla="val 53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C51011-318D-4E9A-BF2C-01B7471A5684}"/>
              </a:ext>
            </a:extLst>
          </p:cNvPr>
          <p:cNvSpPr/>
          <p:nvPr/>
        </p:nvSpPr>
        <p:spPr>
          <a:xfrm>
            <a:off x="37557" y="6615720"/>
            <a:ext cx="5014342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বনভূমি কেটে অধিক বাসস্থান তৈরি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C51011-318D-4E9A-BF2C-01B7471A5684}"/>
              </a:ext>
            </a:extLst>
          </p:cNvPr>
          <p:cNvSpPr/>
          <p:nvPr/>
        </p:nvSpPr>
        <p:spPr>
          <a:xfrm>
            <a:off x="9047747" y="3797614"/>
            <a:ext cx="3498114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অধিক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C51011-318D-4E9A-BF2C-01B7471A5684}"/>
              </a:ext>
            </a:extLst>
          </p:cNvPr>
          <p:cNvSpPr/>
          <p:nvPr/>
        </p:nvSpPr>
        <p:spPr>
          <a:xfrm>
            <a:off x="9047747" y="6615720"/>
            <a:ext cx="3916907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তেল,গ্যাসের ব্যবহার বৃদ্ধি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C51011-318D-4E9A-BF2C-01B7471A5684}"/>
              </a:ext>
            </a:extLst>
          </p:cNvPr>
          <p:cNvSpPr/>
          <p:nvPr/>
        </p:nvSpPr>
        <p:spPr>
          <a:xfrm>
            <a:off x="5333308" y="5335407"/>
            <a:ext cx="2726130" cy="6050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04850" h="635000"/>
            <a:bevelB w="4086860" h="100076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জনসংখ্যা বৃদ্ধি 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D3C98-3C30-4396-B595-10A93FA07A66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139" y="1558155"/>
            <a:ext cx="3852000" cy="2304000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32" name="Left Arrow 31"/>
          <p:cNvSpPr/>
          <p:nvPr/>
        </p:nvSpPr>
        <p:spPr>
          <a:xfrm rot="19192960" flipH="1">
            <a:off x="8441338" y="2749535"/>
            <a:ext cx="954925" cy="532262"/>
          </a:xfrm>
          <a:prstGeom prst="leftArrow">
            <a:avLst>
              <a:gd name="adj1" fmla="val 271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28" grpId="1"/>
      <p:bldP spid="30" grpId="0" animBg="1"/>
      <p:bldP spid="31" grpId="0" animBg="1"/>
      <p:bldP spid="33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1229</Words>
  <Application>Microsoft Office PowerPoint</Application>
  <PresentationFormat>Custom</PresentationFormat>
  <Paragraphs>231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LNPASHI</dc:creator>
  <cp:lastModifiedBy>Laxmi narayan</cp:lastModifiedBy>
  <cp:revision>163</cp:revision>
  <dcterms:created xsi:type="dcterms:W3CDTF">2020-10-16T13:38:33Z</dcterms:created>
  <dcterms:modified xsi:type="dcterms:W3CDTF">2020-10-19T19:50:46Z</dcterms:modified>
</cp:coreProperties>
</file>