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34"/>
  </p:notesMasterIdLst>
  <p:sldIdLst>
    <p:sldId id="256" r:id="rId2"/>
    <p:sldId id="265" r:id="rId3"/>
    <p:sldId id="263" r:id="rId4"/>
    <p:sldId id="257" r:id="rId5"/>
    <p:sldId id="258" r:id="rId6"/>
    <p:sldId id="259" r:id="rId7"/>
    <p:sldId id="260" r:id="rId8"/>
    <p:sldId id="322" r:id="rId9"/>
    <p:sldId id="264" r:id="rId10"/>
    <p:sldId id="280" r:id="rId11"/>
    <p:sldId id="282" r:id="rId12"/>
    <p:sldId id="283" r:id="rId13"/>
    <p:sldId id="284" r:id="rId14"/>
    <p:sldId id="293" r:id="rId15"/>
    <p:sldId id="323" r:id="rId16"/>
    <p:sldId id="285" r:id="rId17"/>
    <p:sldId id="286" r:id="rId18"/>
    <p:sldId id="287" r:id="rId19"/>
    <p:sldId id="300" r:id="rId20"/>
    <p:sldId id="299" r:id="rId21"/>
    <p:sldId id="304" r:id="rId22"/>
    <p:sldId id="324" r:id="rId23"/>
    <p:sldId id="289" r:id="rId24"/>
    <p:sldId id="290" r:id="rId25"/>
    <p:sldId id="310" r:id="rId26"/>
    <p:sldId id="319" r:id="rId27"/>
    <p:sldId id="325" r:id="rId28"/>
    <p:sldId id="321" r:id="rId29"/>
    <p:sldId id="326" r:id="rId30"/>
    <p:sldId id="327" r:id="rId31"/>
    <p:sldId id="309" r:id="rId32"/>
    <p:sldId id="30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B874"/>
    <a:srgbClr val="99CC00"/>
    <a:srgbClr val="85CA56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279" autoAdjust="0"/>
    <p:restoredTop sz="99104" autoAdjust="0"/>
  </p:normalViewPr>
  <p:slideViewPr>
    <p:cSldViewPr>
      <p:cViewPr>
        <p:scale>
          <a:sx n="80" d="100"/>
          <a:sy n="80" d="100"/>
        </p:scale>
        <p:origin x="-101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B51CA6-D4A8-48E6-AA08-9E30497B31C8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6E8D8B-4190-4151-B4ED-8BCC3B670AA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Diagonal Corner Rectangle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10/20/2020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838200" y="2590800"/>
            <a:ext cx="7535481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ঘরে থেকে কলেজ করি</a:t>
            </a:r>
          </a:p>
          <a:p>
            <a:pPr algn="ctr"/>
            <a:endParaRPr lang="bn-IN" sz="5400" b="1" cap="none" spc="0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bn-IN" sz="54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ভাইরাস থেকে দূরে সরি</a:t>
            </a:r>
            <a:endParaRPr lang="en-US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914400" y="2286000"/>
          <a:ext cx="7772400" cy="3962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60022"/>
                <a:gridCol w="1440034"/>
                <a:gridCol w="1280030"/>
                <a:gridCol w="2949314"/>
                <a:gridCol w="1143000"/>
              </a:tblGrid>
              <a:tr h="1676400">
                <a:tc>
                  <a:txBody>
                    <a:bodyPr/>
                    <a:lstStyle/>
                    <a:p>
                      <a:endParaRPr lang="bn-IN" sz="1600" dirty="0" smtClean="0"/>
                    </a:p>
                    <a:p>
                      <a:r>
                        <a:rPr lang="bn-IN" sz="1600" dirty="0" smtClean="0"/>
                        <a:t>দেশের</a:t>
                      </a:r>
                      <a:r>
                        <a:rPr lang="bn-IN" sz="1600" baseline="0" dirty="0" smtClean="0"/>
                        <a:t> নাম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600" dirty="0" smtClean="0"/>
                    </a:p>
                    <a:p>
                      <a:r>
                        <a:rPr lang="bn-IN" sz="1600" dirty="0" smtClean="0"/>
                        <a:t>অধিকাংশ</a:t>
                      </a:r>
                      <a:r>
                        <a:rPr lang="bn-IN" sz="1600" baseline="0" dirty="0" smtClean="0"/>
                        <a:t> রপ্তানি পণ্যের প্রকৃতি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600" dirty="0" smtClean="0"/>
                        <a:t>রপ্তানির</a:t>
                      </a:r>
                      <a:r>
                        <a:rPr lang="bn-IN" sz="1600" baseline="0" dirty="0" smtClean="0"/>
                        <a:t> পরিমাণ </a:t>
                      </a:r>
                    </a:p>
                    <a:p>
                      <a:r>
                        <a:rPr lang="bn-IN" sz="1600" baseline="0" dirty="0" smtClean="0"/>
                        <a:t>( কোটি মার্কিন ডলার)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600" dirty="0" smtClean="0"/>
                    </a:p>
                    <a:p>
                      <a:r>
                        <a:rPr lang="bn-IN" sz="1600" dirty="0" smtClean="0"/>
                        <a:t>রপ্তানি</a:t>
                      </a:r>
                      <a:r>
                        <a:rPr lang="bn-IN" sz="1600" baseline="0" dirty="0" smtClean="0"/>
                        <a:t> দ্রব্য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600" dirty="0" smtClean="0"/>
                    </a:p>
                    <a:p>
                      <a:r>
                        <a:rPr lang="bn-IN" sz="1600" dirty="0" smtClean="0"/>
                        <a:t>বিবিধ</a:t>
                      </a:r>
                      <a:endParaRPr lang="en-US" sz="1600" dirty="0"/>
                    </a:p>
                  </a:txBody>
                  <a:tcPr/>
                </a:tc>
              </a:tr>
              <a:tr h="2286000"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চীন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লঘুশিল্পজাত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২,০১১,০০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রেশমি</a:t>
                      </a:r>
                      <a:r>
                        <a:rPr lang="bn-IN" sz="1400" baseline="0" dirty="0" smtClean="0"/>
                        <a:t> বস্ত্র, কার্পেট, সয়াবিন, চীনামাটি ও অন্যান্য হস্তশিল্পজাত দ্রব্য, চা, পশম, খাদ্যজাত দ্রব্য, পশুজাত দ্রব্য, বৈদ্যুতিক যন্ত্রপাতি ও রাসায়নিক যন্ত্রপাতি, মেডিকেল যন্ত্রপাতি, ডেটা প্রসেসিং যন্ত্রপাতি, লৌহ ও ইস্পাত এবং দৃষ্টি সংক্রান্ত যন্ত্রপাতি ।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কৃষি</a:t>
                      </a:r>
                      <a:r>
                        <a:rPr lang="bn-IN" sz="1400" baseline="0" dirty="0" smtClean="0"/>
                        <a:t> এবং স্থানীয় কাঁচামাল ব্যবহার করে অধিকাংশ রপ্তানি পণ্য উৎপন্ন করে।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04800" y="762000"/>
            <a:ext cx="8839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বিশ্বের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সর্বোচ্চ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রপ্তানিকারক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দেশের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রপ্তানি</a:t>
            </a:r>
            <a:endParaRPr lang="en-U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85800" y="914400"/>
          <a:ext cx="7772401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6800"/>
                <a:gridCol w="1219200"/>
                <a:gridCol w="1295400"/>
                <a:gridCol w="2819400"/>
                <a:gridCol w="1371601"/>
              </a:tblGrid>
              <a:tr h="1828800">
                <a:tc>
                  <a:txBody>
                    <a:bodyPr/>
                    <a:lstStyle/>
                    <a:p>
                      <a:endParaRPr lang="bn-IN" sz="1600" dirty="0" smtClean="0"/>
                    </a:p>
                    <a:p>
                      <a:r>
                        <a:rPr lang="bn-IN" sz="1600" dirty="0" smtClean="0"/>
                        <a:t>  দেশের</a:t>
                      </a:r>
                      <a:r>
                        <a:rPr lang="bn-IN" sz="1600" baseline="0" dirty="0" smtClean="0"/>
                        <a:t>  </a:t>
                      </a:r>
                    </a:p>
                    <a:p>
                      <a:r>
                        <a:rPr lang="bn-IN" sz="1600" baseline="0" dirty="0" smtClean="0"/>
                        <a:t>   নাম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600" dirty="0" smtClean="0"/>
                    </a:p>
                    <a:p>
                      <a:r>
                        <a:rPr lang="bn-IN" sz="1600" dirty="0" smtClean="0"/>
                        <a:t>অধিকাংশ</a:t>
                      </a:r>
                      <a:r>
                        <a:rPr lang="bn-IN" sz="1600" baseline="0" dirty="0" smtClean="0"/>
                        <a:t> রপ্তানি পণ্যের প্রকৃতি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600" dirty="0" smtClean="0"/>
                    </a:p>
                    <a:p>
                      <a:r>
                        <a:rPr lang="bn-IN" sz="1600" dirty="0" smtClean="0"/>
                        <a:t>রপ্তানির</a:t>
                      </a:r>
                      <a:r>
                        <a:rPr lang="bn-IN" sz="1600" baseline="0" dirty="0" smtClean="0"/>
                        <a:t> পরিমাণ </a:t>
                      </a:r>
                    </a:p>
                    <a:p>
                      <a:r>
                        <a:rPr lang="bn-IN" sz="1600" baseline="0" dirty="0" smtClean="0"/>
                        <a:t>( কোটি মার্কিন ডলার)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600" dirty="0" smtClean="0"/>
                    </a:p>
                    <a:p>
                      <a:r>
                        <a:rPr lang="bn-IN" sz="1600" dirty="0" smtClean="0"/>
                        <a:t>রপ্তানি</a:t>
                      </a:r>
                      <a:r>
                        <a:rPr lang="bn-IN" sz="1600" baseline="0" dirty="0" smtClean="0"/>
                        <a:t> দ্রব্য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600" dirty="0" smtClean="0"/>
                    </a:p>
                    <a:p>
                      <a:r>
                        <a:rPr lang="bn-IN" sz="1600" dirty="0" smtClean="0"/>
                        <a:t>বিবিধ</a:t>
                      </a:r>
                      <a:endParaRPr lang="en-US" sz="1600" dirty="0"/>
                    </a:p>
                  </a:txBody>
                  <a:tcPr/>
                </a:tc>
              </a:tr>
              <a:tr h="1722120"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  যুক্তরাষ্ট্র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শিল্পজাত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১,,৪৭১,০০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baseline="0" dirty="0" smtClean="0"/>
                    </a:p>
                    <a:p>
                      <a:r>
                        <a:rPr lang="bn-IN" sz="1400" baseline="0" dirty="0" smtClean="0"/>
                        <a:t>খাদ্য, শিল্পের ও বৈদ্যুতিক যন্ত্রপাতি , ইস্পাতের দ্রব্য, মোটরগাড়ি, বিভারিজ, খনিজ তেল, উড়োজাহাজের যন্ত্রাংশ। 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কাঁচামাল</a:t>
                      </a:r>
                      <a:r>
                        <a:rPr lang="bn-IN" sz="1400" baseline="0" dirty="0" smtClean="0"/>
                        <a:t> আমদানি</a:t>
                      </a:r>
                      <a:endParaRPr lang="en-US" sz="1400" dirty="0"/>
                    </a:p>
                  </a:txBody>
                  <a:tcPr/>
                </a:tc>
              </a:tr>
              <a:tr h="1783080"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  জার্মানি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dirty="0" smtClean="0"/>
                        <a:t>শিল্পজাত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১,২৮৩,০০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মোটরযান,</a:t>
                      </a:r>
                      <a:r>
                        <a:rPr lang="bn-IN" sz="1400" baseline="0" dirty="0" smtClean="0"/>
                        <a:t> যন্ত্রাংশ, রাসায়নিক সামগ্রী, কম্পিউটার এবং বৈদ্যুতিক পণ্য, বৈদ্যুতিক যন্ত্রাংশ্‌, ঔষধ , পরিবহণ  যন্ত্রপাতি, খাদ্যদ্রব্য, রাবার, প্লাস্টিক পণ্য।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শিল্পের</a:t>
                      </a:r>
                      <a:r>
                        <a:rPr lang="bn-IN" sz="1400" baseline="0" dirty="0" smtClean="0"/>
                        <a:t> কাঁচামাল ও খাদ্যশস্য আমদানি।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762000" y="838200"/>
          <a:ext cx="8001000" cy="56692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95400"/>
                <a:gridCol w="1066800"/>
                <a:gridCol w="3200400"/>
                <a:gridCol w="1219200"/>
              </a:tblGrid>
              <a:tr h="1249683">
                <a:tc>
                  <a:txBody>
                    <a:bodyPr/>
                    <a:lstStyle/>
                    <a:p>
                      <a:endParaRPr lang="bn-IN" sz="1600" dirty="0" smtClean="0"/>
                    </a:p>
                    <a:p>
                      <a:r>
                        <a:rPr lang="bn-IN" sz="1600" dirty="0" smtClean="0"/>
                        <a:t>    দেশের</a:t>
                      </a:r>
                      <a:r>
                        <a:rPr lang="bn-IN" sz="1600" baseline="0" dirty="0" smtClean="0"/>
                        <a:t>          </a:t>
                      </a:r>
                    </a:p>
                    <a:p>
                      <a:r>
                        <a:rPr lang="bn-IN" sz="1600" baseline="0" dirty="0" smtClean="0"/>
                        <a:t>     নাম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600" dirty="0" smtClean="0"/>
                    </a:p>
                    <a:p>
                      <a:r>
                        <a:rPr lang="bn-IN" sz="1600" dirty="0" smtClean="0"/>
                        <a:t>অধিকাংশ</a:t>
                      </a:r>
                      <a:r>
                        <a:rPr lang="bn-IN" sz="1600" baseline="0" dirty="0" smtClean="0"/>
                        <a:t> রপ্তানি পণ্যের প্রকৃতি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600" dirty="0" smtClean="0"/>
                        <a:t>রপ্তানির</a:t>
                      </a:r>
                      <a:r>
                        <a:rPr lang="bn-IN" sz="1600" baseline="0" dirty="0" smtClean="0"/>
                        <a:t> পরিমাণ </a:t>
                      </a:r>
                    </a:p>
                    <a:p>
                      <a:r>
                        <a:rPr lang="bn-IN" sz="1600" baseline="0" dirty="0" smtClean="0"/>
                        <a:t>( কোটি মার্কিন ডলার)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600" dirty="0" smtClean="0"/>
                    </a:p>
                    <a:p>
                      <a:r>
                        <a:rPr lang="bn-IN" sz="1600" dirty="0" smtClean="0"/>
                        <a:t>রপ্তানি</a:t>
                      </a:r>
                      <a:r>
                        <a:rPr lang="bn-IN" sz="1600" baseline="0" dirty="0" smtClean="0"/>
                        <a:t> দ্রব্য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600" dirty="0" smtClean="0"/>
                    </a:p>
                    <a:p>
                      <a:r>
                        <a:rPr lang="bn-IN" sz="1600" dirty="0" smtClean="0"/>
                        <a:t>বিবিধ</a:t>
                      </a:r>
                      <a:endParaRPr lang="en-US" sz="1600" dirty="0"/>
                    </a:p>
                  </a:txBody>
                  <a:tcPr/>
                </a:tc>
              </a:tr>
              <a:tr h="1569717"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     জাপান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dirty="0" smtClean="0"/>
                        <a:t>শিল্পজাত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৬২২,০০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baseline="0" dirty="0" smtClean="0"/>
                    </a:p>
                    <a:p>
                      <a:r>
                        <a:rPr lang="bn-IN" sz="1400" baseline="0" dirty="0" smtClean="0"/>
                        <a:t>লৌহ ও ইস্পাতজাত দ্রব্য,   বৈদ্যুতিক  যন্ত্রপাতি, রেলগাড়ির সরঞ্জাম, শিল্পের যন্ত্রপাতি, চীনামাটির বাসনপত্র,  ইলেক্ট্রনিক্স দ্রব্যাদি, ক্যামেরা।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baseline="0" dirty="0" smtClean="0"/>
                    </a:p>
                    <a:p>
                      <a:r>
                        <a:rPr lang="bn-IN" sz="1400" baseline="0" dirty="0" smtClean="0"/>
                        <a:t>কাঁচামাল আমদানি।</a:t>
                      </a:r>
                      <a:endParaRPr lang="en-US" sz="1400" dirty="0"/>
                    </a:p>
                  </a:txBody>
                  <a:tcPr/>
                </a:tc>
              </a:tr>
              <a:tr h="156971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dirty="0" smtClean="0"/>
                        <a:t>     দক্ষিণ</a:t>
                      </a:r>
                      <a:r>
                        <a:rPr lang="bn-IN" sz="1400" baseline="0" dirty="0" smtClean="0"/>
                        <a:t>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baseline="0" dirty="0" smtClean="0"/>
                        <a:t>    কোরিয়া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dirty="0" smtClean="0"/>
                        <a:t>উদ্বৃত্ত</a:t>
                      </a:r>
                      <a:r>
                        <a:rPr lang="bn-IN" sz="1400" baseline="0" dirty="0" smtClean="0"/>
                        <a:t> খাদ্যশস্য, শিল্পজাত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dirty="0" smtClean="0"/>
                        <a:t>৫৪৮,৮০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বেতার, টেলিফোন</a:t>
                      </a:r>
                      <a:r>
                        <a:rPr lang="bn-IN" sz="1400" baseline="0" dirty="0" smtClean="0"/>
                        <a:t> যন্ত্রাংশ, মোটরযান, কম্পিউটার, জাহাজ এবং পেট্রোলিয়াম থেকে আহরিত রাসায়নিক দ্রব্য।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1400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baseline="0" dirty="0" smtClean="0">
                          <a:solidFill>
                            <a:srgbClr val="00B050"/>
                          </a:solidFill>
                        </a:rPr>
                        <a:t>নিজে করি</a:t>
                      </a:r>
                      <a:endParaRPr lang="en-US" sz="1400" dirty="0" smtClean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1219200"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     </a:t>
                      </a:r>
                      <a:r>
                        <a:rPr lang="en-US" sz="1400" dirty="0" err="1" smtClean="0"/>
                        <a:t>ফ্রান্স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dirty="0" smtClean="0"/>
                        <a:t>কৃষিপণ্য</a:t>
                      </a:r>
                      <a:r>
                        <a:rPr lang="bn-IN" sz="1400" baseline="0" dirty="0" smtClean="0"/>
                        <a:t> ও</a:t>
                      </a:r>
                      <a:r>
                        <a:rPr lang="bn-IN" sz="1400" dirty="0" smtClean="0"/>
                        <a:t> শিল্পজাত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dirty="0" smtClean="0"/>
                        <a:t>৫১০,৫০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400" baseline="0" dirty="0" smtClean="0"/>
                        <a:t>কৃষিপণ্য</a:t>
                      </a:r>
                      <a:r>
                        <a:rPr lang="bn-IN" sz="1400" dirty="0" smtClean="0"/>
                        <a:t>,</a:t>
                      </a:r>
                      <a:r>
                        <a:rPr lang="bn-IN" sz="1400" baseline="0" dirty="0" smtClean="0"/>
                        <a:t> যন্ত্রাংশ, প্লাস্টিক, ঔষধ, বৈদ্যুতিক পণ্যদ্রব্য, লৌহ ও ইস্পাত,  বিভারিজ, উড়োজাহাজ, যানবাহন।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1400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baseline="0" dirty="0" smtClean="0">
                          <a:solidFill>
                            <a:srgbClr val="00B050"/>
                          </a:solidFill>
                        </a:rPr>
                        <a:t>নিজে করি</a:t>
                      </a:r>
                      <a:endParaRPr lang="en-US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1400" dirty="0" smtClean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533400" y="762000"/>
          <a:ext cx="8458200" cy="518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/>
                <a:gridCol w="1524000"/>
                <a:gridCol w="1066800"/>
                <a:gridCol w="3276600"/>
                <a:gridCol w="1295400"/>
              </a:tblGrid>
              <a:tr h="1310640">
                <a:tc>
                  <a:txBody>
                    <a:bodyPr/>
                    <a:lstStyle/>
                    <a:p>
                      <a:endParaRPr lang="bn-IN" sz="1600" dirty="0" smtClean="0"/>
                    </a:p>
                    <a:p>
                      <a:r>
                        <a:rPr lang="bn-IN" sz="1600" dirty="0" smtClean="0"/>
                        <a:t>     দেশের</a:t>
                      </a:r>
                      <a:r>
                        <a:rPr lang="bn-IN" sz="1600" baseline="0" dirty="0" smtClean="0"/>
                        <a:t> </a:t>
                      </a:r>
                    </a:p>
                    <a:p>
                      <a:r>
                        <a:rPr lang="bn-IN" sz="1600" baseline="0" dirty="0" smtClean="0"/>
                        <a:t>      নাম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600" dirty="0" smtClean="0"/>
                    </a:p>
                    <a:p>
                      <a:r>
                        <a:rPr lang="bn-IN" sz="1600" dirty="0" smtClean="0"/>
                        <a:t>অধিকাংশ</a:t>
                      </a:r>
                      <a:r>
                        <a:rPr lang="bn-IN" sz="1600" baseline="0" dirty="0" smtClean="0"/>
                        <a:t> রপ্তানি পণ্যের প্রকৃতি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600" dirty="0" smtClean="0"/>
                        <a:t>রপ্তানির</a:t>
                      </a:r>
                      <a:r>
                        <a:rPr lang="bn-IN" sz="1600" baseline="0" dirty="0" smtClean="0"/>
                        <a:t> পরিমাণ </a:t>
                      </a:r>
                    </a:p>
                    <a:p>
                      <a:r>
                        <a:rPr lang="bn-IN" sz="1600" baseline="0" dirty="0" smtClean="0"/>
                        <a:t>( কোটি মার্কিন ডলার)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600" dirty="0" smtClean="0"/>
                    </a:p>
                    <a:p>
                      <a:r>
                        <a:rPr lang="bn-IN" sz="1600" dirty="0" smtClean="0"/>
                        <a:t>রপ্তানি</a:t>
                      </a:r>
                      <a:r>
                        <a:rPr lang="bn-IN" sz="1600" baseline="0" dirty="0" smtClean="0"/>
                        <a:t> দ্রব্য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600" dirty="0" smtClean="0"/>
                    </a:p>
                    <a:p>
                      <a:r>
                        <a:rPr lang="bn-IN" sz="1600" dirty="0" smtClean="0"/>
                        <a:t>বিবিধ</a:t>
                      </a:r>
                      <a:endParaRPr lang="en-US" sz="1600" dirty="0"/>
                    </a:p>
                  </a:txBody>
                  <a:tcPr/>
                </a:tc>
              </a:tr>
              <a:tr h="822960"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     নেদারল্যান্ড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dirty="0" smtClean="0"/>
                        <a:t>শিল্পপণ্য, খাদ্যদ্রব্য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৪৭৬,৫০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মেসিনারি যন্ত্রপাতি,</a:t>
                      </a:r>
                      <a:r>
                        <a:rPr lang="bn-IN" sz="1400" baseline="0" dirty="0" smtClean="0"/>
                        <a:t> রাসায়নিক, জ্বালানি ও খাদ্যদ্রব্য।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ঘনবসতি।</a:t>
                      </a:r>
                      <a:r>
                        <a:rPr lang="bn-IN" sz="1400" baseline="0" dirty="0" smtClean="0"/>
                        <a:t> </a:t>
                      </a:r>
                      <a:endParaRPr lang="en-US" sz="1400" dirty="0"/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       রাশিয়া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dirty="0" smtClean="0"/>
                        <a:t>খনিজ,</a:t>
                      </a:r>
                      <a:r>
                        <a:rPr lang="bn-IN" sz="1400" baseline="0" dirty="0" smtClean="0"/>
                        <a:t> শিল্পপণ্য, রাসায়নিক দ্রব্য।</a:t>
                      </a:r>
                      <a:endParaRPr lang="en-US" sz="1400" dirty="0" smtClean="0"/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baseline="0" dirty="0" smtClean="0">
                          <a:solidFill>
                            <a:srgbClr val="00B050"/>
                          </a:solidFill>
                        </a:rPr>
                        <a:t>নিজে করি</a:t>
                      </a:r>
                      <a:endParaRPr lang="en-US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bn-IN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খনিজ</a:t>
                      </a:r>
                      <a:r>
                        <a:rPr lang="bn-IN" sz="1400" baseline="0" dirty="0" smtClean="0"/>
                        <a:t> তেল, প্রাকৃতিক গ্যাস, ধাতু, কাঠ, কাঠের সামগ্রী, রাসায়নিক, তৈরি পণ্য, সামরিক যন্ত্রপাতি।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খনিজ</a:t>
                      </a:r>
                      <a:r>
                        <a:rPr lang="bn-IN" sz="1400" baseline="0" dirty="0" smtClean="0"/>
                        <a:t> সমৃদ্ধ।</a:t>
                      </a:r>
                      <a:endParaRPr lang="en-US" sz="1400" dirty="0"/>
                    </a:p>
                  </a:txBody>
                  <a:tcPr/>
                </a:tc>
              </a:tr>
              <a:tr h="1341120"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       ইতালি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dirty="0" smtClean="0"/>
                        <a:t>শিল্পজাত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dirty="0" smtClean="0"/>
                        <a:t>৪৫০,১০</a:t>
                      </a:r>
                      <a:endParaRPr lang="en-US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baseline="0" dirty="0" smtClean="0"/>
                    </a:p>
                    <a:p>
                      <a:r>
                        <a:rPr lang="bn-IN" sz="1400" baseline="0" dirty="0" smtClean="0"/>
                        <a:t>ইঞ্জিনিয়ারিং উৎপন্ন পণ্য, বস্ত্র, মেশিনারি দ্রব্য, মোটরযান, পরিবহণ যন্ত্রাংশ, রাসায়নিক, খাদ্য,বিভারিজ, তামাক, খনিজ,সিরামিক।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প্রাচীনকাল</a:t>
                      </a:r>
                      <a:r>
                        <a:rPr lang="bn-IN" sz="1400" baseline="0" dirty="0" smtClean="0"/>
                        <a:t> থেকেই  ব্যবসায়- বাণিজ্যে সমৃদ্ধ।</a:t>
                      </a:r>
                      <a:endParaRPr lang="en-US" sz="1400" dirty="0"/>
                    </a:p>
                  </a:txBody>
                  <a:tcPr/>
                </a:tc>
              </a:tr>
              <a:tr h="670561">
                <a:tc>
                  <a:txBody>
                    <a:bodyPr/>
                    <a:lstStyle/>
                    <a:p>
                      <a:r>
                        <a:rPr lang="bn-IN" sz="1400" dirty="0" smtClean="0"/>
                        <a:t>      যুক্তরাজ্য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dirty="0" smtClean="0"/>
                        <a:t>শিল্পজাত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400" dirty="0" smtClean="0"/>
                        <a:t>৪৩৬,২০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400" dirty="0" smtClean="0"/>
                        <a:t>তৈরি</a:t>
                      </a:r>
                      <a:r>
                        <a:rPr lang="bn-IN" sz="1400" baseline="0" dirty="0" smtClean="0"/>
                        <a:t> পণ্য, সুপ, রাসায়নিক, খাদ্য, তামাক, বেভারিজ।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400" baseline="0" dirty="0" smtClean="0"/>
                        <a:t>‘দোকানদারের রাষ্ট্র’ বলেছেন নেপোলিয়ান 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981200" y="6172200"/>
            <a:ext cx="55909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উৎসঃ</a:t>
            </a:r>
            <a:r>
              <a:rPr lang="en-US" dirty="0" smtClean="0"/>
              <a:t> https://en.wikipedia.org/.../</a:t>
            </a:r>
            <a:r>
              <a:rPr lang="en-US" dirty="0" err="1" smtClean="0"/>
              <a:t>list_of_countries</a:t>
            </a:r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major exports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533400"/>
            <a:ext cx="8382000" cy="59436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09600" y="533400"/>
            <a:ext cx="7239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বাংলাদেশের বাণিজ্যের প্রকৃতি</a:t>
            </a:r>
            <a:endParaRPr lang="en-U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4" descr="Pictur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24000"/>
            <a:ext cx="9143999" cy="51816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47800" y="2209799"/>
          <a:ext cx="6629400" cy="4038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2000"/>
                <a:gridCol w="990600"/>
                <a:gridCol w="1219200"/>
                <a:gridCol w="1143000"/>
                <a:gridCol w="1066800"/>
                <a:gridCol w="1447800"/>
              </a:tblGrid>
              <a:tr h="1569720"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দেশের</a:t>
                      </a:r>
                      <a:r>
                        <a:rPr lang="bn-IN" sz="1400" baseline="0" dirty="0" smtClean="0"/>
                        <a:t>       নাম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সম্পর্কের</a:t>
                      </a:r>
                      <a:r>
                        <a:rPr lang="bn-IN" sz="1400" baseline="0" dirty="0" smtClean="0"/>
                        <a:t> সূত্রপাত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আমদানি</a:t>
                      </a:r>
                      <a:r>
                        <a:rPr lang="bn-IN" sz="1400" baseline="0" dirty="0" smtClean="0"/>
                        <a:t> ও </a:t>
                      </a:r>
                    </a:p>
                    <a:p>
                      <a:r>
                        <a:rPr lang="bn-IN" sz="1400" baseline="0" dirty="0" smtClean="0"/>
                        <a:t>রপ্তানিকৃত </a:t>
                      </a:r>
                    </a:p>
                    <a:p>
                      <a:r>
                        <a:rPr lang="bn-IN" sz="1400" baseline="0" dirty="0" smtClean="0"/>
                        <a:t>পণ্য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400" dirty="0" smtClean="0"/>
                        <a:t>আমদানির</a:t>
                      </a:r>
                      <a:r>
                        <a:rPr lang="bn-IN" sz="1400" baseline="0" dirty="0" smtClean="0"/>
                        <a:t> পরিমাণ (২০১৫-২০১৬ অর্থবছরে), মিলিয়ন মার্কিন ডলার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400" baseline="0" dirty="0" smtClean="0"/>
                        <a:t>রপ্তানির</a:t>
                      </a:r>
                    </a:p>
                    <a:p>
                      <a:r>
                        <a:rPr lang="bn-IN" sz="1400" baseline="0" dirty="0" smtClean="0"/>
                        <a:t>পরিমাণ (২০১৫-২০১৬ অর্থবছরে), মিলিয়ন মার্কিন ডলার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400" dirty="0" smtClean="0"/>
                        <a:t> </a:t>
                      </a:r>
                    </a:p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  বিবিধ</a:t>
                      </a:r>
                      <a:endParaRPr lang="en-US" sz="1400" dirty="0"/>
                    </a:p>
                  </a:txBody>
                  <a:tcPr/>
                </a:tc>
              </a:tr>
              <a:tr h="2240281">
                <a:tc>
                  <a:txBody>
                    <a:bodyPr/>
                    <a:lstStyle/>
                    <a:p>
                      <a:endParaRPr lang="bn-IN" sz="1200" dirty="0" smtClean="0"/>
                    </a:p>
                    <a:p>
                      <a:endParaRPr lang="bn-IN" sz="1200" dirty="0" smtClean="0"/>
                    </a:p>
                    <a:p>
                      <a:endParaRPr lang="bn-IN" sz="1200" dirty="0" smtClean="0"/>
                    </a:p>
                    <a:p>
                      <a:endParaRPr lang="bn-IN" sz="1200" dirty="0" smtClean="0"/>
                    </a:p>
                    <a:p>
                      <a:r>
                        <a:rPr lang="bn-IN" sz="1200" dirty="0" smtClean="0"/>
                        <a:t>চীন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200" dirty="0" smtClean="0"/>
                    </a:p>
                    <a:p>
                      <a:endParaRPr lang="bn-IN" sz="1200" dirty="0" smtClean="0"/>
                    </a:p>
                    <a:p>
                      <a:endParaRPr lang="bn-IN" sz="1200" dirty="0" smtClean="0"/>
                    </a:p>
                    <a:p>
                      <a:endParaRPr lang="bn-IN" sz="1200" dirty="0" smtClean="0"/>
                    </a:p>
                    <a:p>
                      <a:r>
                        <a:rPr lang="bn-IN" sz="1200" dirty="0" smtClean="0"/>
                        <a:t>১৯৭৫ সালের</a:t>
                      </a:r>
                    </a:p>
                    <a:p>
                      <a:r>
                        <a:rPr lang="bn-IN" sz="1200" baseline="0" dirty="0" smtClean="0"/>
                        <a:t> পর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200" dirty="0" smtClean="0"/>
                    </a:p>
                    <a:p>
                      <a:r>
                        <a:rPr lang="bn-IN" sz="1200" dirty="0" smtClean="0"/>
                        <a:t>আমদানিঃ</a:t>
                      </a:r>
                      <a:r>
                        <a:rPr lang="bn-IN" sz="1200" baseline="0" dirty="0" smtClean="0"/>
                        <a:t> খাদ্য, পণ্যদ্রব্য ও প্রকল্প খাতে অর্থনৈতিক সাহায্য।</a:t>
                      </a:r>
                    </a:p>
                    <a:p>
                      <a:r>
                        <a:rPr lang="bn-IN" sz="1200" baseline="0" dirty="0" smtClean="0"/>
                        <a:t>রপ্তানিঃ ৮৪ টি পণ্যের শুল্কমুক্ত প্রবেশ নিশ্চিত, পাট ও পোশাক অন্যতম।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200" dirty="0" smtClean="0"/>
                    </a:p>
                    <a:p>
                      <a:r>
                        <a:rPr lang="bn-IN" sz="1200" dirty="0" smtClean="0"/>
                        <a:t>১২,৫৮২</a:t>
                      </a:r>
                    </a:p>
                    <a:p>
                      <a:endParaRPr lang="bn-IN" sz="1200" dirty="0" smtClean="0"/>
                    </a:p>
                    <a:p>
                      <a:r>
                        <a:rPr lang="bn-IN" sz="1200" dirty="0" smtClean="0"/>
                        <a:t>উ</a:t>
                      </a:r>
                      <a:r>
                        <a:rPr lang="bn-IN" sz="1200" baseline="0" dirty="0" smtClean="0"/>
                        <a:t> মা ভূগোল( মোয়াজ্জেম হোসেন চৌধুরী) মতে প্রায় ৩ বিলিয়ন মার্কিন ডলার।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12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200" dirty="0" smtClean="0"/>
                        <a:t>উ</a:t>
                      </a:r>
                      <a:r>
                        <a:rPr lang="bn-IN" sz="1200" baseline="0" dirty="0" smtClean="0"/>
                        <a:t> মা ভূগোল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200" baseline="0" dirty="0" smtClean="0"/>
                        <a:t>(মোয়াজ্জেম হোসেন চৌধুরী) মতে ২০০ মিলিয়ন মার্কিন ডলার।</a:t>
                      </a:r>
                      <a:endParaRPr lang="en-US" sz="1200" dirty="0" smtClean="0"/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200" baseline="0" dirty="0" smtClean="0"/>
                        <a:t> </a:t>
                      </a:r>
                    </a:p>
                    <a:p>
                      <a:endParaRPr lang="bn-IN" sz="1200" baseline="0" dirty="0" smtClean="0"/>
                    </a:p>
                    <a:p>
                      <a:endParaRPr lang="bn-IN" sz="1200" baseline="0" dirty="0" smtClean="0"/>
                    </a:p>
                    <a:p>
                      <a:r>
                        <a:rPr lang="bn-IN" sz="1200" baseline="0" dirty="0" smtClean="0"/>
                        <a:t>৩য় বৃহত্তম বাণিজ্যিক সম্পর্ক।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457200"/>
            <a:ext cx="960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বাংলাদেশের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সাথে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আমদানি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ও </a:t>
            </a:r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রপ্তানিকারক</a:t>
            </a:r>
            <a:endParaRPr lang="bn-IN" sz="24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  <a:p>
            <a:pPr algn="ctr"/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প্রধান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কয়েকটি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দেশের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</a:t>
            </a:r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বাণিজ্য</a:t>
            </a:r>
            <a:r>
              <a:rPr lang="en-US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সম্পর্ক</a:t>
            </a:r>
            <a:endParaRPr lang="en-US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4400" y="777240"/>
          <a:ext cx="7848600" cy="547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/>
                <a:gridCol w="1143000"/>
                <a:gridCol w="1676400"/>
                <a:gridCol w="1371600"/>
                <a:gridCol w="1371600"/>
                <a:gridCol w="1447800"/>
              </a:tblGrid>
              <a:tr h="1813560">
                <a:tc>
                  <a:txBody>
                    <a:bodyPr/>
                    <a:lstStyle/>
                    <a:p>
                      <a:endParaRPr lang="bn-IN" sz="1600" dirty="0" smtClean="0"/>
                    </a:p>
                    <a:p>
                      <a:r>
                        <a:rPr lang="bn-IN" sz="1600" dirty="0" smtClean="0"/>
                        <a:t>দেশের</a:t>
                      </a:r>
                      <a:r>
                        <a:rPr lang="bn-IN" sz="1600" baseline="0" dirty="0" smtClean="0"/>
                        <a:t>       নাম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600" dirty="0" smtClean="0"/>
                    </a:p>
                    <a:p>
                      <a:r>
                        <a:rPr lang="bn-IN" sz="1600" dirty="0" smtClean="0"/>
                        <a:t>সম্পর্কের</a:t>
                      </a:r>
                      <a:r>
                        <a:rPr lang="bn-IN" sz="1600" baseline="0" dirty="0" smtClean="0"/>
                        <a:t> সূত্রপাত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600" dirty="0" smtClean="0"/>
                    </a:p>
                    <a:p>
                      <a:r>
                        <a:rPr lang="bn-IN" sz="1600" dirty="0" smtClean="0"/>
                        <a:t>আমদানি</a:t>
                      </a:r>
                      <a:r>
                        <a:rPr lang="bn-IN" sz="1600" baseline="0" dirty="0" smtClean="0"/>
                        <a:t> ও </a:t>
                      </a:r>
                    </a:p>
                    <a:p>
                      <a:r>
                        <a:rPr lang="bn-IN" sz="1600" baseline="0" dirty="0" smtClean="0"/>
                        <a:t>রপ্তানিকৃত পণ্য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600" dirty="0" smtClean="0"/>
                        <a:t>আমদানির</a:t>
                      </a:r>
                      <a:r>
                        <a:rPr lang="bn-IN" sz="1600" baseline="0" dirty="0" smtClean="0"/>
                        <a:t> পরিমাণ (২০১৫-২০১৬ অর্থবছরে), মিলিয়ন মার্কিন ডলার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600" baseline="0" dirty="0" smtClean="0"/>
                        <a:t>রপ্তানির</a:t>
                      </a:r>
                    </a:p>
                    <a:p>
                      <a:r>
                        <a:rPr lang="bn-IN" sz="1600" baseline="0" dirty="0" smtClean="0"/>
                        <a:t>পরিমাণ (২০১৫-২০১৬ অর্থবছরে), মিলিয়ন মার্কিন ডলার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600" dirty="0" smtClean="0"/>
                        <a:t> </a:t>
                      </a:r>
                    </a:p>
                    <a:p>
                      <a:r>
                        <a:rPr lang="bn-IN" sz="1600" dirty="0" smtClean="0"/>
                        <a:t>বিবিধ</a:t>
                      </a:r>
                      <a:endParaRPr lang="en-US" sz="1600" dirty="0"/>
                    </a:p>
                  </a:txBody>
                  <a:tcPr/>
                </a:tc>
              </a:tr>
              <a:tr h="1844040"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en-US" sz="1400" dirty="0" smtClean="0"/>
                        <a:t>  </a:t>
                      </a:r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 </a:t>
                      </a:r>
                      <a:r>
                        <a:rPr lang="bn-IN" sz="1400" dirty="0" smtClean="0"/>
                        <a:t>জাপান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en-US" sz="1400" dirty="0" smtClean="0"/>
                        <a:t> </a:t>
                      </a:r>
                      <a:r>
                        <a:rPr lang="bn-IN" sz="1400" dirty="0" smtClean="0"/>
                        <a:t>১৯৭২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জাপান</a:t>
                      </a:r>
                      <a:r>
                        <a:rPr lang="bn-IN" sz="1400" baseline="0" dirty="0" smtClean="0"/>
                        <a:t> </a:t>
                      </a:r>
                      <a:r>
                        <a:rPr lang="bn-IN" sz="1400" dirty="0" smtClean="0"/>
                        <a:t>থেকে</a:t>
                      </a:r>
                      <a:r>
                        <a:rPr lang="bn-IN" sz="1400" baseline="0" dirty="0" smtClean="0"/>
                        <a:t> </a:t>
                      </a:r>
                      <a:r>
                        <a:rPr lang="bn-IN" sz="1400" dirty="0" smtClean="0"/>
                        <a:t>আমদানিঃ</a:t>
                      </a:r>
                      <a:r>
                        <a:rPr lang="bn-IN" sz="1400" baseline="0" dirty="0" smtClean="0"/>
                        <a:t>  </a:t>
                      </a:r>
                    </a:p>
                    <a:p>
                      <a:r>
                        <a:rPr lang="bn-IN" sz="1400" baseline="0" dirty="0" smtClean="0"/>
                        <a:t>শিল্পজাত পণ্য।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1400" baseline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baseline="0" dirty="0" smtClean="0"/>
                        <a:t>জাপানে  রপ্তানিঃ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         </a:t>
                      </a:r>
                      <a:r>
                        <a:rPr lang="bn-IN" sz="1400" baseline="0" dirty="0" smtClean="0">
                          <a:solidFill>
                            <a:srgbClr val="00B050"/>
                          </a:solidFill>
                        </a:rPr>
                        <a:t>নিজে করি</a:t>
                      </a:r>
                      <a:r>
                        <a:rPr lang="en-US" sz="1400" baseline="0" dirty="0" smtClean="0">
                          <a:solidFill>
                            <a:srgbClr val="00B050"/>
                          </a:solidFill>
                        </a:rPr>
                        <a:t>।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bn-IN" sz="1400" dirty="0" smtClean="0"/>
                        <a:t>২০৭৫,০০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1400" dirty="0" smtClean="0"/>
                    </a:p>
                    <a:p>
                      <a:endParaRPr lang="en-US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bn-IN" sz="1400" dirty="0" smtClean="0"/>
                        <a:t>১০৭৯.৫৫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রপ্তানি পণ্যের ১১</a:t>
                      </a:r>
                      <a:r>
                        <a:rPr lang="bn-IN" sz="1400" baseline="0" dirty="0" smtClean="0"/>
                        <a:t>তম বড় বাজার, চতুর্থ বৈদেশিক বিনিয়োগের দেশ। </a:t>
                      </a:r>
                      <a:endParaRPr lang="en-US" sz="1400" dirty="0"/>
                    </a:p>
                  </a:txBody>
                  <a:tcPr/>
                </a:tc>
              </a:tr>
              <a:tr h="1447800"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endParaRPr lang="bn-IN" sz="1400" dirty="0" smtClean="0"/>
                    </a:p>
                    <a:p>
                      <a:r>
                        <a:rPr lang="en-US" sz="1400" dirty="0" smtClean="0"/>
                        <a:t>   </a:t>
                      </a:r>
                      <a:r>
                        <a:rPr lang="bn-IN" sz="1400" dirty="0" smtClean="0"/>
                        <a:t>দক্ষিণ</a:t>
                      </a:r>
                      <a:r>
                        <a:rPr lang="bn-IN" sz="1400" baseline="0" dirty="0" smtClean="0"/>
                        <a:t> </a:t>
                      </a:r>
                    </a:p>
                    <a:p>
                      <a:r>
                        <a:rPr lang="en-US" sz="1400" baseline="0" dirty="0" smtClean="0"/>
                        <a:t>       </a:t>
                      </a:r>
                      <a:r>
                        <a:rPr lang="bn-IN" sz="1400" baseline="0" dirty="0" smtClean="0"/>
                        <a:t> কোর</a:t>
                      </a:r>
                      <a:r>
                        <a:rPr lang="en-US" sz="1400" baseline="0" dirty="0" smtClean="0"/>
                        <a:t>ি</a:t>
                      </a:r>
                      <a:r>
                        <a:rPr lang="bn-IN" sz="1400" baseline="0" dirty="0" smtClean="0"/>
                        <a:t>য়া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১৯৭৩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dirty="0" smtClean="0"/>
                        <a:t>আমদানিঃ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1400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baseline="0" dirty="0" smtClean="0">
                          <a:solidFill>
                            <a:srgbClr val="00B050"/>
                          </a:solidFill>
                        </a:rPr>
                        <a:t>নিজেকরি।</a:t>
                      </a:r>
                      <a:endParaRPr lang="en-US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400" baseline="0" dirty="0" smtClean="0"/>
                        <a:t>রপ্তানিঃ</a:t>
                      </a:r>
                      <a:r>
                        <a:rPr lang="bn-IN" sz="1400" baseline="0" dirty="0" smtClean="0">
                          <a:solidFill>
                            <a:srgbClr val="00B050"/>
                          </a:solidFill>
                        </a:rPr>
                        <a:t>নিজে করি।</a:t>
                      </a:r>
                      <a:endParaRPr lang="en-US" sz="14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endParaRPr lang="bn-IN" sz="1400" dirty="0" smtClean="0"/>
                    </a:p>
                    <a:p>
                      <a:r>
                        <a:rPr lang="bn-IN" sz="1400" baseline="0" dirty="0" smtClean="0"/>
                        <a:t> </a:t>
                      </a:r>
                      <a:r>
                        <a:rPr lang="bn-IN" sz="1400" dirty="0" smtClean="0"/>
                        <a:t>১৪১৭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1400" dirty="0" smtClean="0"/>
                    </a:p>
                    <a:p>
                      <a:endParaRPr lang="bn-IN" sz="1400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bn-IN" sz="1400" baseline="0" dirty="0" smtClean="0">
                          <a:solidFill>
                            <a:srgbClr val="00B050"/>
                          </a:solidFill>
                        </a:rPr>
                        <a:t>   নিজে করি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endParaRPr lang="en-US" sz="1400" dirty="0" smtClean="0"/>
                    </a:p>
                    <a:p>
                      <a:r>
                        <a:rPr lang="bn-IN" sz="1400" dirty="0" smtClean="0"/>
                        <a:t>মূলত আমদানি</a:t>
                      </a:r>
                      <a:r>
                        <a:rPr lang="bn-IN" sz="1400" baseline="0" dirty="0" smtClean="0"/>
                        <a:t> নির্ভর সম্পর্ক।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066800" y="990601"/>
          <a:ext cx="7239000" cy="4876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0129"/>
                <a:gridCol w="1222169"/>
                <a:gridCol w="1410195"/>
                <a:gridCol w="1504208"/>
                <a:gridCol w="1316182"/>
                <a:gridCol w="846117"/>
              </a:tblGrid>
              <a:tr h="2270760">
                <a:tc>
                  <a:txBody>
                    <a:bodyPr/>
                    <a:lstStyle/>
                    <a:p>
                      <a:endParaRPr lang="bn-IN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r>
                        <a:rPr lang="bn-IN" sz="1600" dirty="0" smtClean="0"/>
                        <a:t>দেশের</a:t>
                      </a:r>
                      <a:r>
                        <a:rPr lang="bn-IN" sz="1600" baseline="0" dirty="0" smtClean="0"/>
                        <a:t>       নাম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r>
                        <a:rPr lang="bn-IN" sz="1600" dirty="0" smtClean="0"/>
                        <a:t>সম্পর্কের</a:t>
                      </a:r>
                      <a:r>
                        <a:rPr lang="bn-IN" sz="1600" baseline="0" dirty="0" smtClean="0"/>
                        <a:t> সূত্রপাত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r>
                        <a:rPr lang="bn-IN" sz="1600" dirty="0" smtClean="0"/>
                        <a:t>আমদানি</a:t>
                      </a:r>
                      <a:r>
                        <a:rPr lang="bn-IN" sz="1600" baseline="0" dirty="0" smtClean="0"/>
                        <a:t> ও রপ্তানিকৃত পণ্য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bn-IN" sz="1600" dirty="0" smtClean="0"/>
                        <a:t>আমদানির</a:t>
                      </a:r>
                      <a:r>
                        <a:rPr lang="bn-IN" sz="1600" baseline="0" dirty="0" smtClean="0"/>
                        <a:t> পরিমাণ (২০১৫-২০১৬ অর্থবছরে), মিলিয়ন মার্কিন ডলার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aseline="0" dirty="0" smtClean="0"/>
                    </a:p>
                    <a:p>
                      <a:r>
                        <a:rPr lang="bn-IN" sz="1600" baseline="0" dirty="0" smtClean="0"/>
                        <a:t>রপ্তানির</a:t>
                      </a:r>
                    </a:p>
                    <a:p>
                      <a:r>
                        <a:rPr lang="bn-IN" sz="1600" baseline="0" dirty="0" smtClean="0"/>
                        <a:t>পরিমাণ (২০১৫-২০১৬ অর্থবছরে), মিলিয়ন মার্কিন ডলার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r>
                        <a:rPr lang="bn-IN" sz="1600" dirty="0" smtClean="0"/>
                        <a:t>বিবিধ</a:t>
                      </a:r>
                      <a:endParaRPr lang="en-US" sz="1600" dirty="0"/>
                    </a:p>
                  </a:txBody>
                  <a:tcPr/>
                </a:tc>
              </a:tr>
              <a:tr h="1524000"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যুক্তরাজ্য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১৯৭২ সাল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400" dirty="0" smtClean="0"/>
                        <a:t>বাংলাদেশের</a:t>
                      </a:r>
                      <a:r>
                        <a:rPr lang="bn-IN" sz="1400" baseline="0" dirty="0" smtClean="0"/>
                        <a:t> রপ্তানি আয়ের ১০% আসে যুক্তরাজ্য থেকে যার ৮০% তৈরি পোশাক শিল্প। 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endParaRPr lang="bn-IN" sz="1400" dirty="0" smtClean="0"/>
                    </a:p>
                    <a:p>
                      <a:r>
                        <a:rPr lang="bn-IN" sz="1400" baseline="0" dirty="0" smtClean="0">
                          <a:solidFill>
                            <a:srgbClr val="00B050"/>
                          </a:solidFill>
                        </a:rPr>
                        <a:t>   নিজে করি</a:t>
                      </a:r>
                      <a:endParaRPr lang="en-US" sz="14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1400" dirty="0" smtClean="0"/>
                    </a:p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  ৩৮০৯.৭০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400" baseline="0" dirty="0" smtClean="0">
                          <a:solidFill>
                            <a:srgbClr val="00B050"/>
                          </a:solidFill>
                        </a:rPr>
                        <a:t>   </a:t>
                      </a:r>
                    </a:p>
                    <a:p>
                      <a:endParaRPr lang="bn-IN" sz="1400" baseline="0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bn-IN" sz="1400" baseline="0" dirty="0" smtClean="0">
                          <a:solidFill>
                            <a:srgbClr val="00B050"/>
                          </a:solidFill>
                        </a:rPr>
                        <a:t>  নিজে         </a:t>
                      </a:r>
                    </a:p>
                    <a:p>
                      <a:r>
                        <a:rPr lang="bn-IN" sz="1400" baseline="0" dirty="0" smtClean="0">
                          <a:solidFill>
                            <a:srgbClr val="00B050"/>
                          </a:solidFill>
                        </a:rPr>
                        <a:t>   করি</a:t>
                      </a:r>
                      <a:endParaRPr lang="en-US" sz="1400" dirty="0"/>
                    </a:p>
                  </a:txBody>
                  <a:tcPr/>
                </a:tc>
              </a:tr>
              <a:tr h="1066799"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যুক্তরাষ্ট্র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১৯৭২ সাল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যুক্তরাষ্ট্রে</a:t>
                      </a:r>
                      <a:r>
                        <a:rPr lang="bn-IN" sz="1400" baseline="0" dirty="0" smtClean="0"/>
                        <a:t> রপ্তানিঃ তৈরি পোশাক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১১৩৪.০০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400" dirty="0" smtClean="0"/>
                    </a:p>
                    <a:p>
                      <a:r>
                        <a:rPr lang="bn-IN" sz="1400" dirty="0" smtClean="0"/>
                        <a:t>৬২২০.৬৫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4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</a:p>
                    <a:p>
                      <a:r>
                        <a:rPr lang="bn-IN" sz="1400" baseline="0" dirty="0" smtClean="0">
                          <a:solidFill>
                            <a:srgbClr val="00B050"/>
                          </a:solidFill>
                        </a:rPr>
                        <a:t>  নিজে    </a:t>
                      </a:r>
                    </a:p>
                    <a:p>
                      <a:r>
                        <a:rPr lang="bn-IN" sz="1400" baseline="0" smtClean="0">
                          <a:solidFill>
                            <a:srgbClr val="00B050"/>
                          </a:solidFill>
                        </a:rPr>
                        <a:t>   করি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038600" y="5943600"/>
            <a:ext cx="510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উৎসঃ</a:t>
            </a:r>
            <a:r>
              <a:rPr lang="en-US" dirty="0" smtClean="0"/>
              <a:t> </a:t>
            </a:r>
            <a:r>
              <a:rPr lang="en-US" dirty="0" err="1" smtClean="0"/>
              <a:t>বাংলাদেশ</a:t>
            </a:r>
            <a:r>
              <a:rPr lang="en-US" dirty="0" smtClean="0"/>
              <a:t> </a:t>
            </a:r>
            <a:r>
              <a:rPr lang="en-US" dirty="0" err="1" smtClean="0"/>
              <a:t>অর্থনৈতিক</a:t>
            </a:r>
            <a:r>
              <a:rPr lang="en-US" dirty="0" smtClean="0"/>
              <a:t> </a:t>
            </a:r>
            <a:r>
              <a:rPr lang="en-US" dirty="0" err="1" smtClean="0"/>
              <a:t>সমীক্ষা</a:t>
            </a:r>
            <a:r>
              <a:rPr lang="en-US" dirty="0" smtClean="0"/>
              <a:t>, ২০১৭</a:t>
            </a:r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port_1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799" y="838201"/>
            <a:ext cx="7391401" cy="5257799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8200" y="762001"/>
            <a:ext cx="53339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8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শুভ সকাল</a:t>
            </a:r>
            <a:endParaRPr lang="en-US" sz="8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447800" y="3810000"/>
            <a:ext cx="37976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81000" y="2690336"/>
            <a:ext cx="3886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endParaRPr lang="en-US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-2362200" y="2895600"/>
            <a:ext cx="10972800" cy="35540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endParaRPr lang="bn-IN" sz="20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None/>
            </a:pPr>
            <a:endParaRPr lang="bn-IN" sz="2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None/>
            </a:pPr>
            <a:endParaRPr lang="bn-IN" sz="20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None/>
            </a:pPr>
            <a:endParaRPr lang="bn-IN" sz="2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None/>
            </a:pPr>
            <a:endParaRPr lang="bn-IN" sz="20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None/>
            </a:pPr>
            <a:endParaRPr lang="bn-IN" sz="2000" b="1" cap="all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None/>
            </a:pPr>
            <a:r>
              <a:rPr lang="bn-IN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ভূগোল বিভাগ </a:t>
            </a:r>
          </a:p>
          <a:p>
            <a:pPr algn="ctr">
              <a:buNone/>
            </a:pPr>
            <a:endParaRPr lang="bn-IN" sz="20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None/>
            </a:pPr>
            <a:r>
              <a:rPr lang="bn-IN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বিপিএটিসি স্কুল এন্ড কলেজ</a:t>
            </a:r>
          </a:p>
          <a:p>
            <a:pPr algn="ctr">
              <a:buNone/>
            </a:pPr>
            <a:endParaRPr lang="bn-IN" sz="2000" b="1" cap="all" spc="0" dirty="0" smtClean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  <a:p>
            <a:pPr algn="ctr">
              <a:buNone/>
            </a:pPr>
            <a:r>
              <a:rPr lang="bn-IN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বিপিএটিসি, সাভার, ঢাকা ।</a:t>
            </a:r>
            <a:endParaRPr lang="en-US" sz="20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685800" y="3505200"/>
            <a:ext cx="4953000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buNone/>
            </a:pPr>
            <a:r>
              <a:rPr lang="bn-IN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    জেবুন্নেছা হেনা  </a:t>
            </a:r>
          </a:p>
          <a:p>
            <a:pPr algn="ctr">
              <a:buNone/>
            </a:pPr>
            <a:r>
              <a:rPr lang="bn-IN" sz="20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প্রভাষক </a:t>
            </a:r>
            <a:r>
              <a:rPr lang="bn-IN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।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pic>
        <p:nvPicPr>
          <p:cNvPr id="1026" name="Picture 2" descr="C:\Users\Hena\Desktop\IMG.jpg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24400" y="2743200"/>
            <a:ext cx="1371600" cy="1544638"/>
          </a:xfrm>
          <a:prstGeom prst="rect">
            <a:avLst/>
          </a:prstGeom>
          <a:noFill/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xport 1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762000"/>
            <a:ext cx="7239000" cy="51816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6" descr="export 17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000" y="1524000"/>
            <a:ext cx="4191000" cy="3596799"/>
          </a:xfrm>
        </p:spPr>
      </p:pic>
      <p:pic>
        <p:nvPicPr>
          <p:cNvPr id="6" name="Content Placeholder 19" descr="import sourc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8200" y="1524000"/>
            <a:ext cx="4114800" cy="3596799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-228600" y="685800"/>
            <a:ext cx="7924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বাংলাদেশের রপ্তানি পণ্য</a:t>
            </a:r>
            <a:endParaRPr lang="en-U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5" name="Picture 4" descr="120659118_2686024371659502_803397253875723227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1828800"/>
            <a:ext cx="3581401" cy="2209800"/>
          </a:xfrm>
          <a:prstGeom prst="rect">
            <a:avLst/>
          </a:prstGeom>
        </p:spPr>
      </p:pic>
      <p:pic>
        <p:nvPicPr>
          <p:cNvPr id="9" name="Picture 8" descr="hosto shilp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600" y="4114800"/>
            <a:ext cx="3657600" cy="2057400"/>
          </a:xfrm>
          <a:prstGeom prst="rect">
            <a:avLst/>
          </a:prstGeom>
        </p:spPr>
      </p:pic>
      <p:pic>
        <p:nvPicPr>
          <p:cNvPr id="8" name="Picture 7" descr="roptani ponyo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1" y="1905000"/>
            <a:ext cx="4038599" cy="44196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allAtOnce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295400" y="2133601"/>
          <a:ext cx="7086600" cy="419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/>
                <a:gridCol w="1828800"/>
                <a:gridCol w="1905000"/>
                <a:gridCol w="1371600"/>
                <a:gridCol w="838200"/>
              </a:tblGrid>
              <a:tr h="224028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bn-IN" dirty="0" smtClean="0"/>
                        <a:t>পণ্যের</a:t>
                      </a:r>
                      <a:r>
                        <a:rPr lang="bn-IN" baseline="0" dirty="0" smtClean="0"/>
                        <a:t> ধরণ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bn-IN" dirty="0" smtClean="0"/>
                        <a:t>রপ্তানিকৃত</a:t>
                      </a:r>
                      <a:r>
                        <a:rPr lang="bn-IN" baseline="0" dirty="0" smtClean="0"/>
                        <a:t> দেশ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bn-IN" dirty="0" smtClean="0"/>
                        <a:t>রপ্তানিকৃত</a:t>
                      </a:r>
                      <a:r>
                        <a:rPr lang="bn-IN" baseline="0" dirty="0" smtClean="0"/>
                        <a:t> পণ্য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আয়ের</a:t>
                      </a:r>
                      <a:r>
                        <a:rPr lang="bn-IN" baseline="0" dirty="0" smtClean="0"/>
                        <a:t> পরিমাণ</a:t>
                      </a:r>
                    </a:p>
                    <a:p>
                      <a:r>
                        <a:rPr lang="bn-IN" baseline="0" dirty="0" smtClean="0"/>
                        <a:t>(২০১৪-২০১৫) মিলিয়ন মার্কিন ডলার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endParaRPr lang="en-US" dirty="0" smtClean="0"/>
                    </a:p>
                    <a:p>
                      <a:r>
                        <a:rPr lang="bn-IN" dirty="0" smtClean="0"/>
                        <a:t>বিবিধ</a:t>
                      </a:r>
                      <a:endParaRPr lang="en-US" dirty="0"/>
                    </a:p>
                  </a:txBody>
                  <a:tcPr/>
                </a:tc>
              </a:tr>
              <a:tr h="1950720"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endParaRPr lang="en-US" sz="1600" dirty="0" smtClean="0"/>
                    </a:p>
                    <a:p>
                      <a:r>
                        <a:rPr lang="bn-IN" sz="1600" dirty="0" smtClean="0"/>
                        <a:t>সার</a:t>
                      </a:r>
                      <a:r>
                        <a:rPr lang="bn-IN" sz="1600" baseline="0" dirty="0" smtClean="0"/>
                        <a:t> ও রাসায়নিক দ্রব্য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baseline="0" dirty="0" smtClean="0"/>
                    </a:p>
                    <a:p>
                      <a:endParaRPr lang="en-US" sz="1600" baseline="0" dirty="0" smtClean="0"/>
                    </a:p>
                    <a:p>
                      <a:r>
                        <a:rPr lang="bn-IN" sz="1600" baseline="0" dirty="0" smtClean="0"/>
                        <a:t>ভারত, </a:t>
                      </a:r>
                      <a:r>
                        <a:rPr lang="bn-IN" sz="1600" dirty="0" smtClean="0"/>
                        <a:t>মায়ানমারসহ</a:t>
                      </a:r>
                      <a:r>
                        <a:rPr lang="bn-IN" sz="1600" baseline="0" dirty="0" smtClean="0"/>
                        <a:t> প্রতিবেশী কয়েকটি দেশ।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bn-IN" sz="1600" dirty="0" smtClean="0"/>
                        <a:t>অশোধিত</a:t>
                      </a:r>
                      <a:r>
                        <a:rPr lang="bn-IN" sz="1600" baseline="0" dirty="0" smtClean="0"/>
                        <a:t> ও পরিশোধিত রাসায়নিক সার, অপ্রচলিত রাসায়নিক দ্রব্য।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600" dirty="0" smtClean="0"/>
                    </a:p>
                    <a:p>
                      <a:endParaRPr lang="en-US" sz="1600" dirty="0" smtClean="0"/>
                    </a:p>
                    <a:p>
                      <a:r>
                        <a:rPr lang="bn-IN" sz="1600" dirty="0" smtClean="0"/>
                        <a:t>১১২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3000" y="533400"/>
            <a:ext cx="7086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বাংলাদেশের বৈদেশিক মুদ্রা অর্জনে  অপ্রচলিত পণ্যের ভূমিকা</a:t>
            </a:r>
            <a:endParaRPr lang="en-US" sz="28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4400" y="685800"/>
          <a:ext cx="7772399" cy="513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7909"/>
                <a:gridCol w="1671484"/>
                <a:gridCol w="2303206"/>
                <a:gridCol w="1290484"/>
                <a:gridCol w="919316"/>
              </a:tblGrid>
              <a:tr h="1981200"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bn-IN" dirty="0" smtClean="0"/>
                        <a:t>পণ্যের</a:t>
                      </a:r>
                      <a:r>
                        <a:rPr lang="bn-IN" baseline="0" dirty="0" smtClean="0"/>
                        <a:t> ধরণ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bn-IN" dirty="0" smtClean="0"/>
                        <a:t>রপ্তানিকৃত</a:t>
                      </a:r>
                      <a:r>
                        <a:rPr lang="bn-IN" baseline="0" dirty="0" smtClean="0"/>
                        <a:t> দেশ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bn-IN" dirty="0" smtClean="0"/>
                        <a:t>রপ্তানিকৃত</a:t>
                      </a:r>
                      <a:r>
                        <a:rPr lang="bn-IN" baseline="0" dirty="0" smtClean="0"/>
                        <a:t> পণ্য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আয়ের</a:t>
                      </a:r>
                      <a:r>
                        <a:rPr lang="bn-IN" baseline="0" dirty="0" smtClean="0"/>
                        <a:t> পরিমাণ</a:t>
                      </a:r>
                    </a:p>
                    <a:p>
                      <a:r>
                        <a:rPr lang="bn-IN" baseline="0" dirty="0" smtClean="0"/>
                        <a:t>(২০১৪-২০১৫) মিলিয়ন মার্কিন ডলার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bn-IN" dirty="0" smtClean="0"/>
                        <a:t>বিবিধ</a:t>
                      </a:r>
                      <a:endParaRPr lang="en-US" dirty="0"/>
                    </a:p>
                  </a:txBody>
                  <a:tcPr/>
                </a:tc>
              </a:tr>
              <a:tr h="1036320">
                <a:tc>
                  <a:txBody>
                    <a:bodyPr/>
                    <a:lstStyle/>
                    <a:p>
                      <a:endParaRPr lang="bn-IN" sz="1600" dirty="0" smtClean="0"/>
                    </a:p>
                    <a:p>
                      <a:r>
                        <a:rPr lang="bn-IN" sz="1600" dirty="0" smtClean="0"/>
                        <a:t>কৃষিজাত</a:t>
                      </a:r>
                      <a:r>
                        <a:rPr lang="bn-IN" sz="1600" baseline="0" dirty="0" smtClean="0"/>
                        <a:t> পণ্য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bn-IN" sz="1600" dirty="0" smtClean="0"/>
                        <a:t>ভারত ও মধ্যপ্রাচ্যের</a:t>
                      </a:r>
                      <a:r>
                        <a:rPr lang="bn-IN" sz="1600" baseline="0" dirty="0" smtClean="0"/>
                        <a:t> দেশসমূহ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600" dirty="0" smtClean="0"/>
                        <a:t>শাকসবজি,</a:t>
                      </a:r>
                      <a:r>
                        <a:rPr lang="bn-IN" sz="1600" baseline="0" dirty="0" smtClean="0"/>
                        <a:t> ফলমূল, পান- সুপারি, গোলআলু, মসলা।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600" dirty="0" smtClean="0"/>
                    </a:p>
                    <a:p>
                      <a:r>
                        <a:rPr lang="bn-IN" sz="1600" dirty="0" smtClean="0"/>
                        <a:t>৩৩৯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807720"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bn-IN" sz="1600" dirty="0" smtClean="0"/>
                        <a:t>হস্তশিল্প</a:t>
                      </a:r>
                      <a:r>
                        <a:rPr lang="bn-IN" sz="1600" baseline="0" dirty="0" smtClean="0"/>
                        <a:t>জাত</a:t>
                      </a:r>
                    </a:p>
                    <a:p>
                      <a:r>
                        <a:rPr lang="bn-IN" sz="1600" baseline="0" dirty="0" smtClean="0"/>
                        <a:t> দ্রব্য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600" baseline="0" dirty="0" smtClean="0">
                          <a:solidFill>
                            <a:srgbClr val="00B050"/>
                          </a:solidFill>
                        </a:rPr>
                        <a:t>নিজে করি</a:t>
                      </a:r>
                      <a:endParaRPr lang="en-US" sz="16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600" dirty="0" smtClean="0"/>
                        <a:t>ক্ষুদ্র</a:t>
                      </a:r>
                      <a:r>
                        <a:rPr lang="bn-IN" sz="1600" baseline="0" dirty="0" smtClean="0"/>
                        <a:t> ও কুটির শিল্পে প্রস্তুত হয়ে থাকে।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bn-IN" sz="1600" dirty="0" smtClean="0"/>
                        <a:t>৯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/>
                    </a:p>
                  </a:txBody>
                  <a:tcPr/>
                </a:tc>
              </a:tr>
              <a:tr h="670560"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bn-IN" sz="1600" dirty="0" smtClean="0"/>
                        <a:t>জুতা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600" baseline="0" dirty="0" smtClean="0">
                          <a:solidFill>
                            <a:srgbClr val="00B050"/>
                          </a:solidFill>
                        </a:rPr>
                        <a:t>নিজে করি</a:t>
                      </a:r>
                      <a:endParaRPr lang="en-US" sz="16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 smtClean="0"/>
                    </a:p>
                    <a:p>
                      <a:r>
                        <a:rPr lang="bn-IN" sz="1600" dirty="0" smtClean="0"/>
                        <a:t>জুতা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600" dirty="0" smtClean="0"/>
                    </a:p>
                    <a:p>
                      <a:r>
                        <a:rPr lang="bn-IN" sz="1600" dirty="0" smtClean="0"/>
                        <a:t>১৯০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563880">
                <a:tc>
                  <a:txBody>
                    <a:bodyPr/>
                    <a:lstStyle/>
                    <a:p>
                      <a:r>
                        <a:rPr lang="bn-IN" sz="1600" dirty="0" smtClean="0"/>
                        <a:t>সিরামিক</a:t>
                      </a:r>
                      <a:r>
                        <a:rPr lang="bn-IN" sz="1600" baseline="0" dirty="0" smtClean="0"/>
                        <a:t> দ্রব্য</a:t>
                      </a:r>
                      <a:endParaRPr lang="bn-IN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600" baseline="0" dirty="0" smtClean="0">
                          <a:solidFill>
                            <a:srgbClr val="00B050"/>
                          </a:solidFill>
                        </a:rPr>
                        <a:t>নিজে করি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600" dirty="0" smtClean="0"/>
                        <a:t>সিরামিক</a:t>
                      </a:r>
                      <a:r>
                        <a:rPr lang="bn-IN" sz="1600" baseline="0" dirty="0" smtClean="0"/>
                        <a:t> সামগ্রী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600" dirty="0" smtClean="0"/>
                        <a:t>১৩.৩৭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267200" y="6096000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উৎসঃ</a:t>
            </a:r>
            <a:r>
              <a:rPr lang="en-US" dirty="0" smtClean="0"/>
              <a:t> </a:t>
            </a:r>
            <a:r>
              <a:rPr lang="en-US" dirty="0" err="1" smtClean="0"/>
              <a:t>বাংলাদেশ</a:t>
            </a:r>
            <a:r>
              <a:rPr lang="en-US" dirty="0" smtClean="0"/>
              <a:t> </a:t>
            </a:r>
            <a:r>
              <a:rPr lang="en-US" dirty="0" err="1" smtClean="0"/>
              <a:t>অর্থনৈতিক</a:t>
            </a:r>
            <a:r>
              <a:rPr lang="en-US" dirty="0" smtClean="0"/>
              <a:t> </a:t>
            </a:r>
            <a:r>
              <a:rPr lang="en-US" dirty="0" err="1" smtClean="0"/>
              <a:t>সমীক্ষা</a:t>
            </a:r>
            <a:r>
              <a:rPr lang="en-US" dirty="0" smtClean="0"/>
              <a:t>, ২০১৭</a:t>
            </a:r>
            <a:endParaRPr lang="en-US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838200" y="1691640"/>
          <a:ext cx="7772399" cy="432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/>
                <a:gridCol w="3048000"/>
                <a:gridCol w="1142999"/>
                <a:gridCol w="1290484"/>
                <a:gridCol w="919316"/>
              </a:tblGrid>
              <a:tr h="2057400"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endParaRPr lang="en-US" baseline="0" dirty="0" smtClean="0"/>
                    </a:p>
                    <a:p>
                      <a:endParaRPr lang="en-US" baseline="0" dirty="0" smtClean="0"/>
                    </a:p>
                    <a:p>
                      <a:r>
                        <a:rPr lang="en-US" baseline="0" dirty="0" err="1" smtClean="0"/>
                        <a:t>জনশক্তির</a:t>
                      </a:r>
                      <a:r>
                        <a:rPr lang="bn-IN" baseline="0" dirty="0" smtClean="0"/>
                        <a:t> ধরণ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bn-IN" dirty="0" smtClean="0"/>
                        <a:t>       রপ্তানিকৃত</a:t>
                      </a:r>
                      <a:r>
                        <a:rPr lang="bn-IN" baseline="0" dirty="0" smtClean="0"/>
                        <a:t> দেশ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bn-IN" dirty="0" smtClean="0"/>
                        <a:t>অর্থ</a:t>
                      </a:r>
                      <a:r>
                        <a:rPr lang="bn-IN" baseline="0" dirty="0" smtClean="0"/>
                        <a:t> প্রেরিত </a:t>
                      </a:r>
                      <a:r>
                        <a:rPr lang="bn-IN" dirty="0" smtClean="0"/>
                        <a:t>প্রবাসীর</a:t>
                      </a:r>
                      <a:r>
                        <a:rPr lang="bn-IN" baseline="0" dirty="0" smtClean="0"/>
                        <a:t> সংখ্যা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baseline="0" dirty="0" smtClean="0"/>
                        <a:t>রেমিটেন্সের পরিমাণ</a:t>
                      </a:r>
                    </a:p>
                    <a:p>
                      <a:r>
                        <a:rPr lang="bn-IN" baseline="0" dirty="0" smtClean="0"/>
                        <a:t>(২০১৪-২০১৫) মিলিয়ন মার্কিন ডলার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bn-IN" dirty="0" smtClean="0"/>
                        <a:t>বিবিধ</a:t>
                      </a:r>
                      <a:endParaRPr lang="en-US" dirty="0"/>
                    </a:p>
                  </a:txBody>
                  <a:tcPr/>
                </a:tc>
              </a:tr>
              <a:tr h="1905000">
                <a:tc>
                  <a:txBody>
                    <a:bodyPr/>
                    <a:lstStyle/>
                    <a:p>
                      <a:endParaRPr lang="bn-IN" sz="1600" dirty="0" smtClean="0"/>
                    </a:p>
                    <a:p>
                      <a:r>
                        <a:rPr lang="bn-IN" sz="1600" dirty="0" smtClean="0"/>
                        <a:t>দক্ষ, আধা</a:t>
                      </a:r>
                      <a:r>
                        <a:rPr lang="bn-IN" sz="1600" baseline="0" dirty="0" smtClean="0"/>
                        <a:t> দক্ষ ও অদক্ষ, ১৫-৫৯ বছরের শারীরিক ও মানসিকভাবে সুস্থ।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600" dirty="0" smtClean="0"/>
                    </a:p>
                    <a:p>
                      <a:r>
                        <a:rPr lang="bn-IN" sz="1600" dirty="0" smtClean="0"/>
                        <a:t>সৌদি আরব, কাতা্‌র, কুয়েত, ওমা্‌ন সংযুক্ত আরব আমিরাত, বাহরাই্‌ন, মালয়েশিয়া, সিঙ্গাপু্‌র, কানাডা, আমেরিকা</a:t>
                      </a:r>
                      <a:r>
                        <a:rPr lang="bn-IN" sz="1600" baseline="0" dirty="0" smtClean="0"/>
                        <a:t> যুক্তরাষ্ট্র,</a:t>
                      </a:r>
                      <a:r>
                        <a:rPr lang="bn-IN" sz="1600" dirty="0" smtClean="0"/>
                        <a:t> যুক্তরাজ্যসহ বিভিন্ন দেশ।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600" dirty="0" smtClean="0"/>
                        <a:t>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600" dirty="0" smtClean="0"/>
                        <a:t>৪,৬১,০০০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600" dirty="0" smtClean="0"/>
                    </a:p>
                    <a:p>
                      <a:endParaRPr lang="bn-IN" sz="1600" dirty="0" smtClean="0"/>
                    </a:p>
                    <a:p>
                      <a:endParaRPr lang="bn-IN" sz="1600" dirty="0" smtClean="0"/>
                    </a:p>
                    <a:p>
                      <a:r>
                        <a:rPr lang="bn-IN" sz="1600" dirty="0" smtClean="0"/>
                        <a:t>১৫৩১৭</a:t>
                      </a:r>
                    </a:p>
                    <a:p>
                      <a:r>
                        <a:rPr lang="bn-IN" sz="1600" dirty="0" smtClean="0"/>
                        <a:t> 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4267200" y="6096000"/>
            <a:ext cx="4495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উৎসঃ</a:t>
            </a:r>
            <a:r>
              <a:rPr lang="en-US" dirty="0" smtClean="0"/>
              <a:t> </a:t>
            </a:r>
            <a:r>
              <a:rPr lang="en-US" dirty="0" err="1" smtClean="0"/>
              <a:t>বাংলাদেশ</a:t>
            </a:r>
            <a:r>
              <a:rPr lang="en-US" dirty="0" smtClean="0"/>
              <a:t> </a:t>
            </a:r>
            <a:r>
              <a:rPr lang="en-US" dirty="0" err="1" smtClean="0"/>
              <a:t>অর্থনৈতিক</a:t>
            </a:r>
            <a:r>
              <a:rPr lang="en-US" dirty="0" smtClean="0"/>
              <a:t> </a:t>
            </a:r>
            <a:r>
              <a:rPr lang="en-US" dirty="0" err="1" smtClean="0"/>
              <a:t>সমীক্ষা</a:t>
            </a:r>
            <a:r>
              <a:rPr lang="en-US" dirty="0" smtClean="0"/>
              <a:t>, ২০১৭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1" y="381000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বাংলাদেশের বৈদেশিক মুদ্রা অর্জনে</a:t>
            </a:r>
          </a:p>
          <a:p>
            <a:pPr algn="ctr"/>
            <a:r>
              <a:rPr lang="bn-IN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জনশক্তি </a:t>
            </a:r>
            <a:r>
              <a:rPr lang="en-US" sz="2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রপ্তানির</a:t>
            </a:r>
            <a:r>
              <a:rPr lang="bn-IN" sz="2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ভূমিকা</a:t>
            </a:r>
            <a:endParaRPr lang="en-US" sz="2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62135" y="685801"/>
            <a:ext cx="11544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কাজ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90600" y="2514600"/>
            <a:ext cx="7772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2400" dirty="0" smtClean="0"/>
              <a:t>   তোমার দেশের বিগত ৫ বছরের জনশক্তি রপ্তানির </a:t>
            </a:r>
          </a:p>
          <a:p>
            <a:pPr>
              <a:buFont typeface="Wingdings" pitchFamily="2" charset="2"/>
              <a:buChar char="v"/>
            </a:pPr>
            <a:endParaRPr lang="bn-IN" sz="2400" dirty="0" smtClean="0"/>
          </a:p>
          <a:p>
            <a:r>
              <a:rPr lang="bn-IN" sz="2400" smtClean="0"/>
              <a:t>      প্রবাহচিত্র   </a:t>
            </a:r>
            <a:r>
              <a:rPr lang="bn-IN" sz="2400" dirty="0" smtClean="0"/>
              <a:t>তৈরি কর এবং বর্তমান মোট প্রবাসীর</a:t>
            </a:r>
          </a:p>
          <a:p>
            <a:r>
              <a:rPr lang="bn-IN" sz="2400" dirty="0" smtClean="0"/>
              <a:t>     </a:t>
            </a:r>
          </a:p>
          <a:p>
            <a:r>
              <a:rPr lang="bn-IN" sz="2400" dirty="0" smtClean="0"/>
              <a:t>      সংখ্যা হিসেব কর।</a:t>
            </a:r>
            <a:endParaRPr lang="en-US" sz="24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609600" y="609600"/>
            <a:ext cx="769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/>
              <a:t>       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1828800"/>
            <a:ext cx="6248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/>
          </a:p>
          <a:p>
            <a:endParaRPr lang="bn-IN" dirty="0" smtClean="0"/>
          </a:p>
          <a:p>
            <a:endParaRPr lang="bn-IN" dirty="0" smtClean="0"/>
          </a:p>
          <a:p>
            <a:endParaRPr lang="bn-IN" dirty="0" smtClean="0"/>
          </a:p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838200" y="1981200"/>
            <a:ext cx="65631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/>
          </a:p>
          <a:p>
            <a:endParaRPr lang="bn-IN" dirty="0" smtClean="0"/>
          </a:p>
          <a:p>
            <a:r>
              <a:rPr lang="bn-IN" dirty="0" smtClean="0"/>
              <a:t>                                              </a:t>
            </a:r>
          </a:p>
          <a:p>
            <a:endParaRPr lang="bn-IN" dirty="0" smtClean="0"/>
          </a:p>
          <a:p>
            <a:endParaRPr lang="bn-IN" dirty="0" smtClean="0"/>
          </a:p>
          <a:p>
            <a:endParaRPr lang="bn-IN" dirty="0" smtClean="0"/>
          </a:p>
          <a:p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" y="381000"/>
            <a:ext cx="8382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বাংলাদেশের রপ্তানিযোগ্য পণ্যের</a:t>
            </a:r>
          </a:p>
          <a:p>
            <a:pPr algn="ctr"/>
            <a:r>
              <a:rPr lang="bn-IN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উৎপাদন বৃদ্ধির গুরুত্ব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7" name="Picture 6" descr="Picture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600200"/>
            <a:ext cx="8458200" cy="48006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90601" y="2362199"/>
          <a:ext cx="7315199" cy="408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8209"/>
                <a:gridCol w="3017190"/>
                <a:gridCol w="2209800"/>
              </a:tblGrid>
              <a:tr h="1036319"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endParaRPr lang="bn-IN" dirty="0" smtClean="0"/>
                    </a:p>
                    <a:p>
                      <a:r>
                        <a:rPr lang="bn-IN" dirty="0" smtClean="0"/>
                        <a:t>    রপ্তানি</a:t>
                      </a:r>
                      <a:r>
                        <a:rPr lang="bn-IN" baseline="0" dirty="0" smtClean="0"/>
                        <a:t>যোগ্য</a:t>
                      </a:r>
                    </a:p>
                    <a:p>
                      <a:r>
                        <a:rPr lang="bn-IN" baseline="0" dirty="0" smtClean="0"/>
                        <a:t>          পণ্য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endParaRPr lang="en-US" dirty="0" smtClean="0"/>
                    </a:p>
                    <a:p>
                      <a:r>
                        <a:rPr lang="bn-IN" dirty="0" smtClean="0"/>
                        <a:t>রপ্তানি বৃদ্ধির</a:t>
                      </a:r>
                      <a:r>
                        <a:rPr lang="bn-IN" baseline="0" dirty="0" smtClean="0"/>
                        <a:t> উপায়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dirty="0" smtClean="0"/>
                    </a:p>
                    <a:p>
                      <a:endParaRPr lang="en-US" dirty="0" smtClean="0"/>
                    </a:p>
                    <a:p>
                      <a:r>
                        <a:rPr lang="bn-IN" dirty="0" smtClean="0"/>
                        <a:t>রপ্তানির গুরুত্ব</a:t>
                      </a:r>
                      <a:endParaRPr lang="en-US" dirty="0"/>
                    </a:p>
                  </a:txBody>
                  <a:tcPr/>
                </a:tc>
              </a:tr>
              <a:tr h="949317">
                <a:tc>
                  <a:txBody>
                    <a:bodyPr/>
                    <a:lstStyle/>
                    <a:p>
                      <a:endParaRPr lang="bn-IN" sz="1600" dirty="0" smtClean="0"/>
                    </a:p>
                    <a:p>
                      <a:r>
                        <a:rPr lang="bn-IN" sz="1600" dirty="0" smtClean="0"/>
                        <a:t>    তৈরি</a:t>
                      </a:r>
                      <a:r>
                        <a:rPr lang="bn-IN" sz="1600" baseline="0" dirty="0" smtClean="0"/>
                        <a:t> পোশাক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pitchFamily="2" charset="2"/>
                        <a:buChar char="ü"/>
                      </a:pPr>
                      <a:endParaRPr lang="en-US" sz="1600" dirty="0" smtClean="0"/>
                    </a:p>
                    <a:p>
                      <a:pPr>
                        <a:buFont typeface="Wingdings" pitchFamily="2" charset="2"/>
                        <a:buChar char="ü"/>
                      </a:pPr>
                      <a:r>
                        <a:rPr lang="bn-IN" sz="1600" dirty="0" smtClean="0"/>
                        <a:t> আইটেম</a:t>
                      </a:r>
                      <a:r>
                        <a:rPr lang="bn-IN" sz="1600" baseline="0" dirty="0" smtClean="0"/>
                        <a:t> সংখ্যা বাড়িয়ে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bn-IN" sz="1600" baseline="0" dirty="0" smtClean="0"/>
                        <a:t>  </a:t>
                      </a:r>
                      <a:r>
                        <a:rPr lang="bn-IN" sz="1600" baseline="0" dirty="0" smtClean="0">
                          <a:solidFill>
                            <a:srgbClr val="00B050"/>
                          </a:solidFill>
                        </a:rPr>
                        <a:t>নিজে করি</a:t>
                      </a:r>
                      <a:r>
                        <a:rPr lang="bn-IN" sz="1600" baseline="0" dirty="0" smtClean="0"/>
                        <a:t>          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ü"/>
                        <a:tabLst/>
                        <a:defRPr/>
                      </a:pPr>
                      <a:r>
                        <a:rPr lang="bn-IN" sz="1600" baseline="0" dirty="0" smtClean="0"/>
                        <a:t> </a:t>
                      </a:r>
                      <a:r>
                        <a:rPr lang="bn-IN" sz="1600" baseline="0" dirty="0" smtClean="0">
                          <a:solidFill>
                            <a:srgbClr val="00B050"/>
                          </a:solidFill>
                        </a:rPr>
                        <a:t>নিজে করি</a:t>
                      </a:r>
                      <a:r>
                        <a:rPr lang="bn-IN" sz="1600" baseline="0" dirty="0" smtClean="0"/>
                        <a:t>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600" dirty="0" smtClean="0"/>
                        <a:t>    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600" baseline="0" dirty="0" smtClean="0">
                          <a:solidFill>
                            <a:srgbClr val="00B050"/>
                          </a:solidFill>
                        </a:rPr>
                        <a:t>    নিজে করি</a:t>
                      </a:r>
                      <a:endParaRPr lang="en-US" sz="16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sz="1600" dirty="0" smtClean="0"/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537837">
                <a:tc>
                  <a:txBody>
                    <a:bodyPr/>
                    <a:lstStyle/>
                    <a:p>
                      <a:r>
                        <a:rPr lang="bn-IN" sz="1600" dirty="0" smtClean="0"/>
                        <a:t>      </a:t>
                      </a:r>
                    </a:p>
                    <a:p>
                      <a:r>
                        <a:rPr lang="bn-IN" sz="1600" dirty="0" smtClean="0"/>
                        <a:t>       -------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600" dirty="0" smtClean="0"/>
                    </a:p>
                    <a:p>
                      <a:r>
                        <a:rPr lang="bn-IN" sz="1600" dirty="0" smtClean="0"/>
                        <a:t>      --------</a:t>
                      </a:r>
                      <a:endParaRPr lang="en-US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bn-IN" sz="16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1600" dirty="0" smtClean="0"/>
                        <a:t>  --------</a:t>
                      </a:r>
                      <a:endParaRPr lang="en-US" sz="1600" dirty="0"/>
                    </a:p>
                  </a:txBody>
                  <a:tcPr/>
                </a:tc>
              </a:tr>
              <a:tr h="492117">
                <a:tc>
                  <a:txBody>
                    <a:bodyPr/>
                    <a:lstStyle/>
                    <a:p>
                      <a:endParaRPr lang="bn-IN" sz="1600" dirty="0" smtClean="0"/>
                    </a:p>
                    <a:p>
                      <a:r>
                        <a:rPr lang="bn-IN" sz="1600" baseline="0" dirty="0" smtClean="0"/>
                        <a:t>         --------</a:t>
                      </a:r>
                      <a:endParaRPr lang="bn-IN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600" dirty="0" smtClean="0"/>
                    </a:p>
                    <a:p>
                      <a:r>
                        <a:rPr lang="bn-IN" sz="1600" dirty="0" smtClean="0"/>
                        <a:t>       --------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bn-IN" sz="1600" dirty="0" smtClean="0"/>
                    </a:p>
                    <a:p>
                      <a:r>
                        <a:rPr lang="bn-IN" sz="1600" dirty="0" smtClean="0"/>
                        <a:t>    ---------</a:t>
                      </a:r>
                      <a:endParaRPr lang="en-US" sz="1600" dirty="0"/>
                    </a:p>
                  </a:txBody>
                  <a:tcPr/>
                </a:tc>
              </a:tr>
              <a:tr h="217797">
                <a:tc>
                  <a:txBody>
                    <a:bodyPr/>
                    <a:lstStyle/>
                    <a:p>
                      <a:endParaRPr lang="bn-IN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endParaRPr lang="bn-IN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76400" y="6096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কাজ</a:t>
            </a:r>
            <a:r>
              <a:rPr lang="bn-IN" sz="28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- নিচের ছকটি পূরণ কর।</a:t>
            </a:r>
            <a:endParaRPr lang="en-US" sz="28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16002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বাংলাদেশের রপ্তানিযোগ্য পণ্য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276601" y="609600"/>
            <a:ext cx="15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276600" y="609600"/>
            <a:ext cx="3048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7" name="Rectangle 6"/>
          <p:cNvSpPr/>
          <p:nvPr/>
        </p:nvSpPr>
        <p:spPr>
          <a:xfrm>
            <a:off x="-609600" y="381000"/>
            <a:ext cx="10668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বৈদেশিক বাণিজ্য</a:t>
            </a:r>
            <a:r>
              <a:rPr lang="en-US" sz="2400" b="1" cap="none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ভূ</a:t>
            </a:r>
            <a:r>
              <a:rPr lang="bn-IN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ক্ত দেশে </a:t>
            </a:r>
          </a:p>
          <a:p>
            <a:pPr algn="ctr"/>
            <a:r>
              <a:rPr lang="bn-IN" sz="2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বাংলাদেশের বাণিজ্যের সুবিধা-অসুবিধা </a:t>
            </a:r>
            <a:endParaRPr lang="en-US" sz="2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6" name="Picture 5" descr="Pictur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96" y="1981200"/>
            <a:ext cx="8923807" cy="46482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5800" y="2667000"/>
            <a:ext cx="7620000" cy="34163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bn-IN" sz="2800" dirty="0" smtClean="0"/>
              <a:t>  যা শেখা  যাবে</a:t>
            </a:r>
          </a:p>
          <a:p>
            <a:r>
              <a:rPr lang="bn-IN" sz="2800" dirty="0" smtClean="0"/>
              <a:t> </a:t>
            </a:r>
          </a:p>
          <a:p>
            <a:pPr>
              <a:buFont typeface="Wingdings" pitchFamily="2" charset="2"/>
              <a:buChar char="ü"/>
            </a:pPr>
            <a:r>
              <a:rPr lang="bn-IN" sz="2000" dirty="0" smtClean="0"/>
              <a:t>  বাণিজ্য , বাণিজ্যের প্রকৃতি ও আন্তর্জাতিক বাণিজ্য  সংঘটনের   </a:t>
            </a:r>
          </a:p>
          <a:p>
            <a:r>
              <a:rPr lang="bn-IN" sz="2000" dirty="0" smtClean="0"/>
              <a:t>     নিয়ামক/ কারণ বিশ্লেষণ করা যাবে</a:t>
            </a:r>
          </a:p>
          <a:p>
            <a:endParaRPr lang="bn-IN" sz="2000" dirty="0" smtClean="0"/>
          </a:p>
          <a:p>
            <a:pPr>
              <a:buFont typeface="Wingdings" pitchFamily="2" charset="2"/>
              <a:buChar char="ü"/>
            </a:pPr>
            <a:r>
              <a:rPr lang="bn-IN" sz="2000" dirty="0" smtClean="0"/>
              <a:t>  বর্তমান বিশ্বে সর্বোচ্চ রপ্তানিকারক কয়েকটি দেশের পণ্যের বর্ণনা  </a:t>
            </a:r>
          </a:p>
          <a:p>
            <a:r>
              <a:rPr lang="bn-IN" sz="2000" dirty="0" smtClean="0"/>
              <a:t>     দেয়া যাবে।</a:t>
            </a:r>
          </a:p>
          <a:p>
            <a:pPr>
              <a:buFont typeface="Arial" pitchFamily="34" charset="0"/>
              <a:buChar char="•"/>
            </a:pPr>
            <a:endParaRPr lang="bn-IN" sz="2000" dirty="0" smtClean="0"/>
          </a:p>
          <a:p>
            <a:pPr>
              <a:buFont typeface="Wingdings" pitchFamily="2" charset="2"/>
              <a:buChar char="ü"/>
            </a:pPr>
            <a:r>
              <a:rPr lang="bn-IN" sz="2000" dirty="0" smtClean="0"/>
              <a:t>  বাংলাদেশের </a:t>
            </a:r>
            <a:r>
              <a:rPr lang="en-US" sz="2000" dirty="0" err="1" smtClean="0"/>
              <a:t>বাণিজ্যের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প্রকৃতি</a:t>
            </a:r>
            <a:r>
              <a:rPr lang="bn-IN" sz="2000" dirty="0" smtClean="0"/>
              <a:t> বর্ণনা করা যাবে।</a:t>
            </a:r>
          </a:p>
          <a:p>
            <a:endParaRPr lang="bn-IN" sz="2000" dirty="0" smtClean="0"/>
          </a:p>
        </p:txBody>
      </p:sp>
      <p:sp>
        <p:nvSpPr>
          <p:cNvPr id="4" name="Rectangle 3"/>
          <p:cNvSpPr/>
          <p:nvPr/>
        </p:nvSpPr>
        <p:spPr>
          <a:xfrm>
            <a:off x="1066800" y="609600"/>
            <a:ext cx="6324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44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05345" y="533400"/>
            <a:ext cx="6933309" cy="129266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bn-IN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বাণিজ্য </a:t>
            </a:r>
          </a:p>
          <a:p>
            <a:pPr algn="ctr"/>
            <a:r>
              <a:rPr lang="bn-IN" sz="2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(৮ম অধ্যায়, ২য় পত্র)</a:t>
            </a:r>
            <a:endParaRPr lang="en-US" sz="2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-1295400" y="685800"/>
            <a:ext cx="117348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IN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বাংলাদেশের জনশক্তি আমদানিকারক প্রধান দেশসমূহের</a:t>
            </a:r>
          </a:p>
          <a:p>
            <a:pPr algn="ctr"/>
            <a:endParaRPr lang="bn-IN" sz="2000" b="1" cap="none" spc="300" dirty="0" smtClean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  <a:p>
            <a:pPr algn="ctr"/>
            <a:r>
              <a:rPr lang="bn-IN" sz="2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জনশক্তি চাহিদার বিবেচ্য বিষয়সমূহওতার কারণ </a:t>
            </a:r>
            <a:endParaRPr lang="en-US" sz="2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600" y="2743200"/>
            <a:ext cx="77285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/>
          </a:p>
          <a:p>
            <a:endParaRPr lang="bn-IN" dirty="0" smtClean="0"/>
          </a:p>
          <a:p>
            <a:endParaRPr lang="bn-IN" dirty="0" smtClean="0"/>
          </a:p>
          <a:p>
            <a:endParaRPr lang="bn-IN" dirty="0" smtClean="0"/>
          </a:p>
          <a:p>
            <a:endParaRPr lang="bn-IN" dirty="0" smtClean="0"/>
          </a:p>
          <a:p>
            <a:endParaRPr lang="bn-IN" dirty="0" smtClean="0"/>
          </a:p>
          <a:p>
            <a:endParaRPr lang="bn-IN" dirty="0" smtClean="0"/>
          </a:p>
          <a:p>
            <a:endParaRPr lang="bn-IN" dirty="0" smtClean="0"/>
          </a:p>
          <a:p>
            <a:r>
              <a:rPr lang="bn-IN" dirty="0" smtClean="0"/>
              <a:t>                                                                                  </a:t>
            </a:r>
          </a:p>
        </p:txBody>
      </p:sp>
      <p:pic>
        <p:nvPicPr>
          <p:cNvPr id="5" name="Picture 4" descr="Picture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057400"/>
            <a:ext cx="8229599" cy="4495800"/>
          </a:xfrm>
          <a:prstGeom prst="rect">
            <a:avLst/>
          </a:prstGeo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62135" y="685801"/>
            <a:ext cx="1154482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কাজ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66799" y="2514600"/>
            <a:ext cx="731520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কোন কোন দেশ বাংলাদেশ থেকে দক্ষ জনশক্তি    </a:t>
            </a:r>
          </a:p>
          <a:p>
            <a:endParaRPr lang="bn-IN" sz="2400" dirty="0" smtClean="0"/>
          </a:p>
          <a:p>
            <a:r>
              <a:rPr lang="bn-IN" sz="2400" dirty="0" smtClean="0"/>
              <a:t>আমদানি করে এবং কোন কোন দেশ অদক্ষ/আধা দক্ষ </a:t>
            </a:r>
          </a:p>
          <a:p>
            <a:endParaRPr lang="bn-IN" sz="2400" dirty="0" smtClean="0"/>
          </a:p>
          <a:p>
            <a:r>
              <a:rPr lang="bn-IN" sz="2400" dirty="0" smtClean="0"/>
              <a:t>জনশক্তি আমদানি করে তার তালিকা তৈরি কর।</a:t>
            </a:r>
            <a:endParaRPr lang="en-US" sz="2400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38200" y="2362200"/>
            <a:ext cx="7763153" cy="18620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15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ধন্যবাদ</a:t>
            </a:r>
            <a:endParaRPr lang="en-US" sz="115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429000" y="4343400"/>
            <a:ext cx="4419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বিশ্ব জয়ের স্বপ্ন দেখি</a:t>
            </a:r>
          </a:p>
          <a:p>
            <a:pPr algn="ctr"/>
            <a:r>
              <a:rPr lang="bn-IN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 মাদক হতে দূরে থাকি।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19200" y="1219200"/>
            <a:ext cx="7010400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/>
          </a:p>
          <a:p>
            <a:endParaRPr lang="bn-IN" dirty="0" smtClean="0"/>
          </a:p>
          <a:p>
            <a:endParaRPr lang="bn-IN" dirty="0" smtClean="0"/>
          </a:p>
          <a:p>
            <a:pPr>
              <a:buFont typeface="Wingdings" pitchFamily="2" charset="2"/>
              <a:buChar char="ü"/>
            </a:pPr>
            <a:r>
              <a:rPr lang="bn-IN" sz="2000" dirty="0" smtClean="0"/>
              <a:t>  বাংলাদেশের বৈদেশিক মুদ্রা অর্জনে অপ্রচলিত                          </a:t>
            </a:r>
          </a:p>
          <a:p>
            <a:r>
              <a:rPr lang="bn-IN" sz="2000" dirty="0" smtClean="0"/>
              <a:t>     পণ্যের ও জনশক্তি রপ্তানির ভূমিকা বিশ্লেষণ করা যাবে।   </a:t>
            </a:r>
          </a:p>
          <a:p>
            <a:endParaRPr lang="bn-IN" sz="2000" dirty="0" smtClean="0"/>
          </a:p>
          <a:p>
            <a:pPr>
              <a:buFont typeface="Wingdings" pitchFamily="2" charset="2"/>
              <a:buChar char="ü"/>
            </a:pPr>
            <a:r>
              <a:rPr lang="bn-IN" sz="2000" dirty="0" smtClean="0"/>
              <a:t>  বাংলাদেশের রপ্তানিযোগ্য পণ্যের উৎপাদন বৃদ্ধির   </a:t>
            </a:r>
          </a:p>
          <a:p>
            <a:r>
              <a:rPr lang="bn-IN" sz="2000" dirty="0" smtClean="0"/>
              <a:t>     গুরুত্ব, বৈদেশিক বাণিজ্যভূক্ত  দেশে বাংলাদেশের   </a:t>
            </a:r>
          </a:p>
          <a:p>
            <a:r>
              <a:rPr lang="bn-IN" sz="2000" dirty="0" smtClean="0"/>
              <a:t>     বাণিজ্যের সুবিধা অসুবিধা জানা যাবে। </a:t>
            </a:r>
          </a:p>
          <a:p>
            <a:endParaRPr lang="bn-IN" sz="2000" dirty="0" smtClean="0"/>
          </a:p>
          <a:p>
            <a:pPr>
              <a:buFont typeface="Wingdings" pitchFamily="2" charset="2"/>
              <a:buChar char="ü"/>
            </a:pPr>
            <a:r>
              <a:rPr lang="bn-IN" sz="2000" dirty="0" smtClean="0"/>
              <a:t>  বাংলাদেশের জনশক্তি আমদানিকারক প্রধান       </a:t>
            </a:r>
          </a:p>
          <a:p>
            <a:r>
              <a:rPr lang="bn-IN" sz="2000" dirty="0" smtClean="0"/>
              <a:t>     দেশসমূহের জনশক্তি চাহিদার বিবেচ্য বিষয়সমূহ ও </a:t>
            </a:r>
          </a:p>
          <a:p>
            <a:r>
              <a:rPr lang="bn-IN" sz="2000" dirty="0" smtClean="0"/>
              <a:t>      তার কারণ জানা যাবে।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1219200" y="1143000"/>
            <a:ext cx="701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000" dirty="0" smtClean="0"/>
              <a:t> </a:t>
            </a:r>
            <a:r>
              <a:rPr lang="bn-IN" sz="2000" dirty="0" smtClean="0"/>
              <a:t>  </a:t>
            </a:r>
            <a:r>
              <a:rPr lang="en-US" sz="2000" dirty="0" err="1" smtClean="0"/>
              <a:t>বাংলাদেশের</a:t>
            </a:r>
            <a:r>
              <a:rPr lang="en-US" sz="2000" dirty="0" smtClean="0"/>
              <a:t> </a:t>
            </a:r>
            <a:r>
              <a:rPr lang="bn-IN" sz="2000" dirty="0" smtClean="0"/>
              <a:t>সাথে আমদানি ও রপ্তানিকারক প্রধান কয়েকটি    </a:t>
            </a:r>
          </a:p>
          <a:p>
            <a:r>
              <a:rPr lang="bn-IN" sz="2000" smtClean="0"/>
              <a:t>      দেশের</a:t>
            </a:r>
            <a:r>
              <a:rPr lang="en-US" sz="2000" dirty="0" smtClean="0"/>
              <a:t> </a:t>
            </a:r>
            <a:r>
              <a:rPr lang="bn-IN" sz="2000" dirty="0" smtClean="0"/>
              <a:t> বাণিজ্য সম্পর্ক বুঝা যাবে।                         </a:t>
            </a: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7620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বাণিজ্যঃ</a:t>
            </a:r>
            <a:r>
              <a:rPr lang="en-US" sz="2800" dirty="0" smtClean="0"/>
              <a:t> </a:t>
            </a:r>
            <a:r>
              <a:rPr lang="bn-IN" sz="2400" dirty="0" smtClean="0"/>
              <a:t>উদ্বৃত্ত অঞ্চল ও ঘাটতি অঞ্চলে পণ্যের বিনিময়।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838200" y="2819400"/>
            <a:ext cx="1457909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/>
          </a:p>
          <a:p>
            <a:r>
              <a:rPr lang="bn-IN" sz="2800" dirty="0" smtClean="0"/>
              <a:t>সভ্যতা</a:t>
            </a:r>
          </a:p>
          <a:p>
            <a:endParaRPr lang="bn-IN" dirty="0" smtClean="0"/>
          </a:p>
          <a:p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>
            <a:off x="1981200" y="2895600"/>
            <a:ext cx="609600" cy="914400"/>
          </a:xfrm>
          <a:prstGeom prst="rightArrow">
            <a:avLst>
              <a:gd name="adj1" fmla="val 28462"/>
              <a:gd name="adj2" fmla="val 342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590800" y="3581400"/>
            <a:ext cx="121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চাহিদা</a:t>
            </a:r>
            <a:endParaRPr lang="en-US" sz="2800" dirty="0"/>
          </a:p>
        </p:txBody>
      </p:sp>
      <p:sp>
        <p:nvSpPr>
          <p:cNvPr id="8" name="Right Arrow 7"/>
          <p:cNvSpPr/>
          <p:nvPr/>
        </p:nvSpPr>
        <p:spPr>
          <a:xfrm flipV="1">
            <a:off x="3657600" y="3581400"/>
            <a:ext cx="6096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191000" y="3886200"/>
            <a:ext cx="2667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আন্তর্জাতিক বাণিজ্য</a:t>
            </a:r>
            <a:endParaRPr lang="en-US" sz="2800" dirty="0"/>
          </a:p>
        </p:txBody>
      </p:sp>
      <p:sp>
        <p:nvSpPr>
          <p:cNvPr id="12" name="Right Arrow 11"/>
          <p:cNvSpPr/>
          <p:nvPr/>
        </p:nvSpPr>
        <p:spPr>
          <a:xfrm flipV="1">
            <a:off x="6172200" y="3886200"/>
            <a:ext cx="685800" cy="4572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6705600" y="4267200"/>
            <a:ext cx="2133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/>
              <a:t>অর্থনৈতিক বিকাশ</a:t>
            </a:r>
            <a:endParaRPr lang="en-US" sz="2800" dirty="0"/>
          </a:p>
        </p:txBody>
      </p:sp>
      <p:sp>
        <p:nvSpPr>
          <p:cNvPr id="16" name="Rectangle 15"/>
          <p:cNvSpPr/>
          <p:nvPr/>
        </p:nvSpPr>
        <p:spPr>
          <a:xfrm>
            <a:off x="2209800" y="2133600"/>
            <a:ext cx="441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বাণিজ্যের সূত্রপাত</a:t>
            </a:r>
            <a:endParaRPr lang="en-U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7" grpId="0"/>
      <p:bldP spid="10" grpId="0"/>
      <p:bldP spid="13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00200" y="685800"/>
            <a:ext cx="541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dirty="0" smtClean="0"/>
          </a:p>
          <a:p>
            <a:r>
              <a:rPr lang="bn-IN" dirty="0" smtClean="0"/>
              <a:t>             </a:t>
            </a:r>
            <a:endParaRPr lang="en-US" dirty="0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914400" y="2209800"/>
            <a:ext cx="3581400" cy="266700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অভ্যন্তরীণ</a:t>
            </a:r>
            <a:endParaRPr lang="en-US" sz="2400" dirty="0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4724400" y="2209800"/>
            <a:ext cx="3276600" cy="266700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400" dirty="0" smtClean="0"/>
              <a:t>আন্তর্জাতিক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 rot="10800000" flipV="1">
            <a:off x="2506848" y="529768"/>
            <a:ext cx="381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bn-IN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বাণিজ্যের প্রকৃতি</a:t>
            </a:r>
            <a:endParaRPr lang="en-US" sz="32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animBg="1"/>
      <p:bldP spid="6" grpId="0" animBg="1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eft-Right-Up Arrow 4"/>
          <p:cNvSpPr/>
          <p:nvPr/>
        </p:nvSpPr>
        <p:spPr>
          <a:xfrm>
            <a:off x="609600" y="1600200"/>
            <a:ext cx="7848600" cy="4419600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400" dirty="0" smtClean="0"/>
              <a:t>পরিবর্তনশীল  জগৎ ও </a:t>
            </a:r>
          </a:p>
          <a:p>
            <a:r>
              <a:rPr lang="bn-IN" sz="2400" dirty="0" smtClean="0"/>
              <a:t>অর্থনৈতিক জাতীয়তাবোধ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810000" y="2286000"/>
            <a:ext cx="175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 শিল্পায়ন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876800" y="4495800"/>
            <a:ext cx="32766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/>
              <a:t>খোলা বাজার ও</a:t>
            </a:r>
          </a:p>
          <a:p>
            <a:r>
              <a:rPr lang="bn-IN" sz="2400" dirty="0" smtClean="0"/>
              <a:t> নিয়ন্ত্রিত অর্থনীতি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685800"/>
            <a:ext cx="838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বাণিজ্য-প্রকৃতির  প্রভাবক</a:t>
            </a:r>
            <a:endParaRPr lang="en-US" sz="32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9" grpId="0"/>
      <p:bldP spid="10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Picture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3861" y="1447800"/>
            <a:ext cx="7876278" cy="4953000"/>
          </a:xfrm>
        </p:spPr>
      </p:pic>
      <p:sp>
        <p:nvSpPr>
          <p:cNvPr id="6" name="Rectangle 5"/>
          <p:cNvSpPr/>
          <p:nvPr/>
        </p:nvSpPr>
        <p:spPr>
          <a:xfrm>
            <a:off x="609600" y="685800"/>
            <a:ext cx="7162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বাণিজ্যের নিয়ামক</a:t>
            </a:r>
            <a:endParaRPr lang="en-US" sz="32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 rot="16452940">
            <a:off x="2399644" y="3931667"/>
            <a:ext cx="20742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নিয়ামক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685800" y="762000"/>
          <a:ext cx="8229599" cy="5905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/>
                <a:gridCol w="1175657"/>
                <a:gridCol w="1175657"/>
                <a:gridCol w="1175657"/>
                <a:gridCol w="1175657"/>
                <a:gridCol w="1175657"/>
                <a:gridCol w="1175657"/>
              </a:tblGrid>
              <a:tr h="982979">
                <a:tc>
                  <a:txBody>
                    <a:bodyPr/>
                    <a:lstStyle/>
                    <a:p>
                      <a:r>
                        <a:rPr lang="bn-IN" dirty="0" smtClean="0"/>
                        <a:t>নাম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প্রতিষ্ঠাকাল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প্রতিষ্ঠাকালীন</a:t>
                      </a:r>
                      <a:r>
                        <a:rPr lang="bn-IN" baseline="0" dirty="0" smtClean="0"/>
                        <a:t> সদস্য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বর্তমান</a:t>
                      </a:r>
                      <a:r>
                        <a:rPr lang="bn-IN" baseline="0" dirty="0" smtClean="0"/>
                        <a:t> সদস্য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উদ্দেশ্য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/>
                        <a:t>পূর্ণ</a:t>
                      </a:r>
                      <a:r>
                        <a:rPr lang="bn-IN" baseline="0" dirty="0" smtClean="0"/>
                        <a:t> নাম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dirty="0" smtClean="0"/>
                        <a:t>বিশেষত্ব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</a:tr>
              <a:tr h="2895601">
                <a:tc>
                  <a:txBody>
                    <a:bodyPr/>
                    <a:lstStyle/>
                    <a:p>
                      <a:r>
                        <a:rPr lang="en-US" dirty="0" smtClean="0"/>
                        <a:t>EFTA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১৯৬০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অস্ট্রিয়া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ডেনমার্ক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নরওয়ে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পর্তুগাল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সুইডেন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সুইজারল্যান্ড</a:t>
                      </a:r>
                      <a:r>
                        <a:rPr lang="en-US" baseline="0" dirty="0" smtClean="0"/>
                        <a:t>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আইসল্যান্ড</a:t>
                      </a:r>
                      <a:r>
                        <a:rPr lang="en-US" dirty="0" smtClean="0"/>
                        <a:t>,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নরওয়ে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সুইজারল্যান্ড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লিচেনসটাইন</a:t>
                      </a:r>
                      <a:r>
                        <a:rPr lang="en-US" baseline="0" dirty="0" smtClean="0"/>
                        <a:t>।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শুল্ক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বিহীন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বাণিজ্য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পশ্চিম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ইউরোপীয়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একটি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বাজার</a:t>
                      </a:r>
                      <a:r>
                        <a:rPr lang="en-US" baseline="0" dirty="0" smtClean="0"/>
                        <a:t>, </a:t>
                      </a:r>
                      <a:r>
                        <a:rPr lang="en-US" baseline="0" dirty="0" err="1" smtClean="0"/>
                        <a:t>বৈদেশিক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বাণিজ্যের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উন্নতি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European Free Trade Association ( </a:t>
                      </a:r>
                      <a:r>
                        <a:rPr lang="en-US" baseline="0" dirty="0" err="1" smtClean="0"/>
                        <a:t>ইউরোপীয়</a:t>
                      </a:r>
                      <a:r>
                        <a:rPr lang="bn-IN" baseline="0" dirty="0" smtClean="0"/>
                        <a:t> অবাধ বাণিজ্য সংঘ</a:t>
                      </a:r>
                      <a:r>
                        <a:rPr lang="en-US" baseline="0" dirty="0" smtClean="0"/>
                        <a:t>) .</a:t>
                      </a:r>
                      <a:r>
                        <a:rPr lang="bn-IN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  </a:t>
                      </a:r>
                    </a:p>
                    <a:p>
                      <a:endParaRPr lang="en-US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dirty="0" smtClean="0">
                        <a:solidFill>
                          <a:srgbClr val="00B050"/>
                        </a:solidFill>
                      </a:endParaRPr>
                    </a:p>
                    <a:p>
                      <a:r>
                        <a:rPr lang="en-US" dirty="0" smtClean="0">
                          <a:solidFill>
                            <a:srgbClr val="00B050"/>
                          </a:solidFill>
                        </a:rPr>
                        <a:t>     ===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609600">
                <a:tc>
                  <a:txBody>
                    <a:bodyPr/>
                    <a:lstStyle/>
                    <a:p>
                      <a:r>
                        <a:rPr lang="en-US" dirty="0" smtClean="0"/>
                        <a:t>NAFTA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aseline="0" dirty="0" err="1" smtClean="0">
                          <a:solidFill>
                            <a:srgbClr val="00B050"/>
                          </a:solidFill>
                        </a:rPr>
                        <a:t>নিজে</a:t>
                      </a:r>
                      <a:r>
                        <a:rPr lang="en-US" sz="16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B050"/>
                          </a:solidFill>
                        </a:rPr>
                        <a:t>করি</a:t>
                      </a:r>
                      <a:endParaRPr lang="en-US" sz="16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B050"/>
                          </a:solidFill>
                        </a:rPr>
                        <a:t>নিজে</a:t>
                      </a:r>
                      <a:r>
                        <a:rPr lang="en-US" sz="16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B050"/>
                          </a:solidFill>
                        </a:rPr>
                        <a:t>করি</a:t>
                      </a:r>
                      <a:endParaRPr lang="en-US" sz="105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>
                          <a:solidFill>
                            <a:srgbClr val="00B050"/>
                          </a:solidFill>
                        </a:rPr>
                        <a:t>নিজে</a:t>
                      </a:r>
                      <a:r>
                        <a:rPr lang="en-US" sz="16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B050"/>
                          </a:solidFill>
                        </a:rPr>
                        <a:t>করি</a:t>
                      </a:r>
                      <a:endParaRPr lang="en-US" sz="16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>
                          <a:solidFill>
                            <a:srgbClr val="00B050"/>
                          </a:solidFill>
                        </a:rPr>
                        <a:t>নিজে</a:t>
                      </a:r>
                      <a:r>
                        <a:rPr lang="en-US" sz="16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B050"/>
                          </a:solidFill>
                        </a:rPr>
                        <a:t>করি</a:t>
                      </a:r>
                      <a:endParaRPr lang="en-US" sz="16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err="1" smtClean="0">
                          <a:solidFill>
                            <a:srgbClr val="00B050"/>
                          </a:solidFill>
                        </a:rPr>
                        <a:t>নিজে</a:t>
                      </a:r>
                      <a:r>
                        <a:rPr lang="en-US" sz="16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B050"/>
                          </a:solidFill>
                        </a:rPr>
                        <a:t>করি</a:t>
                      </a:r>
                      <a:endParaRPr lang="en-US" sz="16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sz="105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B050"/>
                          </a:solidFill>
                        </a:rPr>
                        <a:t>নিজে</a:t>
                      </a:r>
                      <a:r>
                        <a:rPr lang="en-US" sz="160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rgbClr val="00B050"/>
                          </a:solidFill>
                        </a:rPr>
                        <a:t>করি</a:t>
                      </a:r>
                      <a:endParaRPr lang="en-US" sz="160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312420">
                <a:tc>
                  <a:txBody>
                    <a:bodyPr/>
                    <a:lstStyle/>
                    <a:p>
                      <a:r>
                        <a:rPr lang="en-US" dirty="0" smtClean="0"/>
                        <a:t>OPEC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1000" dirty="0" smtClean="0"/>
                        <a:t>       </a:t>
                      </a:r>
                      <a:r>
                        <a:rPr lang="bn-IN" sz="1000" dirty="0" smtClean="0">
                          <a:solidFill>
                            <a:srgbClr val="00B050"/>
                          </a:solidFill>
                        </a:rPr>
                        <a:t>===</a:t>
                      </a:r>
                      <a:endParaRPr lang="en-US" sz="10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bn-IN" sz="1050" baseline="0" dirty="0" smtClean="0">
                          <a:solidFill>
                            <a:srgbClr val="00B050"/>
                          </a:solidFill>
                        </a:rPr>
                        <a:t>====</a:t>
                      </a:r>
                      <a:endParaRPr lang="en-US" sz="105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bn-IN" sz="1600" dirty="0" smtClean="0">
                          <a:solidFill>
                            <a:srgbClr val="00B050"/>
                          </a:solidFill>
                        </a:rPr>
                        <a:t>===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bn-IN" sz="1050" baseline="0" dirty="0" smtClean="0">
                          <a:solidFill>
                            <a:srgbClr val="00B050"/>
                          </a:solidFill>
                        </a:rPr>
                        <a:t>     ===</a:t>
                      </a:r>
                      <a:endParaRPr lang="en-US" sz="105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00B050"/>
                          </a:solidFill>
                        </a:rPr>
                        <a:t>===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dirty="0" smtClean="0">
                          <a:solidFill>
                            <a:srgbClr val="00B050"/>
                          </a:solidFill>
                        </a:rPr>
                        <a:t>  ===</a:t>
                      </a:r>
                      <a:endParaRPr lang="en-US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  <a:tr h="380999">
                <a:tc>
                  <a:txBody>
                    <a:bodyPr/>
                    <a:lstStyle/>
                    <a:p>
                      <a:r>
                        <a:rPr lang="en-US" dirty="0" smtClean="0"/>
                        <a:t>ASEAN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00B050"/>
                          </a:solidFill>
                        </a:rPr>
                        <a:t>      ===</a:t>
                      </a:r>
                      <a:endParaRPr lang="en-US" sz="120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dirty="0" smtClean="0">
                          <a:solidFill>
                            <a:srgbClr val="00B050"/>
                          </a:solidFill>
                        </a:rPr>
                        <a:t>        ===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aseline="0" dirty="0" smtClean="0">
                          <a:solidFill>
                            <a:srgbClr val="00B050"/>
                          </a:solidFill>
                        </a:rPr>
                        <a:t>      ===</a:t>
                      </a:r>
                      <a:endParaRPr lang="en-US" sz="105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aseline="0" dirty="0" smtClean="0">
                          <a:solidFill>
                            <a:srgbClr val="00B050"/>
                          </a:solidFill>
                        </a:rPr>
                        <a:t>       ===</a:t>
                      </a:r>
                      <a:endParaRPr lang="en-US" sz="105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aseline="0" dirty="0" smtClean="0">
                          <a:solidFill>
                            <a:srgbClr val="00B050"/>
                          </a:solidFill>
                        </a:rPr>
                        <a:t>       ===</a:t>
                      </a:r>
                      <a:endParaRPr lang="en-US" sz="105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aseline="0" dirty="0" smtClean="0">
                          <a:solidFill>
                            <a:srgbClr val="00B050"/>
                          </a:solidFill>
                        </a:rPr>
                        <a:t>      ===</a:t>
                      </a:r>
                      <a:endParaRPr lang="en-US" sz="1050" dirty="0" smtClean="0">
                        <a:solidFill>
                          <a:srgbClr val="00B050"/>
                        </a:solidFill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</a:tr>
              <a:tr h="129540">
                <a:tc>
                  <a:txBody>
                    <a:bodyPr/>
                    <a:lstStyle/>
                    <a:p>
                      <a:r>
                        <a:rPr lang="en-US" dirty="0" smtClean="0"/>
                        <a:t>BCIM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B050"/>
                          </a:solidFill>
                        </a:rPr>
                        <a:t>   </a:t>
                      </a:r>
                      <a:r>
                        <a:rPr lang="en-US" sz="1050" baseline="0" dirty="0" smtClean="0">
                          <a:solidFill>
                            <a:srgbClr val="00B050"/>
                          </a:solidFill>
                        </a:rPr>
                        <a:t> </a:t>
                      </a:r>
                      <a:r>
                        <a:rPr lang="en-US" sz="1050" dirty="0" smtClean="0">
                          <a:solidFill>
                            <a:srgbClr val="00B050"/>
                          </a:solidFill>
                        </a:rPr>
                        <a:t>   ===</a:t>
                      </a:r>
                      <a:endParaRPr lang="en-US" sz="105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B050"/>
                          </a:solidFill>
                        </a:rPr>
                        <a:t>         ===</a:t>
                      </a:r>
                      <a:endParaRPr lang="en-US" sz="105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aseline="0" dirty="0" smtClean="0">
                          <a:solidFill>
                            <a:srgbClr val="00B050"/>
                          </a:solidFill>
                        </a:rPr>
                        <a:t>       </a:t>
                      </a:r>
                      <a:r>
                        <a:rPr lang="en-US" sz="1050" dirty="0" smtClean="0">
                          <a:solidFill>
                            <a:srgbClr val="00B050"/>
                          </a:solidFill>
                        </a:rPr>
                        <a:t>===</a:t>
                      </a:r>
                      <a:endParaRPr lang="en-US" sz="105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B050"/>
                          </a:solidFill>
                        </a:rPr>
                        <a:t>        ===</a:t>
                      </a:r>
                      <a:endParaRPr lang="en-US" sz="105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dirty="0" smtClean="0">
                          <a:solidFill>
                            <a:srgbClr val="00B050"/>
                          </a:solidFill>
                        </a:rPr>
                        <a:t>       ===</a:t>
                      </a:r>
                      <a:endParaRPr lang="en-US" sz="105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50" baseline="0" dirty="0" smtClean="0">
                          <a:solidFill>
                            <a:srgbClr val="00B050"/>
                          </a:solidFill>
                        </a:rPr>
                        <a:t>    </a:t>
                      </a:r>
                      <a:r>
                        <a:rPr lang="en-US" sz="1050" dirty="0" smtClean="0">
                          <a:solidFill>
                            <a:srgbClr val="00B050"/>
                          </a:solidFill>
                        </a:rPr>
                        <a:t>===</a:t>
                      </a:r>
                      <a:endParaRPr lang="en-US" sz="1050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28800" y="609600"/>
            <a:ext cx="8258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dirty="0" smtClean="0"/>
              <a:t>         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1000" y="152400"/>
            <a:ext cx="8458200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কাজ</a:t>
            </a:r>
            <a:r>
              <a:rPr lang="en-US" sz="32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ঃ</a:t>
            </a:r>
            <a:r>
              <a:rPr lang="bn-IN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bn-IN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en-US" sz="32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bn-IN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কতিপয় </a:t>
            </a:r>
            <a:r>
              <a:rPr lang="bn-IN" sz="3200" b="1" cap="none" spc="0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বাণিজ্য সং</a:t>
            </a:r>
            <a:r>
              <a:rPr lang="en-US" sz="3200" b="1" cap="none" spc="0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স্থা</a:t>
            </a:r>
            <a:endParaRPr lang="en-US" sz="32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undry">
  <a:themeElements>
    <a:clrScheme name="Foundry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Foundry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oundry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3985</TotalTime>
  <Words>1290</Words>
  <Application>Microsoft Office PowerPoint</Application>
  <PresentationFormat>On-screen Show (4:3)</PresentationFormat>
  <Paragraphs>593</Paragraphs>
  <Slides>32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Foundry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Hena</dc:creator>
  <cp:lastModifiedBy>Hena</cp:lastModifiedBy>
  <cp:revision>493</cp:revision>
  <dcterms:created xsi:type="dcterms:W3CDTF">2006-08-16T00:00:00Z</dcterms:created>
  <dcterms:modified xsi:type="dcterms:W3CDTF">2020-10-20T05:31:37Z</dcterms:modified>
</cp:coreProperties>
</file>