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8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86" y="-84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9075-CE3A-45E5-9F0D-F51C62F0D86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3A4D-B00A-4DE7-AD8D-36906D99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2DFC2-C2D8-4E5E-8093-BCF38DFE02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273F-D05B-458E-89B1-D9FDABF050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759"/>
            </a:avLst>
          </a:prstGeom>
          <a:gradFill flip="none" rotWithShape="1">
            <a:gsLst>
              <a:gs pos="0">
                <a:srgbClr val="FF0000"/>
              </a:gs>
              <a:gs pos="21000">
                <a:srgbClr val="0819FB"/>
              </a:gs>
              <a:gs pos="70000">
                <a:srgbClr val="00B050"/>
              </a:gs>
              <a:gs pos="10000">
                <a:srgbClr val="F79F0C"/>
              </a:gs>
              <a:gs pos="60000">
                <a:srgbClr val="FFC000"/>
              </a:gs>
              <a:gs pos="80000">
                <a:srgbClr val="0070C0"/>
              </a:gs>
              <a:gs pos="48000">
                <a:srgbClr val="EB2B3F"/>
              </a:gs>
              <a:gs pos="34000">
                <a:srgbClr val="00B050"/>
              </a:gs>
              <a:gs pos="100000">
                <a:srgbClr val="E81766"/>
              </a:gs>
              <a:gs pos="9200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209800"/>
            <a:ext cx="8001000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762000" y="524470"/>
            <a:ext cx="1105007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362" y="343989"/>
            <a:ext cx="12232638" cy="72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 দেখছ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166" y="5205060"/>
            <a:ext cx="3819468" cy="435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3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792888"/>
            <a:ext cx="4642052" cy="684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বিপথগামী ব্যক্তি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5833"/>
            <a:ext cx="5504504" cy="3816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90500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 কীভাবে বিপথগামী হচ্ছে?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626" y="6172200"/>
            <a:ext cx="11923773" cy="130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জীবন-জগৎ সম্পর্কে ত্রুটিপুর্ণ ধারণা কিংবা ধর্মীয় অজ্ঞতার কারণে বিপথগামী হয়ে এরা জঙ্গিতে পরিণত হচ্ছে।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32" y="1605833"/>
            <a:ext cx="5474468" cy="3804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7167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69" y="191589"/>
            <a:ext cx="12232638" cy="102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7192" y="5182080"/>
            <a:ext cx="3770008" cy="68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নৈরাজ্য সৃষ্টি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874" y="5562600"/>
            <a:ext cx="12200126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মধ্যে নৈরাজ্য সৃষ্টির উদ্দেশ্যেও জঙ্গি কর্মকান্ড পরিচালিত হতে পারে।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096000"/>
            <a:ext cx="11963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নৈরাজ্য সৃষ্টির পিছনে কখনো রাজনৈতিক উদ্দেশ্যও লুক্কায়িত থাকতে পারে।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50" y="1503922"/>
            <a:ext cx="5144950" cy="3261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2" y="1509475"/>
            <a:ext cx="5324599" cy="3255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2966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0999"/>
            <a:ext cx="8991601" cy="83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9592" y="5436327"/>
            <a:ext cx="3770008" cy="583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উগ্র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480" y="6156960"/>
            <a:ext cx="12200126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উন্মাদনার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1307"/>
            <a:ext cx="5502114" cy="3706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01307"/>
            <a:ext cx="5494751" cy="3706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037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2908072" y="457200"/>
            <a:ext cx="6906489" cy="779038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636700"/>
            <a:ext cx="12344400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 কর্মতৎপরতার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 ও মারাত্মক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5922"/>
            <a:ext cx="5410200" cy="3731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1"/>
          <p:cNvSpPr/>
          <p:nvPr/>
        </p:nvSpPr>
        <p:spPr>
          <a:xfrm>
            <a:off x="498474" y="6372761"/>
            <a:ext cx="1230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 কর্মতৎপরতার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একটি দেশের উন্নয়ন কর্মকান্ড ব্যাহত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03922"/>
            <a:ext cx="5334000" cy="3713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512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2908072" y="381000"/>
            <a:ext cx="6906489" cy="779038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6027880"/>
            <a:ext cx="11582400" cy="119647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 টুইন-টাওয়ার ও মুম্বাইয়ের হোটেল তাজের হামলার কারণ হল এই জঙ্গিবাদ। এসব হামলায় হাজার হাজার মানুষকে হত্যাসহ বহু সম্পদ ধ্বংস হয়েছিল।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97657"/>
            <a:ext cx="5556328" cy="3967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8506"/>
            <a:ext cx="5714999" cy="3996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1909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2741"/>
            <a:ext cx="4876800" cy="3926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TextBox 15"/>
          <p:cNvSpPr txBox="1"/>
          <p:nvPr/>
        </p:nvSpPr>
        <p:spPr>
          <a:xfrm>
            <a:off x="457200" y="5867400"/>
            <a:ext cx="12039600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জঙ্গিরা আমাদের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 যশোর উদীচী শিল্পীগোষ্ঠীর অনুষ্ঠানে ও রমনা বটমূলে বোমা বিস্ফোরণের মাধ্যমে নিরীহ শান্তিপ্রিয় মানুষকে হত্যা করেছিল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71600"/>
            <a:ext cx="5029200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9" y="1409699"/>
            <a:ext cx="5134591" cy="3848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2908072" y="381000"/>
            <a:ext cx="6906489" cy="779038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779" y="5867400"/>
            <a:ext cx="11512781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সম্প্রতি ঢাকার গুলশানের হলি আর্টিজান বেকারিতে জঙ্গিরা হামলা চালিয়ে বেশ কিছু দেশি বিদেশি নারী ও পুরুষকে হত্যা করে।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DB8BB-CFD6-47CB-AA09-131B6DB22F46}"/>
              </a:ext>
            </a:extLst>
          </p:cNvPr>
          <p:cNvSpPr txBox="1"/>
          <p:nvPr/>
        </p:nvSpPr>
        <p:spPr>
          <a:xfrm>
            <a:off x="1778000" y="6400800"/>
            <a:ext cx="9601200" cy="840594"/>
          </a:xfrm>
          <a:prstGeom prst="rect">
            <a:avLst/>
          </a:prstGeom>
          <a:noFill/>
          <a:ln>
            <a:noFill/>
          </a:ln>
        </p:spPr>
        <p:txBody>
          <a:bodyPr wrap="square" lIns="100945" tIns="50472" rIns="100945" bIns="50472" rtlCol="0">
            <a:spAutoFit/>
          </a:bodyPr>
          <a:lstStyle/>
          <a:p>
            <a:pPr marL="504724" indent="-504724" algn="ctr">
              <a:buFont typeface="Wingdings" panose="05000000000000000000" pitchFamily="2" charset="2"/>
              <a:buChar char="q"/>
            </a:pP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জঙ্গিবাদের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8" y="1905000"/>
            <a:ext cx="6233703" cy="3962400"/>
          </a:xfrm>
          <a:prstGeom prst="rect">
            <a:avLst/>
          </a:prstGeom>
          <a:ln w="9525" cmpd="tri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838200" y="22036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88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1280" y="5867400"/>
            <a:ext cx="7640320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 সোচ্চার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000" y="457200"/>
            <a:ext cx="5689600" cy="76558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50" y="6553200"/>
            <a:ext cx="12172950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 কর্মতৎপরতা প্রতিরোধে ব্যাপক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গণসচেনতা সৃষ্টি ও সামাজিক আন্দোলন গড়ে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66456"/>
            <a:ext cx="5712818" cy="3922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4183"/>
            <a:ext cx="5711952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56000" y="381000"/>
            <a:ext cx="5689600" cy="76558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" y="5715000"/>
            <a:ext cx="12435840" cy="64247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 কার্যকর হাতিয়ার হলো গণমাধ্যম।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477000"/>
            <a:ext cx="12303760" cy="64247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55" y="1524000"/>
            <a:ext cx="5421745" cy="3665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8" y="1537855"/>
            <a:ext cx="5450840" cy="3651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835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457200"/>
            <a:ext cx="5689600" cy="76558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259" y="5867401"/>
            <a:ext cx="12022541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আন্দোলনের অংশ হিসেবে প্রচারপত্র, পোষ্টার, লিফলেট প্রভৃতি ব্যবহার করা যেতে পারে।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5245"/>
            <a:ext cx="5548312" cy="3818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15244"/>
            <a:ext cx="5530301" cy="3818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632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5660" y="4267200"/>
            <a:ext cx="5682878" cy="3430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2" tIns="50460" rIns="100922" bIns="50460">
            <a:spAutoFit/>
          </a:bodyPr>
          <a:lstStyle/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</a:t>
            </a:r>
            <a:r>
              <a:rPr lang="bn-BD" sz="35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en-US" sz="3500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5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500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6" y="1371600"/>
            <a:ext cx="2090835" cy="265397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Flowchart: Decision 9"/>
          <p:cNvSpPr/>
          <p:nvPr/>
        </p:nvSpPr>
        <p:spPr>
          <a:xfrm>
            <a:off x="6467475" y="1143000"/>
            <a:ext cx="106680" cy="655454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4" tIns="43812" rIns="87624" bIns="4381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653" y="192484"/>
            <a:ext cx="12376082" cy="1060290"/>
          </a:xfrm>
          <a:prstGeom prst="rect">
            <a:avLst/>
          </a:prstGeom>
          <a:noFill/>
        </p:spPr>
        <p:txBody>
          <a:bodyPr wrap="square" lIns="105156" tIns="52578" rIns="105156" bIns="5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.jpg">
            <a:extLst>
              <a:ext uri="{FF2B5EF4-FFF2-40B4-BE49-F238E27FC236}">
                <a16:creationId xmlns="" xmlns:a16="http://schemas.microsoft.com/office/drawing/2014/main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371600"/>
            <a:ext cx="2090835" cy="2664488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781800" y="4458831"/>
            <a:ext cx="533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endParaRPr lang="bn-BD" sz="36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380" y="449704"/>
            <a:ext cx="5689600" cy="76558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715000"/>
            <a:ext cx="11582400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প্রতিষ্ঠানে আলোচনা সভার মাধ্যমে উগ্র বিভ্রান্ত ধর্মদর্শনের বিরুদ্ধে সচেতনতা সৃষ্টি করা যেতে পারে।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4924"/>
            <a:ext cx="5091957" cy="3669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3" y="1641070"/>
            <a:ext cx="5091957" cy="3692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6077943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2999511" y="457200"/>
            <a:ext cx="6906489" cy="779038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পারিবারিক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6934200" cy="3905250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609600" y="5410200"/>
            <a:ext cx="11506200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 জঙ্গিদের কোন সুস্থ পারিবারিক জীবন থাকে না। সমাজ এবং রাষ্ট্র এদেরকে অপরাধীর দৃষ্টিতে দেখে।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11871960" cy="131958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lvl="0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 নিজ পরিবারও জঙ্গিদের ঘৃণার চোখে দেখে। এক্ষেত্রে পরিবারের সকলকে সন্তানের আচরণ ও কার্যক্রম সম্পর্কে অত্যন্ত সজাগ দৃষ্টি রাখতে হবে।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24600"/>
            <a:ext cx="12710160" cy="64247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শিক্ষক, শিক্ষার্থী ও অভিভাবকবৃন্দ সতর্ক থাকলে জঙ্গি তৎপরতা প্রতিরোধ সহজতর হবে।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2999511" y="457200"/>
            <a:ext cx="6906489" cy="779038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1724025"/>
            <a:ext cx="5905500" cy="393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" y="1724025"/>
            <a:ext cx="5905500" cy="393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21950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84" y="6172200"/>
            <a:ext cx="11660816" cy="844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156" tIns="52578" rIns="105156" bIns="52578" rtlCol="0">
            <a:spAutoFit/>
          </a:bodyPr>
          <a:lstStyle/>
          <a:p>
            <a:pPr marL="788670" indent="-78867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 প্রতিরোধের উপায় বিশ্লেষণ করে লেখ।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75" y="336388"/>
            <a:ext cx="12376082" cy="1060290"/>
          </a:xfrm>
          <a:prstGeom prst="rect">
            <a:avLst/>
          </a:prstGeom>
          <a:noFill/>
        </p:spPr>
        <p:txBody>
          <a:bodyPr wrap="square" lIns="105156" tIns="52578" rIns="105156" bIns="5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6667500" cy="386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6107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404" y="3392269"/>
            <a:ext cx="3379087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796" y="3439975"/>
            <a:ext cx="3454487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6404" y="3932861"/>
            <a:ext cx="3322968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455" y="3971820"/>
            <a:ext cx="3631344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326" y="4458277"/>
            <a:ext cx="11809384" cy="701730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pPr marL="591503" indent="-591503">
              <a:buFont typeface="Wingdings" panose="05000000000000000000" pitchFamily="2" charset="2"/>
              <a:buChar char="q"/>
            </a:pP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জঙ্গিরা সমবেতভাবে কোন কাজ করে?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6184" y="5589190"/>
            <a:ext cx="5818016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অননুমোদিত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5190" y="5005583"/>
            <a:ext cx="4571617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স্থাপনায় অগ্নিসংযোগ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4132" y="5067443"/>
            <a:ext cx="4424564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সম্পদ ভাঙচুর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3311" y="5568256"/>
            <a:ext cx="5259689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410035" y="518568"/>
            <a:ext cx="4011168" cy="155403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8410035" y="521900"/>
            <a:ext cx="4011168" cy="155403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326" y="6189494"/>
            <a:ext cx="11809384" cy="701730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pPr marL="591503" indent="-591503">
              <a:buFont typeface="Wingdings" panose="05000000000000000000" pitchFamily="2" charset="2"/>
              <a:buChar char="q"/>
            </a:pP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নৈরাজ্য সৃষ্টির পেছনে কোন উদ্দেশ্য থাকতে পারে</a:t>
            </a:r>
            <a:r>
              <a:rPr lang="as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4131" y="7295878"/>
            <a:ext cx="2665869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0210" y="7234435"/>
            <a:ext cx="2380788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আধ্যাত্বিক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4132" y="6760994"/>
            <a:ext cx="2665868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0209" y="6625483"/>
            <a:ext cx="2380789" cy="598625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170" y="2863294"/>
            <a:ext cx="12290430" cy="675570"/>
          </a:xfrm>
          <a:prstGeom prst="rect">
            <a:avLst/>
          </a:prstGeom>
        </p:spPr>
        <p:txBody>
          <a:bodyPr wrap="square" lIns="105156" tIns="52578" rIns="105156" bIns="52578">
            <a:spAutoFit/>
          </a:bodyPr>
          <a:lstStyle/>
          <a:p>
            <a:pPr marL="525780" indent="-525780">
              <a:buFont typeface="Wingdings" panose="05000000000000000000" pitchFamily="2" charset="2"/>
              <a:buChar char="q"/>
            </a:pP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Militant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শব্দটি কোন ভাষার শব্দ থেকে উৎপত্তি লাভ করেছে</a:t>
            </a:r>
            <a:r>
              <a:rPr lang="as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97752"/>
            <a:ext cx="9955127" cy="1060290"/>
          </a:xfrm>
          <a:prstGeom prst="rect">
            <a:avLst/>
          </a:prstGeom>
          <a:noFill/>
        </p:spPr>
        <p:txBody>
          <a:bodyPr wrap="square" lIns="105156" tIns="52578" rIns="105156" bIns="525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32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280" y="1295402"/>
            <a:ext cx="4409440" cy="109081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0141" tIns="60071" rIns="120141" bIns="60071" rtlCol="0">
            <a:spAutoFit/>
          </a:bodyPr>
          <a:lstStyle/>
          <a:p>
            <a:pPr algn="ctr"/>
            <a:r>
              <a:rPr lang="bn-BD" sz="6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70" y="457200"/>
            <a:ext cx="5248370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2304" y="3138097"/>
            <a:ext cx="12056896" cy="736868"/>
          </a:xfrm>
          <a:prstGeom prst="rect">
            <a:avLst/>
          </a:prstGeom>
          <a:noFill/>
        </p:spPr>
        <p:txBody>
          <a:bodyPr wrap="square" lIns="120141" tIns="60071" rIns="120141" bIns="60071" rtlCol="0">
            <a:spAutoFit/>
          </a:bodyPr>
          <a:lstStyle/>
          <a:p>
            <a:pPr marL="547648" indent="-547648"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 প্রতিরোধে তোমার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আসবে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34" y="3966971"/>
            <a:ext cx="6501521" cy="3653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9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0989" y="575341"/>
            <a:ext cx="8705088" cy="106029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6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8763000" cy="4381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469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376" y="7114903"/>
            <a:ext cx="12159488" cy="714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endParaRPr lang="en-US" sz="4400" dirty="0">
              <a:ln>
                <a:solidFill>
                  <a:srgbClr val="FF0000"/>
                </a:solidFill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" y="1441842"/>
            <a:ext cx="5257803" cy="35787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2289614" y="282714"/>
            <a:ext cx="83783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0" y="1441843"/>
            <a:ext cx="5257801" cy="35787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609600" y="5159514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কাদের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1676400" y="576911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457200" y="5769114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দৃষ্টিতে এরা?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2209800" y="6248400"/>
            <a:ext cx="8153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একদল মানুষ কী করছে?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6400800" y="5334000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 বিরুদ্ধে মানববন্ধন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B0CD4D-FF4B-41DB-B5C3-4878D4136A1B}"/>
              </a:ext>
            </a:extLst>
          </p:cNvPr>
          <p:cNvSpPr txBox="1"/>
          <p:nvPr/>
        </p:nvSpPr>
        <p:spPr>
          <a:xfrm>
            <a:off x="5638800" y="5791200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28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  <p:bldP spid="20" grpId="0"/>
      <p:bldP spid="21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457200"/>
            <a:ext cx="751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জঙ্গিবাদ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23901"/>
            <a:ext cx="7010400" cy="5406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770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40080" y="1645920"/>
            <a:ext cx="11841480" cy="576072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bn-BD" sz="6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6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/>
              </a:rPr>
              <a:t>..</a:t>
            </a:r>
            <a:endParaRPr lang="bn-IN" sz="6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NikoshBAN"/>
              </a:rPr>
              <a:t>.</a:t>
            </a:r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r>
              <a:rPr lang="bn-BD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</a:t>
            </a:r>
          </a:p>
          <a:p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NikoshBAN"/>
              </a:rPr>
              <a:t>.</a:t>
            </a:r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জঙ্গিবাদের</a:t>
            </a:r>
            <a:r>
              <a:rPr lang="bn-BD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করতে পারবে;</a:t>
            </a:r>
          </a:p>
          <a:p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NikoshBAN"/>
              </a:rPr>
              <a:t>.</a:t>
            </a:r>
            <a:r>
              <a:rPr lang="bn-IN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জঙ্গিবাদ</a:t>
            </a:r>
            <a:r>
              <a:rPr lang="bn-BD" sz="4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বিশ্লেষণ করতে পারবে।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15070"/>
            <a:ext cx="8610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58" y="174172"/>
            <a:ext cx="12045695" cy="102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জঙ্গিবাদের ধারণা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424" y="4648200"/>
            <a:ext cx="5803393" cy="23703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Militant’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মিলিট্যার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Militare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1119" y="4724400"/>
            <a:ext cx="5860288" cy="1656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যুদ্ধবাজ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আক্রমণাত্মক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হিংসাত্মক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1600" y="7256850"/>
            <a:ext cx="19812000" cy="43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জঙ্গিরা আক্রমণাত্মক ও হিংসাত্মক উপায়ে রাষ্ট্র বা সমাজ অননুমোদিত সংস্কারের সমর্থনে সমবেতভাবে কাজ করে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9201"/>
            <a:ext cx="5276757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71577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2 -0.00965 L -2.3631 -0.00077 " pathEditMode="relative" rAng="0" ptsTypes="AA">
                                      <p:cBhvr>
                                        <p:cTn id="19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96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7788"/>
            <a:ext cx="8229600" cy="102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9819" y="5954486"/>
            <a:ext cx="6092781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পরিকল্পনাকারী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969" y="6514005"/>
            <a:ext cx="12200126" cy="133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ধংসাত্মক কাজে অংশগ্রহণকারী, চাঁদা প্রদান ও সংগ্রহ এবং পরিকল্পনা গ্রহণসহ সকল সহায়তাকারীও জঙ্গি হিসাবে পরিচিত।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95425"/>
            <a:ext cx="7086600" cy="3986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2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69" y="191589"/>
            <a:ext cx="12232638" cy="102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793000"/>
            <a:ext cx="11734800" cy="136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জঙ্গিরা বিশেষ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পূরণে তাদের সংগঠন প্রণীত ধারণা প্রচারের জন্য লিফলেট, পোস্টার, পুস্তিকা প্রচারসহ বিভিন্ন কৌশল ব্যবহার করে।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7044928"/>
            <a:ext cx="12649200" cy="70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 দ্বারা রচিত প্রচারকৃত ও অনুসৃত ধ্যানধারণাই জঙ্গিবাদ নামে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5792" y="5355772"/>
            <a:ext cx="3770008" cy="435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 প্রচারণা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" y="1371600"/>
            <a:ext cx="5334000" cy="3667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5334000" cy="3667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8554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0096" y="6934200"/>
            <a:ext cx="12289534" cy="766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6" tIns="52578" rIns="105156" bIns="52578" rtlCol="0" anchor="ctr"/>
          <a:lstStyle/>
          <a:p>
            <a:pPr marL="657225" indent="-657225" algn="ctr">
              <a:buFont typeface="Wingdings" panose="05000000000000000000" pitchFamily="2" charset="2"/>
              <a:buChar char="q"/>
            </a:pP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জঙ্গিবাদ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ঝায় লেখ।</a:t>
            </a:r>
            <a:r>
              <a:rPr lang="en-US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13" y="1447800"/>
            <a:ext cx="6667500" cy="492442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838200" y="23535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50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711</Words>
  <Application>Microsoft Office PowerPoint</Application>
  <PresentationFormat>Custom</PresentationFormat>
  <Paragraphs>109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49</cp:revision>
  <dcterms:created xsi:type="dcterms:W3CDTF">2006-08-16T00:00:00Z</dcterms:created>
  <dcterms:modified xsi:type="dcterms:W3CDTF">2020-10-19T02:05:50Z</dcterms:modified>
</cp:coreProperties>
</file>