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1" r:id="rId4"/>
    <p:sldId id="257" r:id="rId5"/>
    <p:sldId id="275" r:id="rId6"/>
    <p:sldId id="258" r:id="rId7"/>
    <p:sldId id="259" r:id="rId8"/>
    <p:sldId id="264" r:id="rId9"/>
    <p:sldId id="265" r:id="rId10"/>
    <p:sldId id="266" r:id="rId11"/>
    <p:sldId id="267" r:id="rId12"/>
    <p:sldId id="260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0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6E9EEA-CFE9-4A16-9A21-E98410EE03B9}" type="doc">
      <dgm:prSet loTypeId="urn:microsoft.com/office/officeart/2005/8/layout/radial1" loCatId="cycl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88ACE6DC-9608-4DE3-8C8F-0D11DEC3A19B}">
      <dgm:prSet phldrT="[Text]" custT="1"/>
      <dgm:spPr/>
      <dgm:t>
        <a:bodyPr/>
        <a:lstStyle/>
        <a:p>
          <a:r>
            <a:rPr lang="en-US" sz="2800" dirty="0" err="1">
              <a:solidFill>
                <a:srgbClr val="C00000"/>
              </a:solidFill>
              <a:latin typeface="NikoshBAN" pitchFamily="2" charset="0"/>
              <a:cs typeface="NikoshBAN" pitchFamily="2" charset="0"/>
            </a:rPr>
            <a:t>ক্ষতির</a:t>
          </a:r>
          <a:r>
            <a:rPr lang="en-US" sz="28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dirty="0" err="1">
              <a:latin typeface="NikoshBAN" pitchFamily="2" charset="0"/>
              <a:cs typeface="NikoshBAN" pitchFamily="2" charset="0"/>
            </a:rPr>
            <a:t>সম্মুখীন</a:t>
          </a:r>
          <a:r>
            <a:rPr lang="en-US" sz="28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dirty="0" err="1">
              <a:latin typeface="NikoshBAN" pitchFamily="2" charset="0"/>
              <a:cs typeface="NikoshBAN" pitchFamily="2" charset="0"/>
            </a:rPr>
            <a:t>হতে</a:t>
          </a:r>
          <a:r>
            <a:rPr lang="en-US" sz="28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dirty="0" err="1">
              <a:latin typeface="NikoshBAN" pitchFamily="2" charset="0"/>
              <a:cs typeface="NikoshBAN" pitchFamily="2" charset="0"/>
            </a:rPr>
            <a:t>পারে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68BCED3B-2727-4F96-9302-2C08B417CB41}" type="parTrans" cxnId="{F0C7D22A-18B6-4B17-8412-2D87C659606B}">
      <dgm:prSet/>
      <dgm:spPr/>
      <dgm:t>
        <a:bodyPr/>
        <a:lstStyle/>
        <a:p>
          <a:endParaRPr lang="en-US"/>
        </a:p>
      </dgm:t>
    </dgm:pt>
    <dgm:pt modelId="{D48F4564-1492-413D-B375-1E47EB3A4B88}" type="sibTrans" cxnId="{F0C7D22A-18B6-4B17-8412-2D87C659606B}">
      <dgm:prSet/>
      <dgm:spPr/>
      <dgm:t>
        <a:bodyPr/>
        <a:lstStyle/>
        <a:p>
          <a:endParaRPr lang="en-US"/>
        </a:p>
      </dgm:t>
    </dgm:pt>
    <dgm:pt modelId="{7806C91D-4403-4239-A305-DE74AA632C09}">
      <dgm:prSet phldrT="[Text]" custT="1"/>
      <dgm:spPr/>
      <dgm:t>
        <a:bodyPr/>
        <a:lstStyle/>
        <a:p>
          <a:r>
            <a:rPr lang="en-US" sz="2400" b="0" dirty="0" err="1">
              <a:latin typeface="NikoshBAN" pitchFamily="2" charset="0"/>
              <a:cs typeface="NikoshBAN" pitchFamily="2" charset="0"/>
            </a:rPr>
            <a:t>খাদ্য</a:t>
          </a:r>
          <a:r>
            <a:rPr lang="en-US" sz="2000" b="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0" dirty="0" err="1">
              <a:latin typeface="NikoshBAN" pitchFamily="2" charset="0"/>
              <a:cs typeface="NikoshBAN" pitchFamily="2" charset="0"/>
            </a:rPr>
            <a:t>উৎপাদন</a:t>
          </a:r>
          <a:endParaRPr lang="en-US" sz="2000" b="0" dirty="0">
            <a:latin typeface="NikoshBAN" pitchFamily="2" charset="0"/>
            <a:cs typeface="NikoshBAN" pitchFamily="2" charset="0"/>
          </a:endParaRPr>
        </a:p>
      </dgm:t>
    </dgm:pt>
    <dgm:pt modelId="{878E36C0-A0E9-4300-AD8A-F2487C2147B5}" type="parTrans" cxnId="{DF55085F-5D51-4984-8CBD-68DBD7D9ABE7}">
      <dgm:prSet/>
      <dgm:spPr/>
      <dgm:t>
        <a:bodyPr/>
        <a:lstStyle/>
        <a:p>
          <a:endParaRPr lang="en-US"/>
        </a:p>
      </dgm:t>
    </dgm:pt>
    <dgm:pt modelId="{7C848443-84A6-409D-A0C3-FFDE221AFE9E}" type="sibTrans" cxnId="{DF55085F-5D51-4984-8CBD-68DBD7D9ABE7}">
      <dgm:prSet/>
      <dgm:spPr/>
      <dgm:t>
        <a:bodyPr/>
        <a:lstStyle/>
        <a:p>
          <a:endParaRPr lang="en-US"/>
        </a:p>
      </dgm:t>
    </dgm:pt>
    <dgm:pt modelId="{F4E836DA-01E3-4845-813D-C6082CEFF8A7}">
      <dgm:prSet phldrT="[Text]" custT="1"/>
      <dgm:spPr/>
      <dgm:t>
        <a:bodyPr/>
        <a:lstStyle/>
        <a:p>
          <a:r>
            <a:rPr lang="en-US" sz="2400" dirty="0" err="1">
              <a:latin typeface="NikoshBAN" pitchFamily="2" charset="0"/>
              <a:cs typeface="NikoshBAN" pitchFamily="2" charset="0"/>
            </a:rPr>
            <a:t>বাসস্থান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154A9D08-F08A-4583-86F1-B4164F8D19DF}" type="parTrans" cxnId="{3F99DF89-EB01-4799-86FA-D200D046FCFB}">
      <dgm:prSet/>
      <dgm:spPr/>
      <dgm:t>
        <a:bodyPr/>
        <a:lstStyle/>
        <a:p>
          <a:endParaRPr lang="en-US"/>
        </a:p>
      </dgm:t>
    </dgm:pt>
    <dgm:pt modelId="{0799835A-471E-4E91-96D5-E7C6AC51CCF5}" type="sibTrans" cxnId="{3F99DF89-EB01-4799-86FA-D200D046FCFB}">
      <dgm:prSet/>
      <dgm:spPr/>
      <dgm:t>
        <a:bodyPr/>
        <a:lstStyle/>
        <a:p>
          <a:endParaRPr lang="en-US"/>
        </a:p>
      </dgm:t>
    </dgm:pt>
    <dgm:pt modelId="{2423D180-D5EE-448F-A0C4-FB15AD4F80AA}">
      <dgm:prSet phldrT="[Text]" custT="1"/>
      <dgm:spPr/>
      <dgm:t>
        <a:bodyPr/>
        <a:lstStyle/>
        <a:p>
          <a:r>
            <a:rPr lang="en-US" sz="2800">
              <a:latin typeface="NikoshBAN" pitchFamily="2" charset="0"/>
              <a:cs typeface="NikoshBAN" pitchFamily="2" charset="0"/>
            </a:rPr>
            <a:t>স্বাস্থ্য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E2ABB5B4-0A37-41DE-BE68-75E39655CCD4}" type="parTrans" cxnId="{9B508BAE-42B4-4BB6-8E83-76BB25B4FBD4}">
      <dgm:prSet/>
      <dgm:spPr/>
      <dgm:t>
        <a:bodyPr/>
        <a:lstStyle/>
        <a:p>
          <a:endParaRPr lang="en-US"/>
        </a:p>
      </dgm:t>
    </dgm:pt>
    <dgm:pt modelId="{0F424AA6-CC4A-4230-A17F-7A6DCA0A1C9E}" type="sibTrans" cxnId="{9B508BAE-42B4-4BB6-8E83-76BB25B4FBD4}">
      <dgm:prSet/>
      <dgm:spPr/>
      <dgm:t>
        <a:bodyPr/>
        <a:lstStyle/>
        <a:p>
          <a:endParaRPr lang="en-US"/>
        </a:p>
      </dgm:t>
    </dgm:pt>
    <dgm:pt modelId="{1D281B26-2060-4404-A5FB-E4D8E8A2E93A}">
      <dgm:prSet phldrT="[Text]" custT="1"/>
      <dgm:spPr/>
      <dgm:t>
        <a:bodyPr/>
        <a:lstStyle/>
        <a:p>
          <a:r>
            <a:rPr lang="en-US" sz="2000" dirty="0" err="1">
              <a:latin typeface="NikoshBAN" pitchFamily="2" charset="0"/>
              <a:cs typeface="NikoshBAN" pitchFamily="2" charset="0"/>
            </a:rPr>
            <a:t>কর্মসংস্থান</a:t>
          </a:r>
          <a:endParaRPr lang="en-US" sz="2000" dirty="0">
            <a:latin typeface="NikoshBAN" pitchFamily="2" charset="0"/>
            <a:cs typeface="NikoshBAN" pitchFamily="2" charset="0"/>
          </a:endParaRPr>
        </a:p>
      </dgm:t>
    </dgm:pt>
    <dgm:pt modelId="{CBA5A96F-64DA-48D3-9585-6EC968A2ED57}" type="parTrans" cxnId="{2B3DAB11-1F95-4086-905E-0E13334B0E15}">
      <dgm:prSet/>
      <dgm:spPr/>
      <dgm:t>
        <a:bodyPr/>
        <a:lstStyle/>
        <a:p>
          <a:endParaRPr lang="en-US"/>
        </a:p>
      </dgm:t>
    </dgm:pt>
    <dgm:pt modelId="{6452E380-2C2F-45EB-9E91-071649320BD9}" type="sibTrans" cxnId="{2B3DAB11-1F95-4086-905E-0E13334B0E15}">
      <dgm:prSet/>
      <dgm:spPr/>
      <dgm:t>
        <a:bodyPr/>
        <a:lstStyle/>
        <a:p>
          <a:endParaRPr lang="en-US"/>
        </a:p>
      </dgm:t>
    </dgm:pt>
    <dgm:pt modelId="{81431050-F6D4-4662-BBFA-829C7B9F04E3}" type="pres">
      <dgm:prSet presAssocID="{3F6E9EEA-CFE9-4A16-9A21-E98410EE03B9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7EEA3B5-507A-4229-9A4D-C8EAB0E5027D}" type="pres">
      <dgm:prSet presAssocID="{88ACE6DC-9608-4DE3-8C8F-0D11DEC3A19B}" presName="centerShape" presStyleLbl="node0" presStyleIdx="0" presStyleCnt="1" custScaleX="163409" custScaleY="166003"/>
      <dgm:spPr/>
    </dgm:pt>
    <dgm:pt modelId="{8AC8FF51-0B42-4882-AC6E-5EBE580BC948}" type="pres">
      <dgm:prSet presAssocID="{878E36C0-A0E9-4300-AD8A-F2487C2147B5}" presName="Name9" presStyleLbl="parChTrans1D2" presStyleIdx="0" presStyleCnt="4"/>
      <dgm:spPr/>
    </dgm:pt>
    <dgm:pt modelId="{15E2DD03-D4C8-4675-9ADF-90704A2DA9FA}" type="pres">
      <dgm:prSet presAssocID="{878E36C0-A0E9-4300-AD8A-F2487C2147B5}" presName="connTx" presStyleLbl="parChTrans1D2" presStyleIdx="0" presStyleCnt="4"/>
      <dgm:spPr/>
    </dgm:pt>
    <dgm:pt modelId="{78DFD295-E7A8-4466-983B-5F2E33650D08}" type="pres">
      <dgm:prSet presAssocID="{7806C91D-4403-4239-A305-DE74AA632C09}" presName="node" presStyleLbl="node1" presStyleIdx="0" presStyleCnt="4">
        <dgm:presLayoutVars>
          <dgm:bulletEnabled val="1"/>
        </dgm:presLayoutVars>
      </dgm:prSet>
      <dgm:spPr/>
    </dgm:pt>
    <dgm:pt modelId="{C664472B-44F2-4789-A92B-044A5AB93E86}" type="pres">
      <dgm:prSet presAssocID="{154A9D08-F08A-4583-86F1-B4164F8D19DF}" presName="Name9" presStyleLbl="parChTrans1D2" presStyleIdx="1" presStyleCnt="4"/>
      <dgm:spPr/>
    </dgm:pt>
    <dgm:pt modelId="{55134020-FAE3-498C-879B-067718E6A81C}" type="pres">
      <dgm:prSet presAssocID="{154A9D08-F08A-4583-86F1-B4164F8D19DF}" presName="connTx" presStyleLbl="parChTrans1D2" presStyleIdx="1" presStyleCnt="4"/>
      <dgm:spPr/>
    </dgm:pt>
    <dgm:pt modelId="{408147B1-98D0-400D-AE4A-AAFD4F07A914}" type="pres">
      <dgm:prSet presAssocID="{F4E836DA-01E3-4845-813D-C6082CEFF8A7}" presName="node" presStyleLbl="node1" presStyleIdx="1" presStyleCnt="4" custRadScaleRad="111354">
        <dgm:presLayoutVars>
          <dgm:bulletEnabled val="1"/>
        </dgm:presLayoutVars>
      </dgm:prSet>
      <dgm:spPr/>
    </dgm:pt>
    <dgm:pt modelId="{58911D52-AB5C-4FAD-A87F-3B4E0738315A}" type="pres">
      <dgm:prSet presAssocID="{E2ABB5B4-0A37-41DE-BE68-75E39655CCD4}" presName="Name9" presStyleLbl="parChTrans1D2" presStyleIdx="2" presStyleCnt="4"/>
      <dgm:spPr/>
    </dgm:pt>
    <dgm:pt modelId="{CFDE9E39-C6CF-4546-8D1E-8723E06CF2BE}" type="pres">
      <dgm:prSet presAssocID="{E2ABB5B4-0A37-41DE-BE68-75E39655CCD4}" presName="connTx" presStyleLbl="parChTrans1D2" presStyleIdx="2" presStyleCnt="4"/>
      <dgm:spPr/>
    </dgm:pt>
    <dgm:pt modelId="{8FBADD5F-6304-4ED4-83ED-E095A6EC1B0D}" type="pres">
      <dgm:prSet presAssocID="{2423D180-D5EE-448F-A0C4-FB15AD4F80AA}" presName="node" presStyleLbl="node1" presStyleIdx="2" presStyleCnt="4" custRadScaleRad="106278">
        <dgm:presLayoutVars>
          <dgm:bulletEnabled val="1"/>
        </dgm:presLayoutVars>
      </dgm:prSet>
      <dgm:spPr/>
    </dgm:pt>
    <dgm:pt modelId="{7C84129F-AA32-4118-8961-BA21968B6C9E}" type="pres">
      <dgm:prSet presAssocID="{CBA5A96F-64DA-48D3-9585-6EC968A2ED57}" presName="Name9" presStyleLbl="parChTrans1D2" presStyleIdx="3" presStyleCnt="4"/>
      <dgm:spPr/>
    </dgm:pt>
    <dgm:pt modelId="{5A8945BE-3357-4CCA-A644-2796D4AE8333}" type="pres">
      <dgm:prSet presAssocID="{CBA5A96F-64DA-48D3-9585-6EC968A2ED57}" presName="connTx" presStyleLbl="parChTrans1D2" presStyleIdx="3" presStyleCnt="4"/>
      <dgm:spPr/>
    </dgm:pt>
    <dgm:pt modelId="{25BA4447-73C6-4366-917A-0FE9834A0203}" type="pres">
      <dgm:prSet presAssocID="{1D281B26-2060-4404-A5FB-E4D8E8A2E93A}" presName="node" presStyleLbl="node1" presStyleIdx="3" presStyleCnt="4" custScaleX="113218" custRadScaleRad="111354">
        <dgm:presLayoutVars>
          <dgm:bulletEnabled val="1"/>
        </dgm:presLayoutVars>
      </dgm:prSet>
      <dgm:spPr/>
    </dgm:pt>
  </dgm:ptLst>
  <dgm:cxnLst>
    <dgm:cxn modelId="{31356C04-5F50-42E5-9ABA-38C5C80C8A35}" type="presOf" srcId="{154A9D08-F08A-4583-86F1-B4164F8D19DF}" destId="{55134020-FAE3-498C-879B-067718E6A81C}" srcOrd="1" destOrd="0" presId="urn:microsoft.com/office/officeart/2005/8/layout/radial1"/>
    <dgm:cxn modelId="{755D6B10-83B6-43BB-82C1-7F06B6D43577}" type="presOf" srcId="{1D281B26-2060-4404-A5FB-E4D8E8A2E93A}" destId="{25BA4447-73C6-4366-917A-0FE9834A0203}" srcOrd="0" destOrd="0" presId="urn:microsoft.com/office/officeart/2005/8/layout/radial1"/>
    <dgm:cxn modelId="{2B3DAB11-1F95-4086-905E-0E13334B0E15}" srcId="{88ACE6DC-9608-4DE3-8C8F-0D11DEC3A19B}" destId="{1D281B26-2060-4404-A5FB-E4D8E8A2E93A}" srcOrd="3" destOrd="0" parTransId="{CBA5A96F-64DA-48D3-9585-6EC968A2ED57}" sibTransId="{6452E380-2C2F-45EB-9E91-071649320BD9}"/>
    <dgm:cxn modelId="{F0C7D22A-18B6-4B17-8412-2D87C659606B}" srcId="{3F6E9EEA-CFE9-4A16-9A21-E98410EE03B9}" destId="{88ACE6DC-9608-4DE3-8C8F-0D11DEC3A19B}" srcOrd="0" destOrd="0" parTransId="{68BCED3B-2727-4F96-9302-2C08B417CB41}" sibTransId="{D48F4564-1492-413D-B375-1E47EB3A4B88}"/>
    <dgm:cxn modelId="{2FEC1831-CB4A-4981-B3F1-63E0B01D1653}" type="presOf" srcId="{F4E836DA-01E3-4845-813D-C6082CEFF8A7}" destId="{408147B1-98D0-400D-AE4A-AAFD4F07A914}" srcOrd="0" destOrd="0" presId="urn:microsoft.com/office/officeart/2005/8/layout/radial1"/>
    <dgm:cxn modelId="{DF55085F-5D51-4984-8CBD-68DBD7D9ABE7}" srcId="{88ACE6DC-9608-4DE3-8C8F-0D11DEC3A19B}" destId="{7806C91D-4403-4239-A305-DE74AA632C09}" srcOrd="0" destOrd="0" parTransId="{878E36C0-A0E9-4300-AD8A-F2487C2147B5}" sibTransId="{7C848443-84A6-409D-A0C3-FFDE221AFE9E}"/>
    <dgm:cxn modelId="{67FEBE43-2C94-46D2-8FB1-B23F9C174DA2}" type="presOf" srcId="{88ACE6DC-9608-4DE3-8C8F-0D11DEC3A19B}" destId="{77EEA3B5-507A-4229-9A4D-C8EAB0E5027D}" srcOrd="0" destOrd="0" presId="urn:microsoft.com/office/officeart/2005/8/layout/radial1"/>
    <dgm:cxn modelId="{8BF44867-BA90-4147-8821-548FE4801C85}" type="presOf" srcId="{7806C91D-4403-4239-A305-DE74AA632C09}" destId="{78DFD295-E7A8-4466-983B-5F2E33650D08}" srcOrd="0" destOrd="0" presId="urn:microsoft.com/office/officeart/2005/8/layout/radial1"/>
    <dgm:cxn modelId="{FA5A4555-EA47-4A7E-83F4-A163F90E4529}" type="presOf" srcId="{CBA5A96F-64DA-48D3-9585-6EC968A2ED57}" destId="{5A8945BE-3357-4CCA-A644-2796D4AE8333}" srcOrd="1" destOrd="0" presId="urn:microsoft.com/office/officeart/2005/8/layout/radial1"/>
    <dgm:cxn modelId="{8833AB86-D4B9-4FC7-B311-9DE23D7C4284}" type="presOf" srcId="{154A9D08-F08A-4583-86F1-B4164F8D19DF}" destId="{C664472B-44F2-4789-A92B-044A5AB93E86}" srcOrd="0" destOrd="0" presId="urn:microsoft.com/office/officeart/2005/8/layout/radial1"/>
    <dgm:cxn modelId="{3F99DF89-EB01-4799-86FA-D200D046FCFB}" srcId="{88ACE6DC-9608-4DE3-8C8F-0D11DEC3A19B}" destId="{F4E836DA-01E3-4845-813D-C6082CEFF8A7}" srcOrd="1" destOrd="0" parTransId="{154A9D08-F08A-4583-86F1-B4164F8D19DF}" sibTransId="{0799835A-471E-4E91-96D5-E7C6AC51CCF5}"/>
    <dgm:cxn modelId="{2ECE538F-8B5F-40AE-817B-C34D5026AFB4}" type="presOf" srcId="{2423D180-D5EE-448F-A0C4-FB15AD4F80AA}" destId="{8FBADD5F-6304-4ED4-83ED-E095A6EC1B0D}" srcOrd="0" destOrd="0" presId="urn:microsoft.com/office/officeart/2005/8/layout/radial1"/>
    <dgm:cxn modelId="{E46AEC9F-46C7-4EE4-86BC-E6E6BB16B375}" type="presOf" srcId="{CBA5A96F-64DA-48D3-9585-6EC968A2ED57}" destId="{7C84129F-AA32-4118-8961-BA21968B6C9E}" srcOrd="0" destOrd="0" presId="urn:microsoft.com/office/officeart/2005/8/layout/radial1"/>
    <dgm:cxn modelId="{38774EAC-A409-495D-96AA-F92EC2F44947}" type="presOf" srcId="{3F6E9EEA-CFE9-4A16-9A21-E98410EE03B9}" destId="{81431050-F6D4-4662-BBFA-829C7B9F04E3}" srcOrd="0" destOrd="0" presId="urn:microsoft.com/office/officeart/2005/8/layout/radial1"/>
    <dgm:cxn modelId="{9B508BAE-42B4-4BB6-8E83-76BB25B4FBD4}" srcId="{88ACE6DC-9608-4DE3-8C8F-0D11DEC3A19B}" destId="{2423D180-D5EE-448F-A0C4-FB15AD4F80AA}" srcOrd="2" destOrd="0" parTransId="{E2ABB5B4-0A37-41DE-BE68-75E39655CCD4}" sibTransId="{0F424AA6-CC4A-4230-A17F-7A6DCA0A1C9E}"/>
    <dgm:cxn modelId="{D9DAB6B1-F4AD-463B-8422-C78C0E7D9896}" type="presOf" srcId="{E2ABB5B4-0A37-41DE-BE68-75E39655CCD4}" destId="{CFDE9E39-C6CF-4546-8D1E-8723E06CF2BE}" srcOrd="1" destOrd="0" presId="urn:microsoft.com/office/officeart/2005/8/layout/radial1"/>
    <dgm:cxn modelId="{961EFED7-2FE3-4DAE-8D6B-349C2A94539E}" type="presOf" srcId="{878E36C0-A0E9-4300-AD8A-F2487C2147B5}" destId="{15E2DD03-D4C8-4675-9ADF-90704A2DA9FA}" srcOrd="1" destOrd="0" presId="urn:microsoft.com/office/officeart/2005/8/layout/radial1"/>
    <dgm:cxn modelId="{41D44DDB-7CC7-45D6-8CDB-165100D87A3F}" type="presOf" srcId="{E2ABB5B4-0A37-41DE-BE68-75E39655CCD4}" destId="{58911D52-AB5C-4FAD-A87F-3B4E0738315A}" srcOrd="0" destOrd="0" presId="urn:microsoft.com/office/officeart/2005/8/layout/radial1"/>
    <dgm:cxn modelId="{8B91ADE6-B758-41C7-BD0B-15B67E71DDA5}" type="presOf" srcId="{878E36C0-A0E9-4300-AD8A-F2487C2147B5}" destId="{8AC8FF51-0B42-4882-AC6E-5EBE580BC948}" srcOrd="0" destOrd="0" presId="urn:microsoft.com/office/officeart/2005/8/layout/radial1"/>
    <dgm:cxn modelId="{BB786D54-B516-40E7-B5A7-1715EB7782C0}" type="presParOf" srcId="{81431050-F6D4-4662-BBFA-829C7B9F04E3}" destId="{77EEA3B5-507A-4229-9A4D-C8EAB0E5027D}" srcOrd="0" destOrd="0" presId="urn:microsoft.com/office/officeart/2005/8/layout/radial1"/>
    <dgm:cxn modelId="{BC274FE9-E397-4D17-B759-CDFD0B982303}" type="presParOf" srcId="{81431050-F6D4-4662-BBFA-829C7B9F04E3}" destId="{8AC8FF51-0B42-4882-AC6E-5EBE580BC948}" srcOrd="1" destOrd="0" presId="urn:microsoft.com/office/officeart/2005/8/layout/radial1"/>
    <dgm:cxn modelId="{1C7FBA35-EFC9-465C-B0BE-62349FC46E7F}" type="presParOf" srcId="{8AC8FF51-0B42-4882-AC6E-5EBE580BC948}" destId="{15E2DD03-D4C8-4675-9ADF-90704A2DA9FA}" srcOrd="0" destOrd="0" presId="urn:microsoft.com/office/officeart/2005/8/layout/radial1"/>
    <dgm:cxn modelId="{CEE3F602-F2E4-4438-A73A-AED5410FA3D1}" type="presParOf" srcId="{81431050-F6D4-4662-BBFA-829C7B9F04E3}" destId="{78DFD295-E7A8-4466-983B-5F2E33650D08}" srcOrd="2" destOrd="0" presId="urn:microsoft.com/office/officeart/2005/8/layout/radial1"/>
    <dgm:cxn modelId="{98A2B566-B1B1-4BDB-A18A-2A20747C8343}" type="presParOf" srcId="{81431050-F6D4-4662-BBFA-829C7B9F04E3}" destId="{C664472B-44F2-4789-A92B-044A5AB93E86}" srcOrd="3" destOrd="0" presId="urn:microsoft.com/office/officeart/2005/8/layout/radial1"/>
    <dgm:cxn modelId="{0F1D7867-D088-4F48-B07B-0CBE94025F93}" type="presParOf" srcId="{C664472B-44F2-4789-A92B-044A5AB93E86}" destId="{55134020-FAE3-498C-879B-067718E6A81C}" srcOrd="0" destOrd="0" presId="urn:microsoft.com/office/officeart/2005/8/layout/radial1"/>
    <dgm:cxn modelId="{B9CA8220-08C5-4401-B9F0-80AD9EA0FD01}" type="presParOf" srcId="{81431050-F6D4-4662-BBFA-829C7B9F04E3}" destId="{408147B1-98D0-400D-AE4A-AAFD4F07A914}" srcOrd="4" destOrd="0" presId="urn:microsoft.com/office/officeart/2005/8/layout/radial1"/>
    <dgm:cxn modelId="{8FC4219F-0260-4709-B5C9-39B2AE3B4461}" type="presParOf" srcId="{81431050-F6D4-4662-BBFA-829C7B9F04E3}" destId="{58911D52-AB5C-4FAD-A87F-3B4E0738315A}" srcOrd="5" destOrd="0" presId="urn:microsoft.com/office/officeart/2005/8/layout/radial1"/>
    <dgm:cxn modelId="{599ABBFF-BF06-4764-8FE4-196FE03D8202}" type="presParOf" srcId="{58911D52-AB5C-4FAD-A87F-3B4E0738315A}" destId="{CFDE9E39-C6CF-4546-8D1E-8723E06CF2BE}" srcOrd="0" destOrd="0" presId="urn:microsoft.com/office/officeart/2005/8/layout/radial1"/>
    <dgm:cxn modelId="{40302132-2EBA-47EF-A931-F782193F97EE}" type="presParOf" srcId="{81431050-F6D4-4662-BBFA-829C7B9F04E3}" destId="{8FBADD5F-6304-4ED4-83ED-E095A6EC1B0D}" srcOrd="6" destOrd="0" presId="urn:microsoft.com/office/officeart/2005/8/layout/radial1"/>
    <dgm:cxn modelId="{A9B3876E-3E6B-4524-B800-C64622789B7B}" type="presParOf" srcId="{81431050-F6D4-4662-BBFA-829C7B9F04E3}" destId="{7C84129F-AA32-4118-8961-BA21968B6C9E}" srcOrd="7" destOrd="0" presId="urn:microsoft.com/office/officeart/2005/8/layout/radial1"/>
    <dgm:cxn modelId="{6EA0ED08-2BC5-4CD6-8AF2-9D15A16A6CF9}" type="presParOf" srcId="{7C84129F-AA32-4118-8961-BA21968B6C9E}" destId="{5A8945BE-3357-4CCA-A644-2796D4AE8333}" srcOrd="0" destOrd="0" presId="urn:microsoft.com/office/officeart/2005/8/layout/radial1"/>
    <dgm:cxn modelId="{62E940F0-2D3D-4CFD-816D-618F3F2E7BFE}" type="presParOf" srcId="{81431050-F6D4-4662-BBFA-829C7B9F04E3}" destId="{25BA4447-73C6-4366-917A-0FE9834A0203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EEA3B5-507A-4229-9A4D-C8EAB0E5027D}">
      <dsp:nvSpPr>
        <dsp:cNvPr id="0" name=""/>
        <dsp:cNvSpPr/>
      </dsp:nvSpPr>
      <dsp:spPr>
        <a:xfrm>
          <a:off x="3447473" y="1254580"/>
          <a:ext cx="2105613" cy="213903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 err="1">
              <a:solidFill>
                <a:srgbClr val="C00000"/>
              </a:solidFill>
              <a:latin typeface="NikoshBAN" pitchFamily="2" charset="0"/>
              <a:cs typeface="NikoshBAN" pitchFamily="2" charset="0"/>
            </a:rPr>
            <a:t>ক্ষতির</a:t>
          </a:r>
          <a:r>
            <a:rPr lang="en-US" sz="2800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kern="1200" dirty="0" err="1">
              <a:latin typeface="NikoshBAN" pitchFamily="2" charset="0"/>
              <a:cs typeface="NikoshBAN" pitchFamily="2" charset="0"/>
            </a:rPr>
            <a:t>সম্মুখীন</a:t>
          </a:r>
          <a:r>
            <a:rPr lang="en-US" sz="2800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kern="1200" dirty="0" err="1">
              <a:latin typeface="NikoshBAN" pitchFamily="2" charset="0"/>
              <a:cs typeface="NikoshBAN" pitchFamily="2" charset="0"/>
            </a:rPr>
            <a:t>হতে</a:t>
          </a:r>
          <a:r>
            <a:rPr lang="en-US" sz="2800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kern="1200" dirty="0" err="1">
              <a:latin typeface="NikoshBAN" pitchFamily="2" charset="0"/>
              <a:cs typeface="NikoshBAN" pitchFamily="2" charset="0"/>
            </a:rPr>
            <a:t>পারে</a:t>
          </a:r>
          <a:endParaRPr lang="en-US" sz="2800" kern="1200" dirty="0">
            <a:latin typeface="NikoshBAN" pitchFamily="2" charset="0"/>
            <a:cs typeface="NikoshBAN" pitchFamily="2" charset="0"/>
          </a:endParaRPr>
        </a:p>
      </dsp:txBody>
      <dsp:txXfrm>
        <a:off x="3755833" y="1567835"/>
        <a:ext cx="1488893" cy="1512528"/>
      </dsp:txXfrm>
    </dsp:sp>
    <dsp:sp modelId="{8AC8FF51-0B42-4882-AC6E-5EBE580BC948}">
      <dsp:nvSpPr>
        <dsp:cNvPr id="0" name=""/>
        <dsp:cNvSpPr/>
      </dsp:nvSpPr>
      <dsp:spPr>
        <a:xfrm rot="5400000">
          <a:off x="4481028" y="1260825"/>
          <a:ext cx="38504" cy="26015"/>
        </a:xfrm>
        <a:custGeom>
          <a:avLst/>
          <a:gdLst/>
          <a:ahLst/>
          <a:cxnLst/>
          <a:rect l="0" t="0" r="0" b="0"/>
          <a:pathLst>
            <a:path>
              <a:moveTo>
                <a:pt x="0" y="13007"/>
              </a:moveTo>
              <a:lnTo>
                <a:pt x="38504" y="13007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499317" y="1272870"/>
        <a:ext cx="1925" cy="1925"/>
      </dsp:txXfrm>
    </dsp:sp>
    <dsp:sp modelId="{78DFD295-E7A8-4466-983B-5F2E33650D08}">
      <dsp:nvSpPr>
        <dsp:cNvPr id="0" name=""/>
        <dsp:cNvSpPr/>
      </dsp:nvSpPr>
      <dsp:spPr>
        <a:xfrm>
          <a:off x="3856003" y="4531"/>
          <a:ext cx="1288553" cy="128855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kern="1200" dirty="0" err="1">
              <a:latin typeface="NikoshBAN" pitchFamily="2" charset="0"/>
              <a:cs typeface="NikoshBAN" pitchFamily="2" charset="0"/>
            </a:rPr>
            <a:t>খাদ্য</a:t>
          </a:r>
          <a:r>
            <a:rPr lang="en-US" sz="2000" b="0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0" kern="1200" dirty="0" err="1">
              <a:latin typeface="NikoshBAN" pitchFamily="2" charset="0"/>
              <a:cs typeface="NikoshBAN" pitchFamily="2" charset="0"/>
            </a:rPr>
            <a:t>উৎপাদন</a:t>
          </a:r>
          <a:endParaRPr lang="en-US" sz="2000" b="0" kern="1200" dirty="0">
            <a:latin typeface="NikoshBAN" pitchFamily="2" charset="0"/>
            <a:cs typeface="NikoshBAN" pitchFamily="2" charset="0"/>
          </a:endParaRPr>
        </a:p>
      </dsp:txBody>
      <dsp:txXfrm>
        <a:off x="4044707" y="193235"/>
        <a:ext cx="911145" cy="911145"/>
      </dsp:txXfrm>
    </dsp:sp>
    <dsp:sp modelId="{C664472B-44F2-4789-A92B-044A5AB93E86}">
      <dsp:nvSpPr>
        <dsp:cNvPr id="0" name=""/>
        <dsp:cNvSpPr/>
      </dsp:nvSpPr>
      <dsp:spPr>
        <a:xfrm>
          <a:off x="5553086" y="2311092"/>
          <a:ext cx="168420" cy="26015"/>
        </a:xfrm>
        <a:custGeom>
          <a:avLst/>
          <a:gdLst/>
          <a:ahLst/>
          <a:cxnLst/>
          <a:rect l="0" t="0" r="0" b="0"/>
          <a:pathLst>
            <a:path>
              <a:moveTo>
                <a:pt x="0" y="13007"/>
              </a:moveTo>
              <a:lnTo>
                <a:pt x="168420" y="13007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633086" y="2319889"/>
        <a:ext cx="8421" cy="8421"/>
      </dsp:txXfrm>
    </dsp:sp>
    <dsp:sp modelId="{408147B1-98D0-400D-AE4A-AAFD4F07A914}">
      <dsp:nvSpPr>
        <dsp:cNvPr id="0" name=""/>
        <dsp:cNvSpPr/>
      </dsp:nvSpPr>
      <dsp:spPr>
        <a:xfrm>
          <a:off x="5721507" y="1679823"/>
          <a:ext cx="1288553" cy="128855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>
              <a:latin typeface="NikoshBAN" pitchFamily="2" charset="0"/>
              <a:cs typeface="NikoshBAN" pitchFamily="2" charset="0"/>
            </a:rPr>
            <a:t>বাসস্থান</a:t>
          </a:r>
          <a:endParaRPr lang="en-US" sz="2400" kern="1200" dirty="0">
            <a:latin typeface="NikoshBAN" pitchFamily="2" charset="0"/>
            <a:cs typeface="NikoshBAN" pitchFamily="2" charset="0"/>
          </a:endParaRPr>
        </a:p>
      </dsp:txBody>
      <dsp:txXfrm>
        <a:off x="5910211" y="1868527"/>
        <a:ext cx="911145" cy="911145"/>
      </dsp:txXfrm>
    </dsp:sp>
    <dsp:sp modelId="{58911D52-AB5C-4FAD-A87F-3B4E0738315A}">
      <dsp:nvSpPr>
        <dsp:cNvPr id="0" name=""/>
        <dsp:cNvSpPr/>
      </dsp:nvSpPr>
      <dsp:spPr>
        <a:xfrm rot="16200000">
          <a:off x="4483293" y="3363624"/>
          <a:ext cx="33972" cy="26015"/>
        </a:xfrm>
        <a:custGeom>
          <a:avLst/>
          <a:gdLst/>
          <a:ahLst/>
          <a:cxnLst/>
          <a:rect l="0" t="0" r="0" b="0"/>
          <a:pathLst>
            <a:path>
              <a:moveTo>
                <a:pt x="0" y="13007"/>
              </a:moveTo>
              <a:lnTo>
                <a:pt x="33972" y="13007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499430" y="3375783"/>
        <a:ext cx="1698" cy="1698"/>
      </dsp:txXfrm>
    </dsp:sp>
    <dsp:sp modelId="{8FBADD5F-6304-4ED4-83ED-E095A6EC1B0D}">
      <dsp:nvSpPr>
        <dsp:cNvPr id="0" name=""/>
        <dsp:cNvSpPr/>
      </dsp:nvSpPr>
      <dsp:spPr>
        <a:xfrm>
          <a:off x="3856003" y="3359646"/>
          <a:ext cx="1288553" cy="128855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>
              <a:latin typeface="NikoshBAN" pitchFamily="2" charset="0"/>
              <a:cs typeface="NikoshBAN" pitchFamily="2" charset="0"/>
            </a:rPr>
            <a:t>স্বাস্থ্য</a:t>
          </a:r>
          <a:endParaRPr lang="en-US" sz="2800" kern="1200" dirty="0">
            <a:latin typeface="NikoshBAN" pitchFamily="2" charset="0"/>
            <a:cs typeface="NikoshBAN" pitchFamily="2" charset="0"/>
          </a:endParaRPr>
        </a:p>
      </dsp:txBody>
      <dsp:txXfrm>
        <a:off x="4044707" y="3548350"/>
        <a:ext cx="911145" cy="911145"/>
      </dsp:txXfrm>
    </dsp:sp>
    <dsp:sp modelId="{7C84129F-AA32-4118-8961-BA21968B6C9E}">
      <dsp:nvSpPr>
        <dsp:cNvPr id="0" name=""/>
        <dsp:cNvSpPr/>
      </dsp:nvSpPr>
      <dsp:spPr>
        <a:xfrm rot="10800000">
          <a:off x="3364213" y="2311092"/>
          <a:ext cx="83260" cy="26015"/>
        </a:xfrm>
        <a:custGeom>
          <a:avLst/>
          <a:gdLst/>
          <a:ahLst/>
          <a:cxnLst/>
          <a:rect l="0" t="0" r="0" b="0"/>
          <a:pathLst>
            <a:path>
              <a:moveTo>
                <a:pt x="0" y="13007"/>
              </a:moveTo>
              <a:lnTo>
                <a:pt x="83260" y="13007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3403762" y="2322018"/>
        <a:ext cx="4163" cy="4163"/>
      </dsp:txXfrm>
    </dsp:sp>
    <dsp:sp modelId="{25BA4447-73C6-4366-917A-0FE9834A0203}">
      <dsp:nvSpPr>
        <dsp:cNvPr id="0" name=""/>
        <dsp:cNvSpPr/>
      </dsp:nvSpPr>
      <dsp:spPr>
        <a:xfrm>
          <a:off x="1905338" y="1679823"/>
          <a:ext cx="1458874" cy="128855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>
              <a:latin typeface="NikoshBAN" pitchFamily="2" charset="0"/>
              <a:cs typeface="NikoshBAN" pitchFamily="2" charset="0"/>
            </a:rPr>
            <a:t>কর্মসংস্থান</a:t>
          </a:r>
          <a:endParaRPr lang="en-US" sz="2000" kern="1200" dirty="0">
            <a:latin typeface="NikoshBAN" pitchFamily="2" charset="0"/>
            <a:cs typeface="NikoshBAN" pitchFamily="2" charset="0"/>
          </a:endParaRPr>
        </a:p>
      </dsp:txBody>
      <dsp:txXfrm>
        <a:off x="2118985" y="1868527"/>
        <a:ext cx="1031580" cy="9111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D958D62-91B5-43EE-B6DD-BD474B2990D2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6747F98-278B-4924-AAE4-C64CD1A1DA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58D62-91B5-43EE-B6DD-BD474B2990D2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47F98-278B-4924-AAE4-C64CD1A1DA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58D62-91B5-43EE-B6DD-BD474B2990D2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47F98-278B-4924-AAE4-C64CD1A1DA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58D62-91B5-43EE-B6DD-BD474B2990D2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47F98-278B-4924-AAE4-C64CD1A1DA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58D62-91B5-43EE-B6DD-BD474B2990D2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47F98-278B-4924-AAE4-C64CD1A1DA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58D62-91B5-43EE-B6DD-BD474B2990D2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47F98-278B-4924-AAE4-C64CD1A1DA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58D62-91B5-43EE-B6DD-BD474B2990D2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47F98-278B-4924-AAE4-C64CD1A1DA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58D62-91B5-43EE-B6DD-BD474B2990D2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47F98-278B-4924-AAE4-C64CD1A1DA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58D62-91B5-43EE-B6DD-BD474B2990D2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47F98-278B-4924-AAE4-C64CD1A1DA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0D958D62-91B5-43EE-B6DD-BD474B2990D2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47F98-278B-4924-AAE4-C64CD1A1DA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D958D62-91B5-43EE-B6DD-BD474B2990D2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6747F98-278B-4924-AAE4-C64CD1A1DA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D958D62-91B5-43EE-B6DD-BD474B2990D2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6747F98-278B-4924-AAE4-C64CD1A1DA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Hydrangeas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2646891" y="3318668"/>
            <a:ext cx="4211109" cy="315833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923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dirty="0" err="1">
                <a:latin typeface="NikoshBAN" pitchFamily="2" charset="0"/>
                <a:cs typeface="NikoshBAN" pitchFamily="2" charset="0"/>
              </a:rPr>
              <a:t>আজকের</a:t>
            </a:r>
            <a:br>
              <a:rPr lang="en-US" sz="7200" b="1" dirty="0">
                <a:latin typeface="NikoshBAN" pitchFamily="2" charset="0"/>
                <a:cs typeface="NikoshBAN" pitchFamily="2" charset="0"/>
              </a:rPr>
            </a:br>
            <a:r>
              <a:rPr lang="en-US" sz="7200" b="1" dirty="0" err="1">
                <a:latin typeface="NikoshBAN" pitchFamily="2" charset="0"/>
                <a:cs typeface="NikoshBAN" pitchFamily="2" charset="0"/>
              </a:rPr>
              <a:t>বাংলাদেশ</a:t>
            </a:r>
            <a:r>
              <a:rPr lang="en-US" sz="7200" b="1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7200" b="1" dirty="0" err="1">
                <a:latin typeface="NikoshBAN" pitchFamily="2" charset="0"/>
                <a:cs typeface="NikoshBAN" pitchFamily="2" charset="0"/>
              </a:rPr>
              <a:t>বিশ্বপরিচয়</a:t>
            </a:r>
            <a:br>
              <a:rPr lang="en-US" dirty="0">
                <a:latin typeface="NikoshBAN" pitchFamily="2" charset="0"/>
                <a:cs typeface="NikoshBAN" pitchFamily="2" charset="0"/>
              </a:rPr>
            </a:br>
            <a:r>
              <a:rPr lang="en-US" dirty="0" err="1"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br>
              <a:rPr lang="en-US" dirty="0">
                <a:latin typeface="NikoshBAN" pitchFamily="2" charset="0"/>
                <a:cs typeface="NikoshBAN" pitchFamily="2" charset="0"/>
              </a:rPr>
            </a:b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52600" y="2133600"/>
            <a:ext cx="5334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8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/>
                                        </p:tgtEl>
                                      </p:cMediaNode>
                                    </p:audio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4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6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" presetID="3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5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জলবায়ু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পরিবর্তনের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প্রভাবে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যা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যা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ঘটছে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-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>
                <a:latin typeface="NikoshBAN" pitchFamily="2" charset="0"/>
                <a:cs typeface="NikoshBAN" pitchFamily="2" charset="0"/>
              </a:rPr>
              <a:t>বারবার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ভয়াবহ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বন্যা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pic>
        <p:nvPicPr>
          <p:cNvPr id="6" name="Picture 5" descr="images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1295400"/>
            <a:ext cx="4318000" cy="2590800"/>
          </a:xfrm>
          <a:prstGeom prst="rect">
            <a:avLst/>
          </a:prstGeom>
        </p:spPr>
      </p:pic>
      <p:pic>
        <p:nvPicPr>
          <p:cNvPr id="7" name="Picture 6" descr="images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5077" y="3952875"/>
            <a:ext cx="4376523" cy="2752725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জলবায়ু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পরিবর্তনের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প্রভাবে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যা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যা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ঘটছে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-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>
                <a:latin typeface="NikoshBAN" pitchFamily="2" charset="0"/>
                <a:cs typeface="NikoshBAN" pitchFamily="2" charset="0"/>
              </a:rPr>
              <a:t>ভূ-গর্ভস্থ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পানির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স্তর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নিচে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নেমে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যাচ্ছে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pic>
        <p:nvPicPr>
          <p:cNvPr id="8" name="Picture 7" descr="images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952" y="2743200"/>
            <a:ext cx="4637448" cy="2438400"/>
          </a:xfrm>
          <a:prstGeom prst="rect">
            <a:avLst/>
          </a:prstGeom>
        </p:spPr>
      </p:pic>
      <p:pic>
        <p:nvPicPr>
          <p:cNvPr id="10" name="Picture 9" descr="download (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4464" y="2732532"/>
            <a:ext cx="4373336" cy="2449068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US" sz="4400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দুর্যোগপ্রবন</a:t>
            </a:r>
            <a:r>
              <a:rPr lang="en-US" sz="4400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অঞ্চলে</a:t>
            </a:r>
            <a:r>
              <a:rPr lang="en-US" sz="4400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সৃষ্ট</a:t>
            </a:r>
            <a:r>
              <a:rPr lang="en-US" sz="4400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সমস্যা</a:t>
            </a:r>
            <a:r>
              <a:rPr lang="en-US" sz="4400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-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জলবায়ু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পরিবর্তনের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২০৫০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২০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শতাংশ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এলাকা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সমুদ্রে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তলিয়ে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যেতে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pic>
        <p:nvPicPr>
          <p:cNvPr id="9" name="Picture 8" descr="download (1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2942112"/>
            <a:ext cx="4572000" cy="2434441"/>
          </a:xfrm>
          <a:prstGeom prst="rect">
            <a:avLst/>
          </a:prstGeom>
        </p:spPr>
      </p:pic>
      <p:pic>
        <p:nvPicPr>
          <p:cNvPr id="10" name="Picture 9" descr="images (8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7618" y="2885788"/>
            <a:ext cx="4357234" cy="2448212"/>
          </a:xfrm>
          <a:prstGeom prst="rect">
            <a:avLst/>
          </a:prstGeo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5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8000"/>
                            </p:stCondLst>
                            <p:childTnLst>
                              <p:par>
                                <p:cTn id="16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US" sz="4400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দুর্যোগপ্রবন</a:t>
            </a:r>
            <a:r>
              <a:rPr lang="en-US" sz="4400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অঞ্চলে</a:t>
            </a:r>
            <a:r>
              <a:rPr lang="en-US" sz="4400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সৃষ্ট</a:t>
            </a:r>
            <a:r>
              <a:rPr lang="en-US" sz="4400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সমস্যা</a:t>
            </a:r>
            <a:r>
              <a:rPr lang="en-US" sz="4400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-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চাষাবাদের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জমিতে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লবনাক্ততা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বৃদ্ধি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পাচ্ছে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pic>
        <p:nvPicPr>
          <p:cNvPr id="6" name="Picture 5" descr="download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1" y="2395648"/>
            <a:ext cx="4572000" cy="3372514"/>
          </a:xfrm>
          <a:prstGeom prst="rect">
            <a:avLst/>
          </a:prstGeom>
        </p:spPr>
      </p:pic>
      <p:pic>
        <p:nvPicPr>
          <p:cNvPr id="7" name="Picture 6" descr="images (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2362200"/>
            <a:ext cx="4343400" cy="335280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US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দুর্যোগপ্রবন</a:t>
            </a:r>
            <a:r>
              <a:rPr lang="en-US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অঞ্চলে</a:t>
            </a:r>
            <a:r>
              <a:rPr lang="en-US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effectLst/>
                <a:latin typeface="NikoshBAN" pitchFamily="2" charset="0"/>
                <a:cs typeface="NikoshBAN" pitchFamily="2" charset="0"/>
              </a:rPr>
              <a:t>সৃষ্ট</a:t>
            </a:r>
            <a:r>
              <a:rPr lang="en-US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সমস্যা</a:t>
            </a:r>
            <a:r>
              <a:rPr lang="en-US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-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8" name="Diagram 7"/>
          <p:cNvGraphicFramePr/>
          <p:nvPr/>
        </p:nvGraphicFramePr>
        <p:xfrm>
          <a:off x="0" y="1447800"/>
          <a:ext cx="89154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9EBED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9EBED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28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7EEA3B5-507A-4229-9A4D-C8EAB0E502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8">
                                            <p:graphicEl>
                                              <a:dgm id="{77EEA3B5-507A-4229-9A4D-C8EAB0E502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8">
                                            <p:graphicEl>
                                              <a:dgm id="{77EEA3B5-507A-4229-9A4D-C8EAB0E502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280"/>
                            </p:stCondLst>
                            <p:childTnLst>
                              <p:par>
                                <p:cTn id="1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AC8FF51-0B42-4882-AC6E-5EBE580BC9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8">
                                            <p:graphicEl>
                                              <a:dgm id="{8AC8FF51-0B42-4882-AC6E-5EBE580BC9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280"/>
                            </p:stCondLst>
                            <p:childTnLst>
                              <p:par>
                                <p:cTn id="1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8DFD295-E7A8-4466-983B-5F2E33650D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8">
                                            <p:graphicEl>
                                              <a:dgm id="{78DFD295-E7A8-4466-983B-5F2E33650D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28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664472B-44F2-4789-A92B-044A5AB93E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graphicEl>
                                              <a:dgm id="{C664472B-44F2-4789-A92B-044A5AB93E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graphicEl>
                                              <a:dgm id="{C664472B-44F2-4789-A92B-044A5AB93E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780"/>
                            </p:stCondLst>
                            <p:childTnLst>
                              <p:par>
                                <p:cTn id="28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08147B1-98D0-400D-AE4A-AAFD4F07A9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8">
                                            <p:graphicEl>
                                              <a:dgm id="{408147B1-98D0-400D-AE4A-AAFD4F07A9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78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8911D52-AB5C-4FAD-A87F-3B4E073831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graphicEl>
                                              <a:dgm id="{58911D52-AB5C-4FAD-A87F-3B4E073831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>
                                            <p:graphicEl>
                                              <a:dgm id="{58911D52-AB5C-4FAD-A87F-3B4E073831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280"/>
                            </p:stCondLst>
                            <p:childTnLst>
                              <p:par>
                                <p:cTn id="37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FBADD5F-6304-4ED4-83ED-E095A6EC1B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2000"/>
                                        <p:tgtEl>
                                          <p:spTgt spid="8">
                                            <p:graphicEl>
                                              <a:dgm id="{8FBADD5F-6304-4ED4-83ED-E095A6EC1B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28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C84129F-AA32-4118-8961-BA21968B6C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graphicEl>
                                              <a:dgm id="{7C84129F-AA32-4118-8961-BA21968B6C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graphicEl>
                                              <a:dgm id="{7C84129F-AA32-4118-8961-BA21968B6C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3780"/>
                            </p:stCondLst>
                            <p:childTnLst>
                              <p:par>
                                <p:cTn id="46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5BA4447-73C6-4366-917A-0FE9834A02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8" dur="2000"/>
                                        <p:tgtEl>
                                          <p:spTgt spid="8">
                                            <p:graphicEl>
                                              <a:dgm id="{25BA4447-73C6-4366-917A-0FE9834A02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Graphic spid="8" grpId="0" uiExpand="1">
        <p:bldSub>
          <a:bldDgm bld="lvl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2849562"/>
          </a:xfrm>
        </p:spPr>
        <p:txBody>
          <a:bodyPr>
            <a:normAutofit/>
          </a:bodyPr>
          <a:lstStyle/>
          <a:p>
            <a:r>
              <a:rPr lang="en-US" dirty="0" err="1">
                <a:latin typeface="NikoshBAN" pitchFamily="2" charset="0"/>
                <a:cs typeface="NikoshBAN" pitchFamily="2" charset="0"/>
              </a:rPr>
              <a:t>দুর্যোগের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ঝুঁকি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মোকাবিলায়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বাংলাদেশ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সরকারের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as-IN" dirty="0">
                <a:solidFill>
                  <a:srgbClr val="FFFF00"/>
                </a:solidFill>
              </a:rPr>
              <a:t>দুর্যোগ ব্যবস্থাপনা ও ত্রাণ মন্ত্রণালয়</a:t>
            </a:r>
            <a:r>
              <a:rPr lang="en-US" b="0" dirty="0">
                <a:solidFill>
                  <a:srgbClr val="FFFF00"/>
                </a:solidFill>
              </a:rPr>
              <a:t> </a:t>
            </a:r>
            <a:r>
              <a:rPr lang="en-US" b="0" dirty="0" err="1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b="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b="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0" dirty="0" err="1">
                <a:latin typeface="NikoshBAN" pitchFamily="2" charset="0"/>
                <a:cs typeface="NikoshBAN" pitchFamily="2" charset="0"/>
              </a:rPr>
              <a:t>যাচ্ছে</a:t>
            </a:r>
            <a:r>
              <a:rPr lang="en-US" b="0" dirty="0">
                <a:latin typeface="NikoshBAN" pitchFamily="2" charset="0"/>
                <a:cs typeface="NikoshBAN" pitchFamily="2" charset="0"/>
              </a:rPr>
              <a:t>।</a:t>
            </a:r>
            <a:r>
              <a:rPr lang="en-US" b="0" dirty="0"/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download (1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7042" y="2590800"/>
            <a:ext cx="5521158" cy="320040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4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কাজঃ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z="4400" dirty="0" err="1"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৩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প্রাকৃতিক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দুর্যোগের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err="1">
                <a:latin typeface="NikoshBAN" pitchFamily="2" charset="0"/>
                <a:cs typeface="NikoshBAN" pitchFamily="2" charset="0"/>
              </a:rPr>
              <a:t>পাঠ্য</a:t>
            </a:r>
            <a:r>
              <a:rPr lang="en-US" b="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0" dirty="0" err="1">
                <a:latin typeface="NikoshBAN" pitchFamily="2" charset="0"/>
                <a:cs typeface="NikoshBAN" pitchFamily="2" charset="0"/>
              </a:rPr>
              <a:t>বিইয়ের</a:t>
            </a:r>
            <a:r>
              <a:rPr lang="en-US" b="0" dirty="0">
                <a:latin typeface="NikoshBAN" pitchFamily="2" charset="0"/>
                <a:cs typeface="NikoshBAN" pitchFamily="2" charset="0"/>
              </a:rPr>
              <a:t> ৪৯ </a:t>
            </a:r>
            <a:r>
              <a:rPr lang="en-US" b="0" dirty="0" err="1">
                <a:latin typeface="NikoshBAN" pitchFamily="2" charset="0"/>
                <a:cs typeface="NikoshBAN" pitchFamily="2" charset="0"/>
              </a:rPr>
              <a:t>পৃষ্ঠার</a:t>
            </a:r>
            <a:r>
              <a:rPr lang="en-US" b="0" dirty="0">
                <a:latin typeface="NikoshBAN" pitchFamily="2" charset="0"/>
                <a:cs typeface="NikoshBAN" pitchFamily="2" charset="0"/>
              </a:rPr>
              <a:t> “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গ</a:t>
            </a:r>
            <a:r>
              <a:rPr lang="en-US" b="0" dirty="0">
                <a:latin typeface="NikoshBAN" pitchFamily="2" charset="0"/>
                <a:cs typeface="NikoshBAN" pitchFamily="2" charset="0"/>
              </a:rPr>
              <a:t>” </a:t>
            </a:r>
            <a:r>
              <a:rPr lang="en-US" b="0" dirty="0" err="1">
                <a:latin typeface="NikoshBAN" pitchFamily="2" charset="0"/>
                <a:cs typeface="NikoshBAN" pitchFamily="2" charset="0"/>
              </a:rPr>
              <a:t>অংশটুকু</a:t>
            </a:r>
            <a:r>
              <a:rPr lang="en-US" b="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0" dirty="0" err="1">
                <a:latin typeface="NikoshBAN" pitchFamily="2" charset="0"/>
                <a:cs typeface="NikoshBAN" pitchFamily="2" charset="0"/>
              </a:rPr>
              <a:t>নিরবে</a:t>
            </a:r>
            <a:r>
              <a:rPr lang="en-US" b="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0" dirty="0" err="1">
                <a:latin typeface="NikoshBAN" pitchFamily="2" charset="0"/>
                <a:cs typeface="NikoshBAN" pitchFamily="2" charset="0"/>
              </a:rPr>
              <a:t>পড়</a:t>
            </a:r>
            <a:r>
              <a:rPr lang="en-US" b="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  <a:p>
            <a:r>
              <a:rPr lang="en-US" sz="4800" dirty="0" err="1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তাপমাত্রা</a:t>
            </a:r>
            <a:r>
              <a:rPr lang="en-US" sz="4800" dirty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বেড়ে</a:t>
            </a:r>
            <a:r>
              <a:rPr lang="en-US" sz="4800" dirty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গেলে</a:t>
            </a:r>
            <a:r>
              <a:rPr lang="en-US" sz="4800" dirty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পরিবেশের</a:t>
            </a:r>
            <a:r>
              <a:rPr lang="en-US" sz="4800" dirty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800" dirty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800" dirty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ক্ষতি</a:t>
            </a:r>
            <a:r>
              <a:rPr lang="en-US" sz="4800" dirty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800" dirty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err="1">
                <a:latin typeface="NikoshBAN" pitchFamily="2" charset="0"/>
                <a:cs typeface="NikoshBAN" pitchFamily="2" charset="0"/>
              </a:rPr>
              <a:t>অল্প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কথায়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দাওঃ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প্রশ্ন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কীভাবে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জলবায়ু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পরিবর্তনের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সৃষ্ট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দুর্যোগ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মোকাবেলা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পারি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৩টি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বাক্যে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কাজঃ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00200" y="685800"/>
            <a:ext cx="54102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6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6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...</a:t>
            </a:r>
            <a:endParaRPr lang="en-US" sz="66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0" y="2514600"/>
            <a:ext cx="42672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বিঃদ্রঃ</a:t>
            </a:r>
            <a:endParaRPr lang="en-US" sz="28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2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প্রেজেন্টেশনটি</a:t>
            </a:r>
            <a:r>
              <a:rPr lang="en-US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সঠিক</a:t>
            </a:r>
            <a:r>
              <a:rPr lang="en-US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ভাবে</a:t>
            </a:r>
            <a:r>
              <a:rPr lang="en-US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অবশ্যই</a:t>
            </a:r>
            <a:r>
              <a:rPr lang="en-US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আপনার</a:t>
            </a:r>
            <a:r>
              <a:rPr lang="en-US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কম্পিউটারে</a:t>
            </a:r>
            <a:r>
              <a:rPr lang="en-US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NikoshBAN</a:t>
            </a:r>
            <a:r>
              <a:rPr lang="en-US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ফন্টটি</a:t>
            </a:r>
            <a:r>
              <a:rPr lang="en-US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ইন্সটল</a:t>
            </a:r>
            <a:r>
              <a:rPr lang="en-US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নিন</a:t>
            </a:r>
            <a:r>
              <a:rPr lang="en-US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b="1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বাংলাদেশ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বিশ্বপরিচয়</a:t>
            </a:r>
            <a:br>
              <a:rPr lang="en-US" sz="2800" dirty="0">
                <a:latin typeface="NikoshBAN" pitchFamily="2" charset="0"/>
                <a:cs typeface="NikoshBAN" pitchFamily="2" charset="0"/>
              </a:rPr>
            </a:br>
            <a:r>
              <a:rPr lang="en-US" dirty="0" err="1">
                <a:latin typeface="NikoshBAN" pitchFamily="2" charset="0"/>
                <a:cs typeface="NikoshBAN" pitchFamily="2" charset="0"/>
              </a:rPr>
              <a:t>পঞ্চম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শ্রেণী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2800" dirty="0" err="1"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৬</a:t>
            </a:r>
          </a:p>
          <a:p>
            <a:pPr algn="ctr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পাঠঃ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১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b="1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b="1" dirty="0">
              <a:solidFill>
                <a:schemeClr val="accent3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2800" b="1">
                <a:latin typeface="NikoshBAN" pitchFamily="2" charset="0"/>
                <a:cs typeface="NikoshBAN" pitchFamily="2" charset="0"/>
              </a:rPr>
              <a:t>মোঃ নাছির উদ্দিন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শিক্ষক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>
                <a:latin typeface="NikoshBAN" pitchFamily="2" charset="0"/>
                <a:cs typeface="NikoshBAN" pitchFamily="2" charset="0"/>
              </a:rPr>
              <a:t>বাবুরহাট সরকারি প্রাথমিক বিদ্যালয়</a:t>
            </a:r>
          </a:p>
          <a:p>
            <a:pPr algn="ctr">
              <a:buNone/>
            </a:pPr>
            <a:r>
              <a:rPr lang="en-US">
                <a:latin typeface="NikoshBAN" pitchFamily="2" charset="0"/>
                <a:cs typeface="NikoshBAN" pitchFamily="2" charset="0"/>
              </a:rPr>
              <a:t>চাঁদপুর সদর, চাঁদপুর।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71800" y="304800"/>
            <a:ext cx="3200400" cy="9144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পরিচিতি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08606" y="2057400"/>
            <a:ext cx="1358993" cy="1447800"/>
          </a:xfrm>
          <a:prstGeom prst="rect">
            <a:avLst/>
          </a:prstGeom>
        </p:spPr>
      </p:pic>
      <p:sp>
        <p:nvSpPr>
          <p:cNvPr id="10" name="Flowchart: Manual Input 9"/>
          <p:cNvSpPr/>
          <p:nvPr/>
        </p:nvSpPr>
        <p:spPr>
          <a:xfrm>
            <a:off x="1447800" y="4876800"/>
            <a:ext cx="2286000" cy="457200"/>
          </a:xfrm>
          <a:prstGeom prst="flowChartManualInp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bg1">
                    <a:lumMod val="95000"/>
                  </a:schemeClr>
                </a:solidFill>
                <a:latin typeface="NikoshBAN" pitchFamily="2" charset="0"/>
                <a:cs typeface="NikoshBAN" pitchFamily="2" charset="0"/>
              </a:rPr>
              <a:t>জলবায়ু</a:t>
            </a:r>
            <a:r>
              <a:rPr lang="en-US" sz="2800" b="1" dirty="0">
                <a:solidFill>
                  <a:schemeClr val="bg1">
                    <a:lumMod val="9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bg1">
                    <a:lumMod val="95000"/>
                  </a:schemeClr>
                </a:solidFill>
                <a:latin typeface="NikoshBAN" pitchFamily="2" charset="0"/>
                <a:cs typeface="NikoshBAN" pitchFamily="2" charset="0"/>
              </a:rPr>
              <a:t>পরিবর্তন</a:t>
            </a:r>
            <a:endParaRPr lang="en-US" sz="2800" b="1" dirty="0">
              <a:solidFill>
                <a:schemeClr val="bg1">
                  <a:lumMod val="9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Horizontal Scroll 12"/>
          <p:cNvSpPr/>
          <p:nvPr/>
        </p:nvSpPr>
        <p:spPr>
          <a:xfrm>
            <a:off x="2667000" y="0"/>
            <a:ext cx="3810000" cy="1524000"/>
          </a:xfrm>
          <a:prstGeom prst="horizont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9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2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80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0"/>
                            </p:stCondLst>
                            <p:childTnLst>
                              <p:par>
                                <p:cTn id="4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2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2000"/>
                            </p:stCondLst>
                            <p:childTnLst>
                              <p:par>
                                <p:cTn id="4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2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2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7" grpId="0" uiExpand="1" build="p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3200" b="1" dirty="0">
              <a:solidFill>
                <a:schemeClr val="bg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b="1" dirty="0" err="1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200" b="1" dirty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200" b="1" dirty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200" b="1" dirty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200" b="1" dirty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…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আবহাওয়া</a:t>
            </a:r>
            <a:r>
              <a:rPr lang="en-US" sz="2800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জলবায়ু</a:t>
            </a:r>
            <a:r>
              <a:rPr lang="en-US" sz="2800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800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800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আবহাওয়া</a:t>
            </a:r>
            <a:r>
              <a:rPr lang="en-US" sz="2800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জলবায়ু</a:t>
            </a:r>
            <a:r>
              <a:rPr lang="en-US" sz="2800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পরির্বতনের</a:t>
            </a:r>
            <a:r>
              <a:rPr lang="en-US" sz="2800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2800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800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পরিবেশের</a:t>
            </a:r>
            <a:r>
              <a:rPr lang="en-US" sz="2800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2800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আবহাওয়া</a:t>
            </a:r>
            <a:r>
              <a:rPr lang="en-US" sz="2800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জলবায়ু</a:t>
            </a:r>
            <a:r>
              <a:rPr lang="en-US" sz="2800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পরিবর্তনের</a:t>
            </a:r>
            <a:r>
              <a:rPr lang="en-US" sz="2800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প্রভাব</a:t>
            </a:r>
            <a:r>
              <a:rPr lang="en-US" sz="2800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বর্ননা</a:t>
            </a:r>
            <a:r>
              <a:rPr lang="en-US" sz="2800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US" sz="2800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দুর্যোগপ্রবন</a:t>
            </a:r>
            <a:r>
              <a:rPr lang="en-US" sz="2800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অঞ্চলে</a:t>
            </a:r>
            <a:r>
              <a:rPr lang="en-US" sz="2800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সৃষ্ট</a:t>
            </a:r>
            <a:r>
              <a:rPr lang="en-US" sz="2800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সমস্যা</a:t>
            </a:r>
            <a:r>
              <a:rPr lang="en-US" sz="2800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2800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800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err="1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54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1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29000"/>
            <a:ext cx="7481776" cy="457200"/>
          </a:xfrm>
        </p:spPr>
        <p:txBody>
          <a:bodyPr/>
          <a:lstStyle/>
          <a:p>
            <a:pPr algn="l"/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আবহাওয়া</a:t>
            </a:r>
            <a:endParaRPr lang="en-US" sz="40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1524000" y="4114800"/>
            <a:ext cx="6870192" cy="2154702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স্থানের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স্বল্প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সময়ের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গড়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তাপমাত্রা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গড়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বৃষ্টিপাতকে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আবহাওয়া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pic>
        <p:nvPicPr>
          <p:cNvPr id="1026" name="Picture 2" descr="C:\Program Files\Microsoft Office\MEDIA\CAGCAT10\j0293828.wmf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791200" y="228600"/>
            <a:ext cx="2667000" cy="256619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29000"/>
            <a:ext cx="7481776" cy="457200"/>
          </a:xfrm>
        </p:spPr>
        <p:txBody>
          <a:bodyPr/>
          <a:lstStyle/>
          <a:p>
            <a:pPr algn="l"/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জলবায়ু</a:t>
            </a:r>
            <a:endParaRPr lang="en-US" sz="40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1524000" y="4114800"/>
            <a:ext cx="6870192" cy="2154702"/>
          </a:xfrm>
        </p:spPr>
        <p:txBody>
          <a:bodyPr>
            <a:normAutofit/>
          </a:bodyPr>
          <a:lstStyle/>
          <a:p>
            <a:pPr algn="just"/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স্থানের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৩০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৪০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বছরের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আবহাওয়ার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গড়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অবস্থাকে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জলবায়ু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pic>
        <p:nvPicPr>
          <p:cNvPr id="1026" name="Picture 2" descr="C:\Program Files\Microsoft Office\MEDIA\CAGCAT10\j0293828.wmf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514600" y="177001"/>
            <a:ext cx="2667000" cy="256619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মানবসৃষ্ট</a:t>
            </a:r>
            <a:r>
              <a:rPr lang="en-US" dirty="0"/>
              <a:t> </a:t>
            </a:r>
            <a:r>
              <a:rPr lang="en-US" dirty="0" err="1"/>
              <a:t>দূষণ</a:t>
            </a:r>
            <a:endParaRPr lang="en-US" dirty="0"/>
          </a:p>
          <a:p>
            <a:r>
              <a:rPr lang="en-US" dirty="0" err="1"/>
              <a:t>বৃক্ষ</a:t>
            </a:r>
            <a:r>
              <a:rPr lang="en-US" dirty="0"/>
              <a:t> </a:t>
            </a:r>
            <a:r>
              <a:rPr lang="en-US" dirty="0" err="1"/>
              <a:t>নিধন</a:t>
            </a:r>
            <a:endParaRPr lang="en-US" dirty="0"/>
          </a:p>
          <a:p>
            <a:r>
              <a:rPr lang="en-US" dirty="0" err="1"/>
              <a:t>শিল্প</a:t>
            </a:r>
            <a:r>
              <a:rPr lang="en-US" dirty="0"/>
              <a:t> </a:t>
            </a:r>
            <a:r>
              <a:rPr lang="en-US" dirty="0" err="1"/>
              <a:t>কারখানার</a:t>
            </a:r>
            <a:r>
              <a:rPr lang="en-US" dirty="0"/>
              <a:t> </a:t>
            </a:r>
            <a:r>
              <a:rPr lang="en-US" dirty="0" err="1"/>
              <a:t>ধোঁয়া</a:t>
            </a:r>
            <a:endParaRPr lang="en-US" dirty="0"/>
          </a:p>
          <a:p>
            <a:r>
              <a:rPr lang="en-US" dirty="0" err="1"/>
              <a:t>যানবাহনের</a:t>
            </a:r>
            <a:r>
              <a:rPr lang="en-US" dirty="0"/>
              <a:t> </a:t>
            </a:r>
            <a:r>
              <a:rPr lang="en-US" dirty="0" err="1"/>
              <a:t>ধোঁয়া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আবহাওয়া</a:t>
            </a:r>
            <a:r>
              <a:rPr lang="en-US" u="sng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u="sng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জলবায়ু</a:t>
            </a:r>
            <a:r>
              <a:rPr lang="en-US" u="sng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u="sng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পরিবর্তনের</a:t>
            </a:r>
            <a:r>
              <a:rPr lang="en-US" u="sng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u="sng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কারন</a:t>
            </a:r>
            <a:endParaRPr lang="en-US" u="sng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 descr="C:\Program Files\Microsoft Office\MEDIA\CAGCAT10\j0285360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4800" y="3962400"/>
            <a:ext cx="1474013" cy="1817827"/>
          </a:xfrm>
          <a:prstGeom prst="rect">
            <a:avLst/>
          </a:prstGeom>
          <a:noFill/>
        </p:spPr>
      </p:pic>
      <p:pic>
        <p:nvPicPr>
          <p:cNvPr id="7" name="Picture 6" descr="images (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1200" y="4038600"/>
            <a:ext cx="2857500" cy="1600200"/>
          </a:xfrm>
          <a:prstGeom prst="rect">
            <a:avLst/>
          </a:prstGeom>
        </p:spPr>
      </p:pic>
      <p:pic>
        <p:nvPicPr>
          <p:cNvPr id="8" name="Picture 7" descr="images (7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800" y="4038600"/>
            <a:ext cx="2847975" cy="1600200"/>
          </a:xfrm>
          <a:prstGeom prst="rect">
            <a:avLst/>
          </a:prstGeom>
        </p:spPr>
      </p:pic>
      <p:pic>
        <p:nvPicPr>
          <p:cNvPr id="9" name="Picture 8" descr="download (8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91200" y="1600200"/>
            <a:ext cx="2828925" cy="1619250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3000" fill="hold"/>
                                        <p:tgtEl>
                                          <p:spTgt spid="9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3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" dur="3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" dur="3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3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3000" fill="hold"/>
                                        <p:tgtEl>
                                          <p:spTgt spid="7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3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" dur="3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3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3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3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" dur="3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" dur="3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3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3000" fill="hold"/>
                                        <p:tgtEl>
                                          <p:spTgt spid="8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জলবায়ু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পরিবর্তনের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প্রভাবে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যা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যা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ঘটছে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-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>
                <a:latin typeface="NikoshBAN" pitchFamily="2" charset="0"/>
                <a:cs typeface="NikoshBAN" pitchFamily="2" charset="0"/>
              </a:rPr>
              <a:t>গড়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তাপমাত্রা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বৃদ্ধি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পাচ্ছে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pic>
        <p:nvPicPr>
          <p:cNvPr id="4" name="Picture 3" descr="ekciu8nNZoLqKHfu_Climate-Change-Facts-and-Effect-on-the-Econom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800" y="1524000"/>
            <a:ext cx="4080933" cy="2286000"/>
          </a:xfrm>
          <a:prstGeom prst="rect">
            <a:avLst/>
          </a:prstGeom>
        </p:spPr>
      </p:pic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3891188"/>
            <a:ext cx="4114800" cy="2738212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9000"/>
                            </p:stCondLst>
                            <p:childTnLst>
                              <p:par>
                                <p:cTn id="1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জলবায়ু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পরিবর্তনের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প্রভাবে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যা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যা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ঘটছে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-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>
                <a:latin typeface="NikoshBAN" pitchFamily="2" charset="0"/>
                <a:cs typeface="NikoshBAN" pitchFamily="2" charset="0"/>
              </a:rPr>
              <a:t>অতিবৃষ্টি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অনাবৃষ্টি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pic>
        <p:nvPicPr>
          <p:cNvPr id="7" name="Picture 6" descr="download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4148185"/>
            <a:ext cx="4343400" cy="2440439"/>
          </a:xfrm>
          <a:prstGeom prst="rect">
            <a:avLst/>
          </a:prstGeom>
        </p:spPr>
      </p:pic>
      <p:pic>
        <p:nvPicPr>
          <p:cNvPr id="8" name="Picture 7" descr="download (9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7314" y="1676400"/>
            <a:ext cx="4354286" cy="243840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জলবায়ু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পরিবর্তনের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প্রভাবে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যা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যা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ঘটছে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-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>
                <a:latin typeface="NikoshBAN" pitchFamily="2" charset="0"/>
                <a:cs typeface="NikoshBAN" pitchFamily="2" charset="0"/>
              </a:rPr>
              <a:t>ঘুর্ণিঝড়ের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প্রকোপ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বেড়ে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যাচ্ছে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pic>
        <p:nvPicPr>
          <p:cNvPr id="8" name="Picture 7" descr="download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5778" y="1371600"/>
            <a:ext cx="3727525" cy="2133600"/>
          </a:xfrm>
          <a:prstGeom prst="rect">
            <a:avLst/>
          </a:prstGeom>
        </p:spPr>
      </p:pic>
      <p:pic>
        <p:nvPicPr>
          <p:cNvPr id="9" name="Picture 8" descr="download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1226" y="4038600"/>
            <a:ext cx="3894174" cy="228600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407</TotalTime>
  <Words>314</Words>
  <Application>Microsoft Office PowerPoint</Application>
  <PresentationFormat>On-screen Show (4:3)</PresentationFormat>
  <Paragraphs>74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Lucida Sans Unicode</vt:lpstr>
      <vt:lpstr>NikoshBAN</vt:lpstr>
      <vt:lpstr>Verdana</vt:lpstr>
      <vt:lpstr>Wingdings</vt:lpstr>
      <vt:lpstr>Wingdings 2</vt:lpstr>
      <vt:lpstr>Wingdings 3</vt:lpstr>
      <vt:lpstr>Concourse</vt:lpstr>
      <vt:lpstr>আজকের বাংলাদেশ ও বিশ্বপরিচয় ক্লাসে  </vt:lpstr>
      <vt:lpstr>PowerPoint Presentation</vt:lpstr>
      <vt:lpstr>শিখনফল</vt:lpstr>
      <vt:lpstr>আবহাওয়া</vt:lpstr>
      <vt:lpstr>জলবায়ু</vt:lpstr>
      <vt:lpstr>আবহাওয়া ও জলবায়ু পরিবর্তনের কারন</vt:lpstr>
      <vt:lpstr>জলবায়ু পরিবর্তনের প্রভাবে যা যা ঘটছে-</vt:lpstr>
      <vt:lpstr>জলবায়ু পরিবর্তনের প্রভাবে যা যা ঘটছে-</vt:lpstr>
      <vt:lpstr>জলবায়ু পরিবর্তনের প্রভাবে যা যা ঘটছে-</vt:lpstr>
      <vt:lpstr>জলবায়ু পরিবর্তনের প্রভাবে যা যা ঘটছে-</vt:lpstr>
      <vt:lpstr>জলবায়ু পরিবর্তনের প্রভাবে যা যা ঘটছে-</vt:lpstr>
      <vt:lpstr>বাংলাদেশের দুর্যোগপ্রবন অঞ্চলে সৃষ্ট সমস্যা-</vt:lpstr>
      <vt:lpstr>বাংলাদেশের দুর্যোগপ্রবন অঞ্চলে সৃষ্ট সমস্যা-</vt:lpstr>
      <vt:lpstr>বাংলাদেশের দুর্যোগপ্রবন অঞ্চলে সৃষ্ট সমস্যা-</vt:lpstr>
      <vt:lpstr>দুর্যোগের ঝুঁকি মোকাবিলায় বাংলাদেশ সরকারের দুর্যোগ ব্যবস্থাপনা ও ত্রাণ মন্ত্রণালয় কাজ করে যাচ্ছে। </vt:lpstr>
      <vt:lpstr>পাঠ্য বিইয়ের ৪৯ পৃষ্ঠার “গ” অংশটুকু নিরবে পড়।</vt:lpstr>
      <vt:lpstr>অল্প কথায় উত্তর দাওঃ</vt:lpstr>
      <vt:lpstr>বাড়ির কাজঃ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বাংলাদেশ ও বিশ্বপরিচয় পঞ্চম শ্রেণী</dc:title>
  <dc:creator>USER</dc:creator>
  <cp:lastModifiedBy>Mohammad Mohsin Talukder</cp:lastModifiedBy>
  <cp:revision>51</cp:revision>
  <dcterms:created xsi:type="dcterms:W3CDTF">2020-10-03T03:21:11Z</dcterms:created>
  <dcterms:modified xsi:type="dcterms:W3CDTF">2020-10-06T23:42:58Z</dcterms:modified>
</cp:coreProperties>
</file>