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75" r:id="rId4"/>
    <p:sldId id="272" r:id="rId5"/>
    <p:sldId id="262" r:id="rId6"/>
    <p:sldId id="264" r:id="rId7"/>
    <p:sldId id="271" r:id="rId8"/>
    <p:sldId id="276" r:id="rId9"/>
    <p:sldId id="260" r:id="rId10"/>
    <p:sldId id="261" r:id="rId11"/>
    <p:sldId id="268" r:id="rId12"/>
    <p:sldId id="273" r:id="rId13"/>
    <p:sldId id="266" r:id="rId14"/>
    <p:sldId id="259" r:id="rId15"/>
    <p:sldId id="274" r:id="rId16"/>
    <p:sldId id="25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47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0887-6550-49AE-8E1A-7945FCFAE01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D0C-4503-46A3-B370-1213A5784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17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0887-6550-49AE-8E1A-7945FCFAE01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D0C-4503-46A3-B370-1213A5784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83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0887-6550-49AE-8E1A-7945FCFAE01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D0C-4503-46A3-B370-1213A5784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3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0887-6550-49AE-8E1A-7945FCFAE01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D0C-4503-46A3-B370-1213A5784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2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0887-6550-49AE-8E1A-7945FCFAE01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D0C-4503-46A3-B370-1213A5784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4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0887-6550-49AE-8E1A-7945FCFAE01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D0C-4503-46A3-B370-1213A5784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53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0887-6550-49AE-8E1A-7945FCFAE01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D0C-4503-46A3-B370-1213A5784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7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0887-6550-49AE-8E1A-7945FCFAE01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D0C-4503-46A3-B370-1213A5784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1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0887-6550-49AE-8E1A-7945FCFAE01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D0C-4503-46A3-B370-1213A5784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47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0887-6550-49AE-8E1A-7945FCFAE01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D0C-4503-46A3-B370-1213A5784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42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0887-6550-49AE-8E1A-7945FCFAE01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D0C-4503-46A3-B370-1213A5784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57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80887-6550-49AE-8E1A-7945FCFAE01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03D0C-4503-46A3-B370-1213A578439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4922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28600" y="152400"/>
            <a:ext cx="8763000" cy="6553200"/>
          </a:xfrm>
          <a:prstGeom prst="rect">
            <a:avLst/>
          </a:prstGeom>
          <a:solidFill>
            <a:srgbClr val="C0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152400" y="152400"/>
            <a:ext cx="8839200" cy="6553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3657600" y="6477000"/>
            <a:ext cx="29718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K---- roy03@gmail.vom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6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300319"/>
            <a:ext cx="7467600" cy="6024281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1219451">
            <a:off x="3697444" y="1357938"/>
            <a:ext cx="5029200" cy="1569660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IN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স্বাগতম</a:t>
            </a:r>
            <a:endParaRPr lang="en-US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813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1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Connector 2"/>
          <p:cNvSpPr/>
          <p:nvPr/>
        </p:nvSpPr>
        <p:spPr>
          <a:xfrm>
            <a:off x="838200" y="838200"/>
            <a:ext cx="2362200" cy="24384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c 3"/>
          <p:cNvSpPr/>
          <p:nvPr/>
        </p:nvSpPr>
        <p:spPr>
          <a:xfrm rot="4094207">
            <a:off x="2111293" y="2033388"/>
            <a:ext cx="349827" cy="647699"/>
          </a:xfrm>
          <a:prstGeom prst="arc">
            <a:avLst>
              <a:gd name="adj1" fmla="val 16200000"/>
              <a:gd name="adj2" fmla="val 205901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/>
          <p:cNvSpPr/>
          <p:nvPr/>
        </p:nvSpPr>
        <p:spPr>
          <a:xfrm rot="14458092">
            <a:off x="1615399" y="1869787"/>
            <a:ext cx="628211" cy="757541"/>
          </a:xfrm>
          <a:prstGeom prst="arc">
            <a:avLst>
              <a:gd name="adj1" fmla="val 16200000"/>
              <a:gd name="adj2" fmla="val 2020006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 rot="2513181">
            <a:off x="2019300" y="2202872"/>
            <a:ext cx="362168" cy="692727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3523054" y="1078143"/>
            <a:ext cx="190500" cy="6477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19340573">
            <a:off x="3443389" y="1103007"/>
            <a:ext cx="349827" cy="647699"/>
          </a:xfrm>
          <a:prstGeom prst="arc">
            <a:avLst>
              <a:gd name="adj1" fmla="val 16200000"/>
              <a:gd name="adj2" fmla="val 173778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990600" y="838200"/>
            <a:ext cx="1981200" cy="189844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11130495">
            <a:off x="1277532" y="1346798"/>
            <a:ext cx="149721" cy="363088"/>
          </a:xfrm>
          <a:prstGeom prst="arc">
            <a:avLst>
              <a:gd name="adj1" fmla="val 16200000"/>
              <a:gd name="adj2" fmla="val 542544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 rot="16629679">
            <a:off x="1269421" y="1303232"/>
            <a:ext cx="349827" cy="647699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9196746">
            <a:off x="1525760" y="1944918"/>
            <a:ext cx="426250" cy="456483"/>
          </a:xfrm>
          <a:prstGeom prst="arc">
            <a:avLst>
              <a:gd name="adj1" fmla="val 16200000"/>
              <a:gd name="adj2" fmla="val 542544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H="1" flipV="1">
            <a:off x="1224898" y="1401993"/>
            <a:ext cx="1391376" cy="12056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590100" y="1220075"/>
            <a:ext cx="2123454" cy="10850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981200" y="892745"/>
            <a:ext cx="38100" cy="11819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91591" y="156650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257836" y="227311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499427" y="230517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02230" y="100314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35182" y="148371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87463" y="381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74964" y="265352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048000" y="258456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2" name="Horizontal Scroll 1"/>
          <p:cNvSpPr/>
          <p:nvPr/>
        </p:nvSpPr>
        <p:spPr>
          <a:xfrm>
            <a:off x="4495800" y="267075"/>
            <a:ext cx="3124200" cy="733384"/>
          </a:xfrm>
          <a:prstGeom prst="horizontalScroll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অংকনের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বিবরন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87882" y="2245873"/>
            <a:ext cx="5114059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latin typeface="NikoshBAN" pitchFamily="2" charset="0"/>
                <a:cs typeface="NikoshBAN" pitchFamily="2" charset="0"/>
              </a:rPr>
              <a:t>AB 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রেখাংশের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সমদ্দ্বিখন্ডক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যথাক্রমে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EM 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আকিঁ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12663" y="2840873"/>
            <a:ext cx="510713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AC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রেখাংশের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সমদ্দ্বিখন্ডক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যথাক্রমে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FN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আকিঁ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। 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505200" y="3429000"/>
            <a:ext cx="5107132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মনেকরি, তারা  পরস্পর 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O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505200" y="4038600"/>
            <a:ext cx="5107132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 A ,O 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029918" y="4585855"/>
            <a:ext cx="655716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 O 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 OA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ব্যাসার্ধ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বৃত্তচাপ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আঁকি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/>
              <p:cNvSpPr/>
              <p:nvPr/>
            </p:nvSpPr>
            <p:spPr>
              <a:xfrm>
                <a:off x="2040082" y="5181600"/>
                <a:ext cx="6572760" cy="58477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1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1600" dirty="0" err="1" smtClean="0">
                    <a:latin typeface="NikoshBAN" pitchFamily="2" charset="0"/>
                    <a:cs typeface="NikoshBAN" pitchFamily="2" charset="0"/>
                  </a:rPr>
                  <a:t>তাহলে</a:t>
                </a:r>
                <a:r>
                  <a:rPr lang="en-US" sz="1600" dirty="0" smtClean="0">
                    <a:latin typeface="NikoshBAN" pitchFamily="2" charset="0"/>
                    <a:cs typeface="NikoshBAN" pitchFamily="2" charset="0"/>
                  </a:rPr>
                  <a:t> , </a:t>
                </a:r>
                <a:r>
                  <a:rPr lang="en-US" sz="1600" dirty="0" err="1" smtClean="0">
                    <a:latin typeface="NikoshBAN" pitchFamily="2" charset="0"/>
                    <a:cs typeface="NikoshBAN" pitchFamily="2" charset="0"/>
                  </a:rPr>
                  <a:t>বৃত্তটি</a:t>
                </a:r>
                <a:r>
                  <a:rPr lang="en-US" sz="1600" dirty="0" smtClean="0">
                    <a:latin typeface="NikoshBAN" pitchFamily="2" charset="0"/>
                    <a:cs typeface="NikoshBAN" pitchFamily="2" charset="0"/>
                  </a:rPr>
                  <a:t> A,B ও C </a:t>
                </a:r>
                <a:r>
                  <a:rPr lang="en-US" sz="1600" dirty="0" err="1" smtClean="0">
                    <a:latin typeface="NikoshBAN" pitchFamily="2" charset="0"/>
                    <a:cs typeface="NikoshBAN" pitchFamily="2" charset="0"/>
                  </a:rPr>
                  <a:t>বিন্দুগামী</a:t>
                </a:r>
                <a:r>
                  <a:rPr lang="en-US" sz="1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1600" dirty="0" err="1" smtClean="0">
                    <a:latin typeface="NikoshBAN" pitchFamily="2" charset="0"/>
                    <a:cs typeface="NikoshBAN" pitchFamily="2" charset="0"/>
                  </a:rPr>
                  <a:t>হবে</a:t>
                </a:r>
                <a:r>
                  <a:rPr lang="en-US" sz="1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1600" dirty="0" err="1" smtClean="0">
                    <a:latin typeface="NikoshBAN" pitchFamily="2" charset="0"/>
                    <a:cs typeface="NikoshBAN" pitchFamily="2" charset="0"/>
                  </a:rPr>
                  <a:t>এবং</a:t>
                </a:r>
                <a:r>
                  <a:rPr lang="en-US" sz="1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1600" dirty="0" err="1" smtClean="0">
                    <a:latin typeface="NikoshBAN" pitchFamily="2" charset="0"/>
                    <a:cs typeface="NikoshBAN" pitchFamily="2" charset="0"/>
                  </a:rPr>
                  <a:t>এই</a:t>
                </a:r>
                <a:r>
                  <a:rPr lang="en-US" sz="1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1600" dirty="0" err="1" smtClean="0">
                    <a:latin typeface="NikoshBAN" pitchFamily="2" charset="0"/>
                    <a:cs typeface="NikoshBAN" pitchFamily="2" charset="0"/>
                  </a:rPr>
                  <a:t>বৃত্তটি</a:t>
                </a:r>
                <a:r>
                  <a:rPr lang="en-US" sz="1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∆</m:t>
                    </m:r>
                  </m:oMath>
                </a14:m>
                <a:r>
                  <a:rPr lang="en-US" sz="1600" dirty="0" smtClean="0">
                    <a:latin typeface="NikoshBAN" pitchFamily="2" charset="0"/>
                    <a:cs typeface="NikoshBAN" pitchFamily="2" charset="0"/>
                  </a:rPr>
                  <a:t> A BC </a:t>
                </a:r>
                <a:r>
                  <a:rPr lang="en-US" sz="1600" dirty="0" err="1" smtClean="0"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en-US" sz="1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1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1600" dirty="0" err="1" smtClean="0">
                    <a:latin typeface="NikoshBAN" pitchFamily="2" charset="0"/>
                    <a:cs typeface="NikoshBAN" pitchFamily="2" charset="0"/>
                  </a:rPr>
                  <a:t>নির্ণয়</a:t>
                </a:r>
                <a:r>
                  <a:rPr lang="en-US" sz="1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1600" dirty="0" err="1" smtClean="0">
                    <a:latin typeface="NikoshBAN" pitchFamily="2" charset="0"/>
                    <a:cs typeface="NikoshBAN" pitchFamily="2" charset="0"/>
                  </a:rPr>
                  <a:t>পরিবৃত্ত</a:t>
                </a:r>
                <a:r>
                  <a:rPr lang="en-US" sz="1600" dirty="0" smtClean="0">
                    <a:latin typeface="NikoshBAN" pitchFamily="2" charset="0"/>
                    <a:cs typeface="NikoshBAN" pitchFamily="2" charset="0"/>
                  </a:rPr>
                  <a:t> ।</a:t>
                </a:r>
                <a:endParaRPr lang="en-US" sz="1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082" y="5181600"/>
                <a:ext cx="6572760" cy="584775"/>
              </a:xfrm>
              <a:prstGeom prst="rect">
                <a:avLst/>
              </a:prstGeom>
              <a:blipFill rotWithShape="1">
                <a:blip r:embed="rId2"/>
                <a:stretch>
                  <a:fillRect l="-370" t="-2000" b="-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3555802" y="1781445"/>
                <a:ext cx="5084775" cy="3693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cs typeface="NikoshBAN" pitchFamily="2" charset="0"/>
                      </a:rPr>
                      <m:t>∆</m:t>
                    </m:r>
                  </m:oMath>
                </a14:m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A BC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5802" y="1781445"/>
                <a:ext cx="5084775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716" t="-3077" b="-2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659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3" grpId="0" animBg="1"/>
      <p:bldP spid="14" grpId="0" animBg="1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9" grpId="0" animBg="1"/>
      <p:bldP spid="12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1600200" y="381000"/>
            <a:ext cx="3048000" cy="1066800"/>
          </a:xfrm>
          <a:prstGeom prst="down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b="1" dirty="0">
                <a:solidFill>
                  <a:srgbClr val="002060"/>
                </a:solidFill>
              </a:rPr>
              <a:t>জোড়ায় কাজ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682836" y="1524000"/>
            <a:ext cx="3622964" cy="23622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00200" y="5410200"/>
            <a:ext cx="40386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ABC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ত্রিভুজের পরিবৃত্ত আঁকতে হবে।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1600200" y="2462212"/>
            <a:ext cx="2286000" cy="1943100"/>
          </a:xfrm>
          <a:prstGeom prst="rtTriangl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69842" y="2092880"/>
            <a:ext cx="44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4238603"/>
            <a:ext cx="44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9830" y="4405312"/>
            <a:ext cx="44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72425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33600" y="381000"/>
            <a:ext cx="4114800" cy="12954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i="1" dirty="0" err="1" smtClean="0"/>
              <a:t>কাজ</a:t>
            </a:r>
            <a:r>
              <a:rPr lang="en-US" sz="3600" b="1" i="1" dirty="0" smtClean="0"/>
              <a:t> ২</a:t>
            </a:r>
            <a:endParaRPr lang="en-US" sz="3600" b="1" i="1" dirty="0"/>
          </a:p>
        </p:txBody>
      </p:sp>
      <p:sp>
        <p:nvSpPr>
          <p:cNvPr id="3" name="Isosceles Triangle 2"/>
          <p:cNvSpPr/>
          <p:nvPr/>
        </p:nvSpPr>
        <p:spPr>
          <a:xfrm>
            <a:off x="1510145" y="2359830"/>
            <a:ext cx="1981200" cy="1600200"/>
          </a:xfrm>
          <a:prstGeom prst="triangl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4742765"/>
            <a:ext cx="81534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মনেকরি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smtClean="0"/>
              <a:t>ABC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অন্তবৃত্ত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আঁ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কতে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অথা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বৃত্তটি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B, BC,CA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তিনটির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প্রতেকটিকে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স্পর্শ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24545" y="183685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3810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3810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54352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94014" y="304800"/>
            <a:ext cx="3061853" cy="144780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অংকনের</a:t>
            </a:r>
            <a:r>
              <a:rPr lang="en-US" sz="2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বিবরন</a:t>
            </a:r>
            <a:endParaRPr lang="en-US" sz="28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1066800" y="3162300"/>
            <a:ext cx="3048000" cy="1752600"/>
          </a:xfrm>
          <a:prstGeom prst="triangle">
            <a:avLst>
              <a:gd name="adj" fmla="val 2863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24000" y="3543300"/>
            <a:ext cx="1295400" cy="137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171700" y="4185805"/>
            <a:ext cx="0" cy="7290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66801" y="4038600"/>
            <a:ext cx="1371599" cy="876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3" idx="4"/>
          </p:cNvCxnSpPr>
          <p:nvPr/>
        </p:nvCxnSpPr>
        <p:spPr>
          <a:xfrm>
            <a:off x="1759527" y="4038600"/>
            <a:ext cx="2355273" cy="876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flipH="1">
            <a:off x="1899804" y="3836322"/>
            <a:ext cx="594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31" name="TextBox 30"/>
          <p:cNvSpPr txBox="1"/>
          <p:nvPr/>
        </p:nvSpPr>
        <p:spPr>
          <a:xfrm rot="10539463" flipV="1">
            <a:off x="1491841" y="4001139"/>
            <a:ext cx="380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000250" y="491490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94015" y="4730234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551709" y="2780207"/>
            <a:ext cx="44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267200" y="4730234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370857" y="3859768"/>
            <a:ext cx="394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85321" y="1567934"/>
            <a:ext cx="5030064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 Math"/>
                <a:ea typeface="Cambria Math"/>
                <a:cs typeface="NikoshBAN" pitchFamily="2" charset="0"/>
              </a:rPr>
              <a:t>∠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ABC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সমদ্দ্বিখন্ডক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  BL 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আকিঁ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99175" y="2031878"/>
            <a:ext cx="501621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 Math"/>
                <a:ea typeface="Cambria Math"/>
                <a:cs typeface="NikoshBAN" pitchFamily="2" charset="0"/>
              </a:rPr>
              <a:t>∠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ACB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সমদ্দ্বিখন্ডক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  CM 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আকিঁ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46787" y="2595541"/>
            <a:ext cx="510713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মনেকরি, তারা  পরস্পর 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O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39860" y="3088177"/>
            <a:ext cx="510713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O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 BC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OD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আঁকি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মনেকরি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  BC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D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31559" y="5099566"/>
            <a:ext cx="5296765" cy="615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O 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 O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D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ব্যাসার্ধ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বৃত্তচাপ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আঁকি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3186543" y="5930005"/>
                <a:ext cx="5275118" cy="33855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1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1600" dirty="0" err="1" smtClean="0">
                    <a:latin typeface="NikoshBAN" pitchFamily="2" charset="0"/>
                    <a:cs typeface="NikoshBAN" pitchFamily="2" charset="0"/>
                  </a:rPr>
                  <a:t>তাহলে</a:t>
                </a:r>
                <a:r>
                  <a:rPr lang="en-US" sz="1600" dirty="0" smtClean="0">
                    <a:latin typeface="NikoshBAN" pitchFamily="2" charset="0"/>
                    <a:cs typeface="NikoshBAN" pitchFamily="2" charset="0"/>
                  </a:rPr>
                  <a:t> , </a:t>
                </a:r>
                <a:r>
                  <a:rPr lang="en-US" sz="1600" dirty="0" err="1" smtClean="0">
                    <a:latin typeface="NikoshBAN" pitchFamily="2" charset="0"/>
                    <a:cs typeface="NikoshBAN" pitchFamily="2" charset="0"/>
                  </a:rPr>
                  <a:t>এই</a:t>
                </a:r>
                <a:r>
                  <a:rPr lang="en-US" sz="1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1600" dirty="0" err="1" smtClean="0">
                    <a:latin typeface="NikoshBAN" pitchFamily="2" charset="0"/>
                    <a:cs typeface="NikoshBAN" pitchFamily="2" charset="0"/>
                  </a:rPr>
                  <a:t>বৃত্তটি</a:t>
                </a:r>
                <a:r>
                  <a:rPr lang="en-US" sz="1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∆</m:t>
                    </m:r>
                  </m:oMath>
                </a14:m>
                <a:r>
                  <a:rPr lang="en-US" sz="1600" dirty="0" smtClean="0">
                    <a:latin typeface="NikoshBAN" pitchFamily="2" charset="0"/>
                    <a:cs typeface="NikoshBAN" pitchFamily="2" charset="0"/>
                  </a:rPr>
                  <a:t> A BC </a:t>
                </a:r>
                <a:r>
                  <a:rPr lang="en-US" sz="1600" dirty="0" err="1" smtClean="0"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en-US" sz="1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1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1600" dirty="0" err="1" smtClean="0">
                    <a:latin typeface="NikoshBAN" pitchFamily="2" charset="0"/>
                    <a:cs typeface="NikoshBAN" pitchFamily="2" charset="0"/>
                  </a:rPr>
                  <a:t>নির্ণয়</a:t>
                </a:r>
                <a:r>
                  <a:rPr lang="en-US" sz="1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1600" dirty="0" err="1" smtClean="0">
                    <a:latin typeface="NikoshBAN" pitchFamily="2" charset="0"/>
                    <a:cs typeface="NikoshBAN" pitchFamily="2" charset="0"/>
                  </a:rPr>
                  <a:t>অন্তবৃত্ত</a:t>
                </a:r>
                <a:r>
                  <a:rPr lang="en-US" sz="16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  <a:endParaRPr lang="en-US" sz="1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6543" y="5930005"/>
                <a:ext cx="5275118" cy="338554"/>
              </a:xfrm>
              <a:prstGeom prst="rect">
                <a:avLst/>
              </a:prstGeom>
              <a:blipFill rotWithShape="1">
                <a:blip r:embed="rId2"/>
                <a:stretch>
                  <a:fillRect t="-3390" b="-18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848856" y="1028700"/>
                <a:ext cx="1713744" cy="3693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  <a:cs typeface="NikoshBAN" pitchFamily="2" charset="0"/>
                      </a:rPr>
                      <m:t>∆</m:t>
                    </m:r>
                  </m:oMath>
                </a14:m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 A BC </a:t>
                </a:r>
                <a:r>
                  <a:rPr lang="en-US" dirty="0" err="1"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8856" y="1028700"/>
                <a:ext cx="1713744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6250" b="-23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425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30" grpId="0"/>
      <p:bldP spid="31" grpId="0"/>
      <p:bldP spid="33" grpId="0"/>
      <p:bldP spid="34" grpId="0"/>
      <p:bldP spid="35" grpId="0"/>
      <p:bldP spid="36" grpId="0"/>
      <p:bldP spid="37" grpId="0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tical Scroll 4"/>
          <p:cNvSpPr/>
          <p:nvPr/>
        </p:nvSpPr>
        <p:spPr>
          <a:xfrm>
            <a:off x="2209800" y="304800"/>
            <a:ext cx="3086100" cy="990600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দলগত কাজ</a:t>
            </a:r>
            <a:endParaRPr lang="en-US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215803" y="1373743"/>
            <a:ext cx="2763982" cy="22860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0" y="4724400"/>
            <a:ext cx="5562600" cy="3693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অন্তবৃত্ত আঁক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80195" y="1913751"/>
            <a:ext cx="3297383" cy="2192298"/>
            <a:chOff x="1065932" y="1564243"/>
            <a:chExt cx="3297383" cy="2192298"/>
          </a:xfrm>
        </p:grpSpPr>
        <p:sp>
          <p:nvSpPr>
            <p:cNvPr id="4" name="Right Triangle 3"/>
            <p:cNvSpPr/>
            <p:nvPr/>
          </p:nvSpPr>
          <p:spPr>
            <a:xfrm>
              <a:off x="1390650" y="1716643"/>
              <a:ext cx="2362200" cy="1638300"/>
            </a:xfrm>
            <a:prstGeom prst="rtTriangl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65933" y="1564243"/>
              <a:ext cx="4485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65932" y="3387209"/>
              <a:ext cx="4485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14774" y="3354943"/>
              <a:ext cx="4485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659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4600" y="381000"/>
            <a:ext cx="3200400" cy="16764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i="1" dirty="0" smtClean="0"/>
              <a:t>মুল্যায়ন</a:t>
            </a:r>
            <a:endParaRPr lang="en-US" sz="36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90550" y="2326481"/>
            <a:ext cx="75438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সমকোনী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 ১৬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এস.মি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, ও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অতিভুজ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4510" y="3606743"/>
            <a:ext cx="5060373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(ক)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৪১ সে.মি.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(খ)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৯ সে.মি.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(গ) 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৫ সে.মি. 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(ঘ)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৩ সে.মি.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7847" y="2942153"/>
            <a:ext cx="506037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94510" y="4386709"/>
            <a:ext cx="5060373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ত্রিভুজটির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খেত্র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6800" y="4922921"/>
            <a:ext cx="5060373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225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 সে.মি.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200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সে.মি.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(গ)  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144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সে.মি. 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72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 সে.মি.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86600" y="3606743"/>
            <a:ext cx="10668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(খ)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86600" y="4922921"/>
            <a:ext cx="1066800" cy="3385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 (ঘ)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52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995487" y="2895600"/>
            <a:ext cx="3352800" cy="1219200"/>
          </a:xfrm>
          <a:prstGeom prst="down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বাড়ির কাজ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95487" y="357187"/>
            <a:ext cx="3581400" cy="23622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5181600"/>
            <a:ext cx="67056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ABC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সমকোণী ত্রিভুজ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পরিবৃত্ত আঁক।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59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231"/>
            <a:ext cx="8229600" cy="607578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896584">
            <a:off x="3832730" y="1009288"/>
            <a:ext cx="5196765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bn-IN" sz="8000" b="1" i="1" dirty="0" smtClean="0">
                <a:ln/>
                <a:solidFill>
                  <a:srgbClr val="C00000"/>
                </a:solidFill>
              </a:rPr>
              <a:t>ধন্যবাদ</a:t>
            </a:r>
            <a:endParaRPr lang="en-US" sz="8800" b="1" i="1" dirty="0">
              <a:ln/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25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build="p" bldLvl="4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838200" y="1143000"/>
            <a:ext cx="1447802" cy="1585913"/>
          </a:xfrm>
          <a:prstGeom prst="round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124200" y="245268"/>
            <a:ext cx="2561799" cy="129886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1" y="4033599"/>
            <a:ext cx="3505200" cy="1785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000" i="1" dirty="0">
                <a:latin typeface="NikoshBAN" panose="02000000000000000000" pitchFamily="2" charset="0"/>
                <a:cs typeface="NikoshBAN" panose="02000000000000000000" pitchFamily="2" charset="0"/>
              </a:rPr>
              <a:t>কৈলাশ রায়</a:t>
            </a:r>
          </a:p>
          <a:p>
            <a:pPr algn="ctr"/>
            <a:r>
              <a:rPr lang="bn-BD" i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শিক্ষক(গণিত)</a:t>
            </a:r>
          </a:p>
          <a:p>
            <a:pPr algn="ctr"/>
            <a:r>
              <a:rPr lang="bn-BD" i="1" dirty="0">
                <a:latin typeface="NikoshBAN" panose="02000000000000000000" pitchFamily="2" charset="0"/>
                <a:cs typeface="NikoshBAN" panose="02000000000000000000" pitchFamily="2" charset="0"/>
              </a:rPr>
              <a:t>দেবীডুবা বালিকা উচ্চ বিদ্যালয়</a:t>
            </a:r>
          </a:p>
          <a:p>
            <a:pPr algn="ctr"/>
            <a:r>
              <a:rPr lang="bn-BD" i="1" dirty="0">
                <a:latin typeface="NikoshBAN" panose="02000000000000000000" pitchFamily="2" charset="0"/>
                <a:cs typeface="NikoshBAN" panose="02000000000000000000" pitchFamily="2" charset="0"/>
              </a:rPr>
              <a:t>দেবীগঞ্জ, পঞ্চগড়।</a:t>
            </a:r>
            <a:endParaRPr lang="en-US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i="1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 -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01723209721</a:t>
            </a:r>
          </a:p>
          <a:p>
            <a:pPr algn="ctr"/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Gmail: kailashroy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r>
              <a:rPr lang="en-US" i="1" dirty="0"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</a:p>
        </p:txBody>
      </p:sp>
      <p:sp>
        <p:nvSpPr>
          <p:cNvPr id="5" name="Rectangle 4"/>
          <p:cNvSpPr/>
          <p:nvPr/>
        </p:nvSpPr>
        <p:spPr>
          <a:xfrm>
            <a:off x="6477000" y="1066800"/>
            <a:ext cx="1371600" cy="1585374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0" y="3886200"/>
            <a:ext cx="3276600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৯ম/১০ম</a:t>
            </a:r>
            <a:endParaRPr lang="bn-BD" i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</a:p>
          <a:p>
            <a:pPr algn="ctr"/>
            <a:r>
              <a:rPr lang="bn-BD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আধ্যায়ঃ </a:t>
            </a:r>
            <a:r>
              <a:rPr lang="bn-IN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endParaRPr lang="bn-BD" i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ব্যবহারিক জ্যামিতি</a:t>
            </a:r>
            <a:endParaRPr lang="bn-BD" b="1" i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৪০ </a:t>
            </a:r>
            <a:r>
              <a:rPr lang="bn-BD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bn-BD" i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59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ronjan\Desktop\নপরনপনপন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377081"/>
            <a:ext cx="1887434" cy="1797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Nironjan\Desktop\ননন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1219200" y="2237526"/>
            <a:ext cx="2209800" cy="2169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Nironjan\Desktop\মম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25"/>
          <a:stretch/>
        </p:blipFill>
        <p:spPr bwMode="auto">
          <a:xfrm>
            <a:off x="3167061" y="2338981"/>
            <a:ext cx="2247900" cy="2034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2490787" y="457200"/>
            <a:ext cx="4686300" cy="1066799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এসো দেখি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199" y="5138737"/>
            <a:ext cx="56388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dirty="0" smtClean="0"/>
              <a:t>তোমরা চিত্র দেখে কি অনুধাবন করলে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22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9362" y="235527"/>
            <a:ext cx="4686300" cy="1066799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এসো দেখি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Nironjan\Desktop\ংংংং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26"/>
          <a:stretch/>
        </p:blipFill>
        <p:spPr bwMode="auto">
          <a:xfrm>
            <a:off x="3657600" y="2264353"/>
            <a:ext cx="2057400" cy="2083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ironjan\Desktop\লকক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099" y="214831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Nironjan\Desktop\ুরপুপুপর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47912"/>
            <a:ext cx="2328250" cy="1743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00199" y="5138737"/>
            <a:ext cx="56388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dirty="0" smtClean="0"/>
              <a:t>তোমরা চিত্র দেখে কি অনুধাবন করলে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52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526547"/>
            <a:ext cx="35052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আলোচ্য বিষয়</a:t>
            </a:r>
            <a:endParaRPr lang="en-US" sz="2400" b="1" i="1" dirty="0">
              <a:solidFill>
                <a:srgbClr val="00206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447800" y="1752600"/>
            <a:ext cx="5867400" cy="4395787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IN" sz="4800" dirty="0">
                <a:latin typeface="NikoshBAN" pitchFamily="2" charset="0"/>
                <a:cs typeface="NikoshBAN" pitchFamily="2" charset="0"/>
              </a:rPr>
              <a:t>বৃত্ত  সম্পর্কিত  সম্পাদ্য </a:t>
            </a:r>
            <a:endParaRPr lang="en-US" sz="48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59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438400" y="152400"/>
            <a:ext cx="3352800" cy="1524000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শিখন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ফল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8349" y="2175347"/>
            <a:ext cx="481965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বৃত্ত কাকে বলে বলতে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9774" y="2978728"/>
            <a:ext cx="484822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বৃত্ত  সম্পর্কিত  সম্পাদ্য  আঁকতে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3823487"/>
            <a:ext cx="48006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বৃত্ত  সম্পর্কিত  সম্পাদ্য  বর্ণনা  করতে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hevron 4"/>
          <p:cNvSpPr/>
          <p:nvPr/>
        </p:nvSpPr>
        <p:spPr>
          <a:xfrm>
            <a:off x="928254" y="2110445"/>
            <a:ext cx="609600" cy="535587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928254" y="2895600"/>
            <a:ext cx="609600" cy="535587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928254" y="3767517"/>
            <a:ext cx="609600" cy="535587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96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5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590800" y="1514475"/>
            <a:ext cx="2819400" cy="25908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95400" y="4800600"/>
            <a:ext cx="59436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নির্দিষ্ট একটি বিন্দু থেকে সমদুরত্ব বজায় রেখে কোনো বিন্দু যে আবদ্ধ পথ চিত্রিত করে তাকে বৃত্ত বলে।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3009900" y="457200"/>
            <a:ext cx="2514600" cy="733384"/>
          </a:xfrm>
          <a:prstGeom prst="horizontalScroll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এসো দেখি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52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4648200"/>
            <a:ext cx="59436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৫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ব্যাসার্ধ বিশিষ্ট একটি বৃত্ত আঁক।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3200400" y="267075"/>
            <a:ext cx="2133600" cy="733384"/>
          </a:xfrm>
          <a:prstGeom prst="horizontalScroll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28950" y="1233487"/>
            <a:ext cx="2476500" cy="1905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8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4038600" y="1773759"/>
            <a:ext cx="1981200" cy="1600200"/>
          </a:xfrm>
          <a:prstGeom prst="triangl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05200" y="339142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59482" y="125714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337395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4452937"/>
            <a:ext cx="64008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মনেকরি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smtClean="0"/>
              <a:t>ABC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পরিবৃত্ত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আঁ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কতে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শীর্ষবিন্দু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A,B,C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67000" y="396171"/>
            <a:ext cx="499456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ত্রিভুজের পরিবৃত্ত অংকন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59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450</Words>
  <Application>Microsoft Office PowerPoint</Application>
  <PresentationFormat>On-screen Show (4:3)</PresentationFormat>
  <Paragraphs>89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 PC</dc:creator>
  <cp:lastModifiedBy>ismail - [2010]</cp:lastModifiedBy>
  <cp:revision>122</cp:revision>
  <dcterms:created xsi:type="dcterms:W3CDTF">2019-07-14T10:06:01Z</dcterms:created>
  <dcterms:modified xsi:type="dcterms:W3CDTF">2020-10-19T19:30:39Z</dcterms:modified>
</cp:coreProperties>
</file>