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8" r:id="rId2"/>
    <p:sldId id="259" r:id="rId3"/>
    <p:sldId id="261" r:id="rId4"/>
    <p:sldId id="262" r:id="rId5"/>
    <p:sldId id="268" r:id="rId6"/>
    <p:sldId id="264" r:id="rId7"/>
    <p:sldId id="263" r:id="rId8"/>
    <p:sldId id="265" r:id="rId9"/>
    <p:sldId id="257" r:id="rId10"/>
    <p:sldId id="266" r:id="rId11"/>
    <p:sldId id="269" r:id="rId12"/>
    <p:sldId id="267" r:id="rId13"/>
    <p:sldId id="260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>
      <p:cViewPr>
        <p:scale>
          <a:sx n="50" d="100"/>
          <a:sy n="50" d="100"/>
        </p:scale>
        <p:origin x="606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E0E222-86CC-4976-B6B5-D3EE23B4868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8DF37F-9EFD-4609-A520-FC5B66B44247}" type="pres">
      <dgm:prSet presAssocID="{85E0E222-86CC-4976-B6B5-D3EE23B486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1635988-0726-496E-9070-A6DFC9442B70}" type="presOf" srcId="{85E0E222-86CC-4976-B6B5-D3EE23B4868E}" destId="{5F8DF37F-9EFD-4609-A520-FC5B66B44247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46D921-AC60-435A-8E86-6B83A0AAA40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57A78D-1BED-4D25-9669-3C8ED649E6C6}" type="pres">
      <dgm:prSet presAssocID="{5146D921-AC60-435A-8E86-6B83A0AAA4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F0F59-BA9D-4518-BF92-722A0E098FDD}" type="presOf" srcId="{5146D921-AC60-435A-8E86-6B83A0AAA402}" destId="{7557A78D-1BED-4D25-9669-3C8ED649E6C6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30842-7858-4591-A7B4-45DC0D30EC3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3104A8-7F25-4015-ADA6-5BA2C8F2341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একশ্বের</a:t>
          </a:r>
          <a:r>
            <a: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বাদ</a:t>
          </a:r>
          <a:endParaRPr lang="en-US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6388E9-75DE-47F2-82C0-A3F3E7844DF5}" type="sibTrans" cxnId="{A3C8CC33-7586-417A-9549-4308DDBB5CC4}">
      <dgm:prSet/>
      <dgm:spPr/>
      <dgm:t>
        <a:bodyPr/>
        <a:lstStyle/>
        <a:p>
          <a:endParaRPr lang="en-US"/>
        </a:p>
      </dgm:t>
    </dgm:pt>
    <dgm:pt modelId="{3D946E27-D79A-449E-873B-72FB2DD599F8}" type="parTrans" cxnId="{A3C8CC33-7586-417A-9549-4308DDBB5CC4}">
      <dgm:prSet/>
      <dgm:spPr/>
      <dgm:t>
        <a:bodyPr/>
        <a:lstStyle/>
        <a:p>
          <a:endParaRPr lang="en-US"/>
        </a:p>
      </dgm:t>
    </dgm:pt>
    <dgm:pt modelId="{6C6751B7-5D81-4BB3-A39A-75A3D7507EE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বহুদেববাদ</a:t>
          </a:r>
          <a:endParaRPr lang="en-US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DFAA53-3AC0-432A-A535-A85938D39F0D}" type="sibTrans" cxnId="{32FD5ED8-A386-46DB-8EB8-669BA702B197}">
      <dgm:prSet/>
      <dgm:spPr/>
      <dgm:t>
        <a:bodyPr/>
        <a:lstStyle/>
        <a:p>
          <a:endParaRPr lang="en-US"/>
        </a:p>
      </dgm:t>
    </dgm:pt>
    <dgm:pt modelId="{9468C556-3A7C-4305-A01F-7C3C1E24D2BE}" type="parTrans" cxnId="{32FD5ED8-A386-46DB-8EB8-669BA702B197}">
      <dgm:prSet/>
      <dgm:spPr/>
      <dgm:t>
        <a:bodyPr/>
        <a:lstStyle/>
        <a:p>
          <a:endParaRPr lang="en-US"/>
        </a:p>
      </dgm:t>
    </dgm:pt>
    <dgm:pt modelId="{BAACF73F-CA24-4F9A-B9AB-D05D93360166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সর্বপ্রানবাদী</a:t>
          </a:r>
          <a:r>
            <a:rPr lang="en-US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স্তর</a:t>
          </a:r>
          <a:endParaRPr lang="en-US" dirty="0">
            <a:solidFill>
              <a:schemeClr val="accent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FDBFA0-A9E9-4804-8E8D-B764C9B3CE51}" type="sibTrans" cxnId="{4A70B75F-C8AF-4B3F-94AE-0A51A9B9D537}">
      <dgm:prSet/>
      <dgm:spPr/>
      <dgm:t>
        <a:bodyPr/>
        <a:lstStyle/>
        <a:p>
          <a:endParaRPr lang="en-US"/>
        </a:p>
      </dgm:t>
    </dgm:pt>
    <dgm:pt modelId="{AF1AF0CB-21A3-4F40-82E4-4275B1152E7B}" type="parTrans" cxnId="{4A70B75F-C8AF-4B3F-94AE-0A51A9B9D537}">
      <dgm:prSet/>
      <dgm:spPr/>
      <dgm:t>
        <a:bodyPr/>
        <a:lstStyle/>
        <a:p>
          <a:endParaRPr lang="en-US"/>
        </a:p>
      </dgm:t>
    </dgm:pt>
    <dgm:pt modelId="{EBAA3A46-6AC6-487A-8FF4-B04E7DACE9AB}" type="pres">
      <dgm:prSet presAssocID="{91930842-7858-4591-A7B4-45DC0D30EC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9B6887-DB75-4A0C-AD25-9A5B460B1FB8}" type="pres">
      <dgm:prSet presAssocID="{BAACF73F-CA24-4F9A-B9AB-D05D93360166}" presName="node" presStyleLbl="node1" presStyleIdx="0" presStyleCnt="3" custScaleX="95329" custScaleY="60317" custRadScaleRad="100162" custRadScaleInc="5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0C5B1-BFDE-4737-94EB-F14518C916B6}" type="pres">
      <dgm:prSet presAssocID="{BAACF73F-CA24-4F9A-B9AB-D05D93360166}" presName="spNode" presStyleCnt="0"/>
      <dgm:spPr/>
    </dgm:pt>
    <dgm:pt modelId="{69C11A4F-6B9F-4D97-ABE2-F6A9AEBE0961}" type="pres">
      <dgm:prSet presAssocID="{5AFDBFA0-A9E9-4804-8E8D-B764C9B3CE51}" presName="sibTrans" presStyleLbl="sibTrans1D1" presStyleIdx="0" presStyleCnt="3"/>
      <dgm:spPr/>
      <dgm:t>
        <a:bodyPr/>
        <a:lstStyle/>
        <a:p>
          <a:endParaRPr lang="en-US"/>
        </a:p>
      </dgm:t>
    </dgm:pt>
    <dgm:pt modelId="{A659B0DC-794C-43D2-92CF-5FFB2C000D2A}" type="pres">
      <dgm:prSet presAssocID="{6C6751B7-5D81-4BB3-A39A-75A3D7507EE8}" presName="node" presStyleLbl="node1" presStyleIdx="1" presStyleCnt="3" custScaleX="98304" custScaleY="55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AE03A-3C56-449B-BF17-D9B1B24054E0}" type="pres">
      <dgm:prSet presAssocID="{6C6751B7-5D81-4BB3-A39A-75A3D7507EE8}" presName="spNode" presStyleCnt="0"/>
      <dgm:spPr/>
    </dgm:pt>
    <dgm:pt modelId="{F827C56C-BC43-4C2D-A4E3-2380CFECFE46}" type="pres">
      <dgm:prSet presAssocID="{76DFAA53-3AC0-432A-A535-A85938D39F0D}" presName="sibTrans" presStyleLbl="sibTrans1D1" presStyleIdx="1" presStyleCnt="3"/>
      <dgm:spPr/>
      <dgm:t>
        <a:bodyPr/>
        <a:lstStyle/>
        <a:p>
          <a:endParaRPr lang="en-US"/>
        </a:p>
      </dgm:t>
    </dgm:pt>
    <dgm:pt modelId="{65108002-B4EE-44E4-9C8E-651502FF431C}" type="pres">
      <dgm:prSet presAssocID="{8D3104A8-7F25-4015-ADA6-5BA2C8F23417}" presName="node" presStyleLbl="node1" presStyleIdx="2" presStyleCnt="3" custScaleX="90537" custScaleY="55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2C4CF-C7F8-455D-9C98-22FB09FCE0FA}" type="pres">
      <dgm:prSet presAssocID="{8D3104A8-7F25-4015-ADA6-5BA2C8F23417}" presName="spNode" presStyleCnt="0"/>
      <dgm:spPr/>
    </dgm:pt>
    <dgm:pt modelId="{EA53BC2E-02C3-4A17-8415-9B83E4066364}" type="pres">
      <dgm:prSet presAssocID="{D66388E9-75DE-47F2-82C0-A3F3E7844DF5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10013A06-D1D3-43C8-A595-D7F0A125E275}" type="presOf" srcId="{76DFAA53-3AC0-432A-A535-A85938D39F0D}" destId="{F827C56C-BC43-4C2D-A4E3-2380CFECFE46}" srcOrd="0" destOrd="0" presId="urn:microsoft.com/office/officeart/2005/8/layout/cycle5"/>
    <dgm:cxn modelId="{57B018FA-D65F-466C-AED8-65FA58A1AE36}" type="presOf" srcId="{91930842-7858-4591-A7B4-45DC0D30EC36}" destId="{EBAA3A46-6AC6-487A-8FF4-B04E7DACE9AB}" srcOrd="0" destOrd="0" presId="urn:microsoft.com/office/officeart/2005/8/layout/cycle5"/>
    <dgm:cxn modelId="{08410078-2FB5-43B0-A14B-690B89F68E1E}" type="presOf" srcId="{6C6751B7-5D81-4BB3-A39A-75A3D7507EE8}" destId="{A659B0DC-794C-43D2-92CF-5FFB2C000D2A}" srcOrd="0" destOrd="0" presId="urn:microsoft.com/office/officeart/2005/8/layout/cycle5"/>
    <dgm:cxn modelId="{711D5954-DAB5-4BDB-BFA6-39C8040BBAEB}" type="presOf" srcId="{D66388E9-75DE-47F2-82C0-A3F3E7844DF5}" destId="{EA53BC2E-02C3-4A17-8415-9B83E4066364}" srcOrd="0" destOrd="0" presId="urn:microsoft.com/office/officeart/2005/8/layout/cycle5"/>
    <dgm:cxn modelId="{32FD5ED8-A386-46DB-8EB8-669BA702B197}" srcId="{91930842-7858-4591-A7B4-45DC0D30EC36}" destId="{6C6751B7-5D81-4BB3-A39A-75A3D7507EE8}" srcOrd="1" destOrd="0" parTransId="{9468C556-3A7C-4305-A01F-7C3C1E24D2BE}" sibTransId="{76DFAA53-3AC0-432A-A535-A85938D39F0D}"/>
    <dgm:cxn modelId="{A3C8CC33-7586-417A-9549-4308DDBB5CC4}" srcId="{91930842-7858-4591-A7B4-45DC0D30EC36}" destId="{8D3104A8-7F25-4015-ADA6-5BA2C8F23417}" srcOrd="2" destOrd="0" parTransId="{3D946E27-D79A-449E-873B-72FB2DD599F8}" sibTransId="{D66388E9-75DE-47F2-82C0-A3F3E7844DF5}"/>
    <dgm:cxn modelId="{10C2EEB2-B29C-407B-B3B5-983DACC5EB23}" type="presOf" srcId="{8D3104A8-7F25-4015-ADA6-5BA2C8F23417}" destId="{65108002-B4EE-44E4-9C8E-651502FF431C}" srcOrd="0" destOrd="0" presId="urn:microsoft.com/office/officeart/2005/8/layout/cycle5"/>
    <dgm:cxn modelId="{6525BD42-AAE0-4EBB-86CD-5ED90673C1EB}" type="presOf" srcId="{BAACF73F-CA24-4F9A-B9AB-D05D93360166}" destId="{F19B6887-DB75-4A0C-AD25-9A5B460B1FB8}" srcOrd="0" destOrd="0" presId="urn:microsoft.com/office/officeart/2005/8/layout/cycle5"/>
    <dgm:cxn modelId="{4A70B75F-C8AF-4B3F-94AE-0A51A9B9D537}" srcId="{91930842-7858-4591-A7B4-45DC0D30EC36}" destId="{BAACF73F-CA24-4F9A-B9AB-D05D93360166}" srcOrd="0" destOrd="0" parTransId="{AF1AF0CB-21A3-4F40-82E4-4275B1152E7B}" sibTransId="{5AFDBFA0-A9E9-4804-8E8D-B764C9B3CE51}"/>
    <dgm:cxn modelId="{1ECD6591-9320-4F5C-B17A-3CF9FE5AF852}" type="presOf" srcId="{5AFDBFA0-A9E9-4804-8E8D-B764C9B3CE51}" destId="{69C11A4F-6B9F-4D97-ABE2-F6A9AEBE0961}" srcOrd="0" destOrd="0" presId="urn:microsoft.com/office/officeart/2005/8/layout/cycle5"/>
    <dgm:cxn modelId="{8AAD1BDE-C01E-422E-9678-03034A192137}" type="presParOf" srcId="{EBAA3A46-6AC6-487A-8FF4-B04E7DACE9AB}" destId="{F19B6887-DB75-4A0C-AD25-9A5B460B1FB8}" srcOrd="0" destOrd="0" presId="urn:microsoft.com/office/officeart/2005/8/layout/cycle5"/>
    <dgm:cxn modelId="{78850CB8-F1B3-413D-9782-790737E9C803}" type="presParOf" srcId="{EBAA3A46-6AC6-487A-8FF4-B04E7DACE9AB}" destId="{E960C5B1-BFDE-4737-94EB-F14518C916B6}" srcOrd="1" destOrd="0" presId="urn:microsoft.com/office/officeart/2005/8/layout/cycle5"/>
    <dgm:cxn modelId="{C3D9DA8B-CA06-48AC-9741-39C3685255FA}" type="presParOf" srcId="{EBAA3A46-6AC6-487A-8FF4-B04E7DACE9AB}" destId="{69C11A4F-6B9F-4D97-ABE2-F6A9AEBE0961}" srcOrd="2" destOrd="0" presId="urn:microsoft.com/office/officeart/2005/8/layout/cycle5"/>
    <dgm:cxn modelId="{5BA0E9A0-0439-45B5-90AB-9F295418DA4B}" type="presParOf" srcId="{EBAA3A46-6AC6-487A-8FF4-B04E7DACE9AB}" destId="{A659B0DC-794C-43D2-92CF-5FFB2C000D2A}" srcOrd="3" destOrd="0" presId="urn:microsoft.com/office/officeart/2005/8/layout/cycle5"/>
    <dgm:cxn modelId="{AE164719-EEA6-42E9-98CF-338CE613F2F4}" type="presParOf" srcId="{EBAA3A46-6AC6-487A-8FF4-B04E7DACE9AB}" destId="{889AE03A-3C56-449B-BF17-D9B1B24054E0}" srcOrd="4" destOrd="0" presId="urn:microsoft.com/office/officeart/2005/8/layout/cycle5"/>
    <dgm:cxn modelId="{BA0E29B9-F4C1-4B93-8A64-81116EE7EAE0}" type="presParOf" srcId="{EBAA3A46-6AC6-487A-8FF4-B04E7DACE9AB}" destId="{F827C56C-BC43-4C2D-A4E3-2380CFECFE46}" srcOrd="5" destOrd="0" presId="urn:microsoft.com/office/officeart/2005/8/layout/cycle5"/>
    <dgm:cxn modelId="{BDF8F255-895C-4470-9BF0-7D8DBD434EBF}" type="presParOf" srcId="{EBAA3A46-6AC6-487A-8FF4-B04E7DACE9AB}" destId="{65108002-B4EE-44E4-9C8E-651502FF431C}" srcOrd="6" destOrd="0" presId="urn:microsoft.com/office/officeart/2005/8/layout/cycle5"/>
    <dgm:cxn modelId="{462E0898-7E06-434B-A87E-5DAF751471A8}" type="presParOf" srcId="{EBAA3A46-6AC6-487A-8FF4-B04E7DACE9AB}" destId="{44C2C4CF-C7F8-455D-9C98-22FB09FCE0FA}" srcOrd="7" destOrd="0" presId="urn:microsoft.com/office/officeart/2005/8/layout/cycle5"/>
    <dgm:cxn modelId="{1849EC40-3AA4-4D77-B10D-6A681FF4E90C}" type="presParOf" srcId="{EBAA3A46-6AC6-487A-8FF4-B04E7DACE9AB}" destId="{EA53BC2E-02C3-4A17-8415-9B83E4066364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B6887-DB75-4A0C-AD25-9A5B460B1FB8}">
      <dsp:nvSpPr>
        <dsp:cNvPr id="0" name=""/>
        <dsp:cNvSpPr/>
      </dsp:nvSpPr>
      <dsp:spPr>
        <a:xfrm>
          <a:off x="3842815" y="140643"/>
          <a:ext cx="2101184" cy="864156"/>
        </a:xfrm>
        <a:prstGeom prst="roundRect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সর্বপ্রানবাদী</a:t>
          </a:r>
          <a:r>
            <a:rPr lang="en-US" sz="2800" kern="12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স্তর</a:t>
          </a:r>
          <a:endParaRPr lang="en-US" sz="2800" kern="1200" dirty="0">
            <a:solidFill>
              <a:schemeClr val="accent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85000" y="182828"/>
        <a:ext cx="2016814" cy="779786"/>
      </dsp:txXfrm>
    </dsp:sp>
    <dsp:sp modelId="{69C11A4F-6B9F-4D97-ABE2-F6A9AEBE0961}">
      <dsp:nvSpPr>
        <dsp:cNvPr id="0" name=""/>
        <dsp:cNvSpPr/>
      </dsp:nvSpPr>
      <dsp:spPr>
        <a:xfrm>
          <a:off x="2910177" y="571343"/>
          <a:ext cx="3824593" cy="3824593"/>
        </a:xfrm>
        <a:custGeom>
          <a:avLst/>
          <a:gdLst/>
          <a:ahLst/>
          <a:cxnLst/>
          <a:rect l="0" t="0" r="0" b="0"/>
          <a:pathLst>
            <a:path>
              <a:moveTo>
                <a:pt x="3361204" y="664280"/>
              </a:moveTo>
              <a:arcTo wR="1912296" hR="1912296" stAng="19155602" swAng="267379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9B0DC-794C-43D2-92CF-5FFB2C000D2A}">
      <dsp:nvSpPr>
        <dsp:cNvPr id="0" name=""/>
        <dsp:cNvSpPr/>
      </dsp:nvSpPr>
      <dsp:spPr>
        <a:xfrm>
          <a:off x="5394229" y="3048344"/>
          <a:ext cx="2166758" cy="789140"/>
        </a:xfrm>
        <a:prstGeom prst="roundRect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বহুদেববাদ</a:t>
          </a:r>
          <a:endParaRPr lang="en-US" sz="28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32752" y="3086867"/>
        <a:ext cx="2089712" cy="712094"/>
      </dsp:txXfrm>
    </dsp:sp>
    <dsp:sp modelId="{F827C56C-BC43-4C2D-A4E3-2380CFECFE46}">
      <dsp:nvSpPr>
        <dsp:cNvPr id="0" name=""/>
        <dsp:cNvSpPr/>
      </dsp:nvSpPr>
      <dsp:spPr>
        <a:xfrm>
          <a:off x="2909213" y="574469"/>
          <a:ext cx="3824593" cy="3824593"/>
        </a:xfrm>
        <a:custGeom>
          <a:avLst/>
          <a:gdLst/>
          <a:ahLst/>
          <a:cxnLst/>
          <a:rect l="0" t="0" r="0" b="0"/>
          <a:pathLst>
            <a:path>
              <a:moveTo>
                <a:pt x="2834700" y="3587423"/>
              </a:moveTo>
              <a:arcTo wR="1912296" hR="1912296" stAng="3669645" swAng="3460709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08002-B4EE-44E4-9C8E-651502FF431C}">
      <dsp:nvSpPr>
        <dsp:cNvPr id="0" name=""/>
        <dsp:cNvSpPr/>
      </dsp:nvSpPr>
      <dsp:spPr>
        <a:xfrm>
          <a:off x="2167631" y="3048344"/>
          <a:ext cx="1995562" cy="789140"/>
        </a:xfrm>
        <a:prstGeom prst="roundRect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একশ্বের</a:t>
          </a:r>
          <a:r>
            <a:rPr lang="en-US" sz="28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বাদ</a:t>
          </a:r>
          <a:endParaRPr lang="en-US" sz="28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06154" y="3086867"/>
        <a:ext cx="1918516" cy="712094"/>
      </dsp:txXfrm>
    </dsp:sp>
    <dsp:sp modelId="{EA53BC2E-02C3-4A17-8415-9B83E4066364}">
      <dsp:nvSpPr>
        <dsp:cNvPr id="0" name=""/>
        <dsp:cNvSpPr/>
      </dsp:nvSpPr>
      <dsp:spPr>
        <a:xfrm>
          <a:off x="2908275" y="571423"/>
          <a:ext cx="3824593" cy="3824593"/>
        </a:xfrm>
        <a:custGeom>
          <a:avLst/>
          <a:gdLst/>
          <a:ahLst/>
          <a:cxnLst/>
          <a:rect l="0" t="0" r="0" b="0"/>
          <a:pathLst>
            <a:path>
              <a:moveTo>
                <a:pt x="2614" y="2012267"/>
              </a:moveTo>
              <a:arcTo wR="1912296" hR="1912296" stAng="10620200" swAng="288418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94DE6-0003-4114-8051-AD8BEF1765F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FA4C5-81EC-48EE-BB9D-3EF1CF5C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2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FA4C5-81EC-48EE-BB9D-3EF1CF5C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8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FA4C5-81EC-48EE-BB9D-3EF1CF5C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FA4C5-81EC-48EE-BB9D-3EF1CF5C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6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0054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3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141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01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99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4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4786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300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87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6215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3217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408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8512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818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564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169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4F94-6142-4660-8A76-B7F4273E42A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7F4961-E72E-41F3-A816-F802EA762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ransition spd="slow">
    <p:comb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mzaman274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6.jpeg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ndaman’s Best &lt;strong&gt;beaches&lt;/strong&gt; | Confessions of a Linguist!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479971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650048" y="3655028"/>
            <a:ext cx="11281228" cy="1492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76710" y="7010782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4799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81109" y="2852657"/>
            <a:ext cx="945139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6000" b="1" dirty="0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b="1" dirty="0" err="1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ক্লাসে</a:t>
            </a:r>
            <a:r>
              <a:rPr lang="en-US" sz="6000" b="1" dirty="0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b="1" dirty="0" err="1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সবাইকে</a:t>
            </a:r>
            <a:r>
              <a:rPr lang="en-US" sz="6000" b="1" dirty="0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b="1" dirty="0" err="1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6000" b="1" dirty="0" smtClean="0">
              <a:solidFill>
                <a:srgbClr val="92D050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sz="3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sz="3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54158" y="6469717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749628" y="1002"/>
            <a:ext cx="4295749" cy="1770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/>
              </a:rPr>
              <a:t>৩.দৃষ্টবাদী </a:t>
            </a:r>
            <a:r>
              <a:rPr lang="en-US" sz="5400" dirty="0" err="1" smtClean="0">
                <a:latin typeface="NikoshBAN"/>
              </a:rPr>
              <a:t>স্তর</a:t>
            </a:r>
            <a:endParaRPr lang="en-US" sz="5400" dirty="0">
              <a:latin typeface="NikoshB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0391" y="2533335"/>
            <a:ext cx="9353862" cy="39873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এ </a:t>
            </a:r>
            <a:r>
              <a:rPr lang="en-US" sz="2800" dirty="0" err="1"/>
              <a:t>স্তরটি</a:t>
            </a:r>
            <a:r>
              <a:rPr lang="en-US" sz="2800" dirty="0"/>
              <a:t> </a:t>
            </a:r>
            <a:r>
              <a:rPr lang="en-US" sz="2800" dirty="0" err="1"/>
              <a:t>মানব</a:t>
            </a:r>
            <a:r>
              <a:rPr lang="en-US" sz="2800" dirty="0"/>
              <a:t> </a:t>
            </a:r>
            <a:r>
              <a:rPr lang="en-US" sz="2800" dirty="0" err="1"/>
              <a:t>সভ্যতা</a:t>
            </a:r>
            <a:r>
              <a:rPr lang="en-US" sz="2800" dirty="0"/>
              <a:t> </a:t>
            </a:r>
            <a:r>
              <a:rPr lang="en-US" sz="2800" dirty="0" err="1"/>
              <a:t>বিকাশের</a:t>
            </a:r>
            <a:r>
              <a:rPr lang="en-US" sz="2800" dirty="0"/>
              <a:t> </a:t>
            </a:r>
            <a:r>
              <a:rPr lang="en-US" sz="2800" dirty="0" err="1"/>
              <a:t>সর্বশেষ</a:t>
            </a:r>
            <a:r>
              <a:rPr lang="en-US" sz="2800" dirty="0"/>
              <a:t> </a:t>
            </a:r>
            <a:r>
              <a:rPr lang="en-US" sz="2800" dirty="0" err="1"/>
              <a:t>পর্যায়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এ </a:t>
            </a:r>
            <a:r>
              <a:rPr lang="en-US" sz="2800" dirty="0" err="1"/>
              <a:t>স্তরে</a:t>
            </a:r>
            <a:r>
              <a:rPr lang="en-US" sz="2800" dirty="0"/>
              <a:t> </a:t>
            </a:r>
            <a:r>
              <a:rPr lang="en-US" sz="2800" dirty="0" err="1"/>
              <a:t>মানুষের</a:t>
            </a:r>
            <a:r>
              <a:rPr lang="en-US" sz="2800" dirty="0"/>
              <a:t> </a:t>
            </a:r>
            <a:r>
              <a:rPr lang="en-US" sz="2800" dirty="0" err="1"/>
              <a:t>শানিপূর্ন</a:t>
            </a:r>
            <a:r>
              <a:rPr lang="en-US" sz="2800" dirty="0"/>
              <a:t> </a:t>
            </a:r>
            <a:r>
              <a:rPr lang="en-US" sz="2800" dirty="0" err="1"/>
              <a:t>জীবন</a:t>
            </a:r>
            <a:r>
              <a:rPr lang="en-US" sz="2800" dirty="0"/>
              <a:t> </a:t>
            </a:r>
            <a:r>
              <a:rPr lang="en-US" sz="2800" dirty="0" err="1"/>
              <a:t>নিশ্চত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এ </a:t>
            </a:r>
            <a:r>
              <a:rPr lang="en-US" sz="2800" dirty="0" err="1"/>
              <a:t>পর্যায়</a:t>
            </a:r>
            <a:r>
              <a:rPr lang="en-US" sz="2800" dirty="0"/>
              <a:t> </a:t>
            </a:r>
            <a:r>
              <a:rPr lang="en-US" sz="2800" dirty="0" err="1"/>
              <a:t>মানুষের</a:t>
            </a:r>
            <a:r>
              <a:rPr lang="en-US" sz="2800" dirty="0"/>
              <a:t> </a:t>
            </a:r>
            <a:r>
              <a:rPr lang="en-US" sz="2800" dirty="0" err="1"/>
              <a:t>জ্ঞান</a:t>
            </a:r>
            <a:r>
              <a:rPr lang="en-US" sz="2800" dirty="0"/>
              <a:t> </a:t>
            </a:r>
            <a:r>
              <a:rPr lang="en-US" sz="2800" dirty="0" err="1"/>
              <a:t>উন্নত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 err="1"/>
              <a:t>বিজ্ঞানের</a:t>
            </a:r>
            <a:r>
              <a:rPr lang="en-US" sz="2800" dirty="0"/>
              <a:t> </a:t>
            </a:r>
            <a:r>
              <a:rPr lang="en-US" sz="2800" dirty="0" err="1"/>
              <a:t>প্রকুত</a:t>
            </a:r>
            <a:r>
              <a:rPr lang="en-US" sz="2800" dirty="0"/>
              <a:t> </a:t>
            </a:r>
            <a:r>
              <a:rPr lang="en-US" sz="2800" dirty="0" err="1"/>
              <a:t>জয়যাত্রা</a:t>
            </a:r>
            <a:r>
              <a:rPr lang="en-US" sz="2800" dirty="0"/>
              <a:t> </a:t>
            </a:r>
            <a:r>
              <a:rPr lang="en-US" sz="2800" dirty="0" err="1"/>
              <a:t>সূচিত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এ </a:t>
            </a:r>
            <a:r>
              <a:rPr lang="en-US" sz="2800" dirty="0" err="1"/>
              <a:t>স্তরে</a:t>
            </a:r>
            <a:r>
              <a:rPr lang="en-US" sz="2800" dirty="0"/>
              <a:t> </a:t>
            </a:r>
            <a:r>
              <a:rPr lang="en-US" sz="2800" dirty="0" err="1"/>
              <a:t>কল্পনার</a:t>
            </a:r>
            <a:r>
              <a:rPr lang="en-US" sz="2800" dirty="0"/>
              <a:t> </a:t>
            </a:r>
            <a:r>
              <a:rPr lang="en-US" sz="2800" dirty="0" err="1"/>
              <a:t>পরিবর্তে</a:t>
            </a:r>
            <a:r>
              <a:rPr lang="en-US" sz="2800" dirty="0"/>
              <a:t> </a:t>
            </a:r>
            <a:r>
              <a:rPr lang="en-US" sz="2800" dirty="0" err="1"/>
              <a:t>বস্তু</a:t>
            </a:r>
            <a:r>
              <a:rPr lang="en-US" sz="2800" dirty="0"/>
              <a:t> </a:t>
            </a:r>
            <a:r>
              <a:rPr lang="en-US" sz="2800" dirty="0" err="1"/>
              <a:t>নিষ্ঠ</a:t>
            </a:r>
            <a:r>
              <a:rPr lang="en-US" sz="2800" dirty="0"/>
              <a:t> </a:t>
            </a:r>
            <a:r>
              <a:rPr lang="en-US" sz="2800" dirty="0" err="1"/>
              <a:t>পর্যবেক্ষনে</a:t>
            </a:r>
            <a:r>
              <a:rPr lang="en-US" sz="2800" dirty="0"/>
              <a:t> </a:t>
            </a:r>
            <a:r>
              <a:rPr lang="en-US" sz="2800" dirty="0" err="1"/>
              <a:t>প্রাধান্য</a:t>
            </a:r>
            <a:r>
              <a:rPr lang="en-US" sz="2800" dirty="0"/>
              <a:t> </a:t>
            </a:r>
            <a:r>
              <a:rPr lang="en-US" sz="2800" dirty="0" err="1"/>
              <a:t>পরিলক্ষিত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এ </a:t>
            </a:r>
            <a:r>
              <a:rPr lang="en-US" sz="2800" dirty="0" err="1"/>
              <a:t>স্তরে</a:t>
            </a:r>
            <a:r>
              <a:rPr lang="en-US" sz="2800" dirty="0"/>
              <a:t> </a:t>
            </a:r>
            <a:r>
              <a:rPr lang="en-US" sz="2800" dirty="0" err="1"/>
              <a:t>ঘটনার</a:t>
            </a:r>
            <a:r>
              <a:rPr lang="en-US" sz="2800" dirty="0"/>
              <a:t> </a:t>
            </a:r>
            <a:r>
              <a:rPr lang="en-US" sz="2800" dirty="0" err="1"/>
              <a:t>কার্যকরণ</a:t>
            </a:r>
            <a:r>
              <a:rPr lang="en-US" sz="2800" dirty="0"/>
              <a:t> </a:t>
            </a:r>
            <a:r>
              <a:rPr lang="en-US" sz="2800" dirty="0" err="1"/>
              <a:t>সম্পর্ক</a:t>
            </a:r>
            <a:r>
              <a:rPr lang="en-US" sz="2800" dirty="0"/>
              <a:t> </a:t>
            </a:r>
            <a:r>
              <a:rPr lang="en-US" sz="2800" dirty="0" err="1"/>
              <a:t>আস্কিারের</a:t>
            </a:r>
            <a:r>
              <a:rPr lang="en-US" sz="2800" dirty="0"/>
              <a:t> </a:t>
            </a:r>
            <a:r>
              <a:rPr lang="en-US" sz="2800" dirty="0" err="1"/>
              <a:t>উপর</a:t>
            </a:r>
            <a:r>
              <a:rPr lang="en-US" sz="2800" dirty="0"/>
              <a:t> </a:t>
            </a:r>
            <a:r>
              <a:rPr lang="en-US" sz="2800" dirty="0" err="1"/>
              <a:t>গুরুত্ব</a:t>
            </a:r>
            <a:r>
              <a:rPr lang="en-US" sz="2800" dirty="0"/>
              <a:t> </a:t>
            </a:r>
            <a:r>
              <a:rPr lang="en-US" sz="2800" dirty="0" err="1"/>
              <a:t>আরোপ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/>
              <a:t>সামাজিক</a:t>
            </a:r>
            <a:r>
              <a:rPr lang="en-US" sz="2800" dirty="0"/>
              <a:t> ও </a:t>
            </a:r>
            <a:r>
              <a:rPr lang="en-US" sz="2800" dirty="0" err="1"/>
              <a:t>অর্থনৈতিক</a:t>
            </a:r>
            <a:r>
              <a:rPr lang="en-US" sz="2800" dirty="0"/>
              <a:t> </a:t>
            </a:r>
            <a:r>
              <a:rPr lang="en-US" sz="2800" dirty="0" err="1"/>
              <a:t>ক্ষেত্রে</a:t>
            </a:r>
            <a:r>
              <a:rPr lang="en-US" sz="2800" dirty="0"/>
              <a:t> </a:t>
            </a:r>
            <a:r>
              <a:rPr lang="en-US" sz="2800" dirty="0" err="1" smtClean="0"/>
              <a:t>পুঁজিপতি</a:t>
            </a:r>
            <a:r>
              <a:rPr lang="en-US" sz="2800" dirty="0" smtClean="0"/>
              <a:t> </a:t>
            </a:r>
            <a:r>
              <a:rPr lang="en-US" sz="2800" dirty="0"/>
              <a:t>ও </a:t>
            </a:r>
            <a:r>
              <a:rPr lang="en-US" sz="2800" dirty="0" err="1"/>
              <a:t>শিল্পপতি</a:t>
            </a:r>
            <a:r>
              <a:rPr lang="en-US" sz="2800" dirty="0"/>
              <a:t> </a:t>
            </a:r>
            <a:r>
              <a:rPr lang="en-US" sz="2800" dirty="0" err="1"/>
              <a:t>গণ</a:t>
            </a:r>
            <a:r>
              <a:rPr lang="en-US" sz="2800" dirty="0"/>
              <a:t> </a:t>
            </a:r>
            <a:r>
              <a:rPr lang="en-US" sz="2800" dirty="0" err="1"/>
              <a:t>প্রাধান্য</a:t>
            </a:r>
            <a:r>
              <a:rPr lang="en-US" sz="2800" dirty="0"/>
              <a:t> </a:t>
            </a:r>
            <a:r>
              <a:rPr lang="en-US" sz="2800" dirty="0" err="1"/>
              <a:t>লাভ</a:t>
            </a:r>
            <a:r>
              <a:rPr lang="en-US" sz="2800" dirty="0"/>
              <a:t> </a:t>
            </a:r>
            <a:r>
              <a:rPr lang="en-US" sz="2800" dirty="0" err="1"/>
              <a:t>করবে</a:t>
            </a:r>
            <a:r>
              <a:rPr lang="en-US" sz="2800" dirty="0"/>
              <a:t>।  </a:t>
            </a:r>
          </a:p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485271" y="1771847"/>
            <a:ext cx="1034322" cy="76148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713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02661"/>
            <a:ext cx="12192001" cy="1325563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অগাষ্ট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কোঁতের নির্দেশিত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ত্রয়স্তরের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স্তরগুলো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ধর।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8915"/>
            <a:ext cx="12192000" cy="4475018"/>
          </a:xfrm>
        </p:spPr>
      </p:pic>
      <p:sp>
        <p:nvSpPr>
          <p:cNvPr id="3" name="Rectangle 2"/>
          <p:cNvSpPr/>
          <p:nvPr/>
        </p:nvSpPr>
        <p:spPr>
          <a:xfrm>
            <a:off x="10716749" y="6015542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716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28800"/>
            <a:ext cx="8781459" cy="4377127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১। ‘Positive Philosophy’ কয় খন্ডে বিভক্ত?</a:t>
            </a:r>
          </a:p>
          <a:p>
            <a:pPr marL="0" indent="0">
              <a:buNone/>
            </a:pP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(ক) ৪খন্ডে             (খ) ৫খন্ডে</a:t>
            </a:r>
          </a:p>
          <a:p>
            <a:pPr marL="0" indent="0">
              <a:buNone/>
            </a:pP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(গ) ৬ খন্ডে            (ঘ) ৭ খন্ডে</a:t>
            </a:r>
          </a:p>
          <a:p>
            <a:pPr marL="0" indent="0">
              <a:buNone/>
            </a:pP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২। ‘সামাজিক স্তিতিশীলতা ও সামাজিক গতিশীলতা’ ধারণাটি কোন সমাজবিজ্ঞানীর?</a:t>
            </a:r>
          </a:p>
          <a:p>
            <a:pPr marL="0" indent="0">
              <a:buNone/>
            </a:pP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(ক) এমিল ডুর্খেইম    (খ) উইলিয়াম পি স্কট</a:t>
            </a:r>
          </a:p>
          <a:p>
            <a:pPr marL="0" indent="0">
              <a:buNone/>
            </a:pP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       (ঘ) রিচার্ড টি শেফার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৩। মানুষের বুদ্ধিবৃত্তিক বিকাশসংক্রান্ত সূত্রটি কার?</a:t>
            </a:r>
          </a:p>
          <a:p>
            <a:pPr marL="0" indent="0">
              <a:buNone/>
            </a:pP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 (ক) অগাষ্ট কোঁৎ        (খ) এমিল ডুর্খেইম</a:t>
            </a:r>
          </a:p>
          <a:p>
            <a:pPr marL="0" indent="0">
              <a:buNone/>
            </a:pP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 (গ) হার্বার্ট স্পেন্সার    (ঘ) ম্যাক্স ওয়েবার</a:t>
            </a:r>
            <a:endParaRPr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8040976" cy="122383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/>
          </a:p>
        </p:txBody>
      </p:sp>
      <p:sp>
        <p:nvSpPr>
          <p:cNvPr id="5" name="Rectangle 4"/>
          <p:cNvSpPr/>
          <p:nvPr/>
        </p:nvSpPr>
        <p:spPr>
          <a:xfrm>
            <a:off x="734858" y="2278505"/>
            <a:ext cx="374754" cy="299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9788" y="3867461"/>
            <a:ext cx="374754" cy="299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9848" y="4616969"/>
            <a:ext cx="374754" cy="299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147214" y="5836595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4369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1442" y="1580394"/>
            <a:ext cx="11590788" cy="4850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রতনপুর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অতীতে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ধর্মগুরুদের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গোঁড়ামী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মনস্ক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নৈরাজ্য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অত্মহত্যা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রতনপুর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অগাস্চ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ত্রয়োস্তরের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রতনপুর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দৃস্টবাদের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1461" y="0"/>
            <a:ext cx="3164114" cy="1325563"/>
          </a:xfrm>
          <a:noFill/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7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807" y="0"/>
            <a:ext cx="8040976" cy="13255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10147122" y="5911545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5417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19975" y="1348137"/>
            <a:ext cx="6082785" cy="1311935"/>
          </a:xfrm>
        </p:spPr>
        <p:txBody>
          <a:bodyPr>
            <a:no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হাফেজ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jungle-1807476__34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Rectangle 1"/>
          <p:cNvSpPr/>
          <p:nvPr/>
        </p:nvSpPr>
        <p:spPr>
          <a:xfrm>
            <a:off x="4057013" y="2660072"/>
            <a:ext cx="31232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i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01758" y="6317317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7130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393907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736063" y="1554521"/>
            <a:ext cx="5246914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মাসুদুজ্জামান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সমাজবিজ্ঞান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ইন্দুরকানী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ইন্দুরকানী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1600" dirty="0">
                <a:latin typeface="NikoshBAN" pitchFamily="2" charset="0"/>
                <a:cs typeface="NikoshBAN" pitchFamily="2" charset="0"/>
                <a:hlinkClick r:id="rId2"/>
              </a:rPr>
              <a:t>mzaman274@gmail.com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NikoshBAN" pitchFamily="2" charset="0"/>
                <a:cs typeface="NikoshBAN" pitchFamily="2" charset="0"/>
              </a:rPr>
              <a:t>Mobile :01818321562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একাদশ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তৃতীয়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সাধারণ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bn-IN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সমাজবিজ্ঞানীদের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মতবাদ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ও    		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অবদান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	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বিশেষ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অগাস্ট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কোৎঁ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এর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ত্রয়স্তরের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সূত্র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সময়ঃ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৪৫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মিনিট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92093" y="5957553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78" y="1554521"/>
            <a:ext cx="1341684" cy="178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45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4" y="84858"/>
            <a:ext cx="3555856" cy="39217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4" y="182273"/>
            <a:ext cx="3590059" cy="39645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421"/>
            <a:ext cx="12192000" cy="69076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16749" y="6212387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7999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72 0.01713 L 0.36472 0.01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27 0.41018 L 0.69427 0.410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93298" y="2244573"/>
            <a:ext cx="6790544" cy="17578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অগাষ্ট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ঁৎ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ত্রয়স্তর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522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 কে তা বলতে পারবে।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অগাষ্ট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কোঁৎএর বিখ্যাত গ্রন্থ সম্পর্কে বলতে পারবে।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অগাষ্ট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কোঁৎএর জীবন ও কর্ম সম্পর্কে ব্যাখ্যা করতে পারবে।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1935" y="6041362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323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040976" cy="13255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কোঁতের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ত্রয়স্তর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সূত্রসমূহ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9217732" y="4044850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9788" y="1925200"/>
            <a:ext cx="10267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অগাস্ট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 positive philosophy”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মানবসমাজের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প্রগতির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r>
              <a:rPr lang="en-US" sz="2400" dirty="0" smtClean="0">
                <a:latin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</a:rPr>
              <a:t>ধর্ম</a:t>
            </a:r>
            <a:r>
              <a:rPr lang="en-US" sz="2400" dirty="0" smtClean="0">
                <a:latin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</a:rPr>
              <a:t>সম্বন্ধিয়</a:t>
            </a:r>
            <a:r>
              <a:rPr lang="en-US" sz="2400" dirty="0" smtClean="0">
                <a:latin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</a:rPr>
              <a:t>স্তর</a:t>
            </a:r>
            <a:r>
              <a:rPr lang="en-US" sz="2400" dirty="0" smtClean="0">
                <a:latin typeface="NikoshBAN" panose="02000000000000000000" pitchFamily="2" charset="0"/>
              </a:rPr>
              <a:t> (Theological Stage)</a:t>
            </a:r>
            <a:endParaRPr lang="en-US" sz="2400" dirty="0" smtClean="0"/>
          </a:p>
          <a:p>
            <a:r>
              <a:rPr lang="en-US" sz="2400" dirty="0" smtClean="0">
                <a:latin typeface="NikoshBAN" panose="02000000000000000000" pitchFamily="2" charset="0"/>
              </a:rPr>
              <a:t>২। </a:t>
            </a:r>
            <a:r>
              <a:rPr lang="en-US" sz="2400" dirty="0" err="1" smtClean="0">
                <a:latin typeface="NikoshBAN" panose="02000000000000000000" pitchFamily="2" charset="0"/>
              </a:rPr>
              <a:t>অধিবিদ্যা</a:t>
            </a:r>
            <a:r>
              <a:rPr lang="en-US" sz="2400" dirty="0" smtClean="0">
                <a:latin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</a:rPr>
              <a:t>সম্বন্ধিয়</a:t>
            </a:r>
            <a:r>
              <a:rPr lang="en-US" sz="2400" dirty="0" smtClean="0">
                <a:latin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</a:rPr>
              <a:t>স্তর</a:t>
            </a:r>
            <a:r>
              <a:rPr lang="en-US" sz="2400" dirty="0" smtClean="0">
                <a:latin typeface="NikoshBAN" panose="02000000000000000000" pitchFamily="2" charset="0"/>
              </a:rPr>
              <a:t> ( Metaphysical Stage)</a:t>
            </a:r>
          </a:p>
          <a:p>
            <a:r>
              <a:rPr lang="en-US" sz="2400" dirty="0" smtClean="0">
                <a:latin typeface="NikoshBAN" panose="02000000000000000000" pitchFamily="2" charset="0"/>
              </a:rPr>
              <a:t>৩। </a:t>
            </a:r>
            <a:r>
              <a:rPr lang="en-US" sz="2400" dirty="0" err="1" smtClean="0">
                <a:latin typeface="NikoshBAN" panose="02000000000000000000" pitchFamily="2" charset="0"/>
              </a:rPr>
              <a:t>দৃষ্টবাদী</a:t>
            </a:r>
            <a:r>
              <a:rPr lang="en-US" sz="2400" dirty="0" smtClean="0">
                <a:latin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</a:rPr>
              <a:t>স্তর</a:t>
            </a:r>
            <a:r>
              <a:rPr lang="en-US" sz="2400" dirty="0" smtClean="0">
                <a:latin typeface="NikoshBAN" panose="02000000000000000000" pitchFamily="2" charset="0"/>
              </a:rPr>
              <a:t> ( Positive Stage)</a:t>
            </a:r>
          </a:p>
          <a:p>
            <a:endParaRPr lang="en-US" sz="2400" dirty="0" smtClean="0">
              <a:latin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603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900984"/>
              </p:ext>
            </p:extLst>
          </p:nvPr>
        </p:nvGraphicFramePr>
        <p:xfrm>
          <a:off x="913945" y="2316956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6227161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81" y="2600325"/>
            <a:ext cx="1454728" cy="1657350"/>
          </a:xfrm>
          <a:prstGeom prst="rect">
            <a:avLst/>
          </a:prstGeom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524307327"/>
              </p:ext>
            </p:extLst>
          </p:nvPr>
        </p:nvGraphicFramePr>
        <p:xfrm>
          <a:off x="1446435" y="1310503"/>
          <a:ext cx="9728619" cy="4805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Rectangle 1"/>
          <p:cNvSpPr/>
          <p:nvPr/>
        </p:nvSpPr>
        <p:spPr>
          <a:xfrm>
            <a:off x="8768027" y="6116455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3945" y="0"/>
            <a:ext cx="9338872" cy="86943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ধর্মসম্বন্ধীয়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স্তরকে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691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341338" y="6288805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2548328" y="0"/>
            <a:ext cx="4781862" cy="86943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ধর্মসম্বন্ধীয়</a:t>
            </a:r>
            <a:r>
              <a:rPr lang="en-US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endParaRPr lang="en-US" sz="44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27423" y="2786271"/>
            <a:ext cx="5355140" cy="92520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200" dirty="0" err="1" smtClean="0"/>
              <a:t>এস্তরকে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বস্তুভিত্তিক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এস্তরে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বিশ্বাস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, </a:t>
            </a:r>
            <a:r>
              <a:rPr lang="en-US" sz="3200" dirty="0" err="1" smtClean="0"/>
              <a:t>প্রত্যেক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প্রাকৃতিক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বস্তুরই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। এ </a:t>
            </a:r>
            <a:r>
              <a:rPr lang="en-US" sz="3200" dirty="0" err="1" smtClean="0"/>
              <a:t>স্তরে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প্রথা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ব্যাক্তিগত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সম্পত্তির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উদ্ভব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 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974362" y="2816250"/>
            <a:ext cx="2908091" cy="1015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সর্বপ্রানবাদী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স্তর</a:t>
            </a:r>
            <a:endParaRPr lang="en-US" sz="3200" dirty="0"/>
          </a:p>
        </p:txBody>
      </p:sp>
      <p:sp>
        <p:nvSpPr>
          <p:cNvPr id="21" name="Right Arrow 20"/>
          <p:cNvSpPr/>
          <p:nvPr/>
        </p:nvSpPr>
        <p:spPr>
          <a:xfrm>
            <a:off x="974362" y="4045964"/>
            <a:ext cx="2908091" cy="1015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বহুদেববাদ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স্তর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2" name="Content Placeholder 18"/>
          <p:cNvSpPr txBox="1">
            <a:spLocks/>
          </p:cNvSpPr>
          <p:nvPr/>
        </p:nvSpPr>
        <p:spPr>
          <a:xfrm>
            <a:off x="3942413" y="4120915"/>
            <a:ext cx="5355140" cy="9231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200" dirty="0" smtClean="0"/>
              <a:t>এ </a:t>
            </a:r>
            <a:r>
              <a:rPr lang="en-US" sz="3200" dirty="0" err="1" smtClean="0"/>
              <a:t>স্তর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বহু</a:t>
            </a:r>
            <a:r>
              <a:rPr lang="en-US" sz="3200" dirty="0" smtClean="0"/>
              <a:t> </a:t>
            </a:r>
            <a:r>
              <a:rPr lang="en-US" sz="3200" dirty="0" err="1" smtClean="0"/>
              <a:t>ঈশ্বরবাদে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বিশ্বাস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বিশ্বাস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, এ </a:t>
            </a:r>
            <a:r>
              <a:rPr lang="en-US" sz="3200" dirty="0" err="1" smtClean="0"/>
              <a:t>বিশ্ব</a:t>
            </a:r>
            <a:r>
              <a:rPr lang="en-US" sz="3200" dirty="0" smtClean="0"/>
              <a:t> </a:t>
            </a:r>
            <a:r>
              <a:rPr lang="en-US" sz="3200" dirty="0" err="1" smtClean="0"/>
              <a:t>জগ</a:t>
            </a:r>
            <a:r>
              <a:rPr lang="en-US" sz="3200" dirty="0" smtClean="0"/>
              <a:t>ৎ </a:t>
            </a:r>
            <a:r>
              <a:rPr lang="en-US" sz="3200" dirty="0" err="1" smtClean="0"/>
              <a:t>বহুবিধ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কাল্পনিক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দেবতা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পরিচালিত</a:t>
            </a:r>
            <a:r>
              <a:rPr lang="en-US" sz="3200" dirty="0" smtClean="0"/>
              <a:t>। এ </a:t>
            </a:r>
            <a:r>
              <a:rPr lang="en-US" sz="3200" dirty="0" err="1" smtClean="0"/>
              <a:t>স্তরে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মালিকানা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শ্রেনী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বিভাগের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ধারণা</a:t>
            </a:r>
            <a:r>
              <a:rPr lang="en-US" sz="3200" dirty="0" smtClean="0"/>
              <a:t> </a:t>
            </a:r>
            <a:r>
              <a:rPr lang="en-US" sz="3200" dirty="0" err="1" smtClean="0"/>
              <a:t>লাভ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। </a:t>
            </a:r>
            <a:endParaRPr lang="en-US" sz="3200" dirty="0" smtClean="0"/>
          </a:p>
        </p:txBody>
      </p:sp>
      <p:sp>
        <p:nvSpPr>
          <p:cNvPr id="23" name="Content Placeholder 18"/>
          <p:cNvSpPr txBox="1">
            <a:spLocks/>
          </p:cNvSpPr>
          <p:nvPr/>
        </p:nvSpPr>
        <p:spPr>
          <a:xfrm>
            <a:off x="3972393" y="5318224"/>
            <a:ext cx="5355140" cy="10151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200" dirty="0" smtClean="0"/>
              <a:t>এ </a:t>
            </a:r>
            <a:r>
              <a:rPr lang="en-US" sz="3200" dirty="0" err="1" smtClean="0"/>
              <a:t>স্তরে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বিশ্বাস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হত</a:t>
            </a:r>
            <a:r>
              <a:rPr lang="en-US" sz="3200" dirty="0" smtClean="0"/>
              <a:t>, </a:t>
            </a:r>
            <a:r>
              <a:rPr lang="en-US" sz="3200" dirty="0" err="1" smtClean="0"/>
              <a:t>কেবল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অতি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প্রাকৃত</a:t>
            </a:r>
            <a:r>
              <a:rPr lang="en-US" sz="3200" dirty="0" smtClean="0"/>
              <a:t> </a:t>
            </a:r>
            <a:r>
              <a:rPr lang="en-US" sz="3200" dirty="0" err="1" smtClean="0"/>
              <a:t>অস্তিত্ব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সকল</a:t>
            </a:r>
            <a:r>
              <a:rPr lang="en-US" sz="3200" dirty="0" smtClean="0"/>
              <a:t> </a:t>
            </a:r>
            <a:r>
              <a:rPr lang="en-US" sz="3200" dirty="0" err="1" smtClean="0"/>
              <a:t>ঘটনার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নিয়ন্ত্রক</a:t>
            </a:r>
            <a:r>
              <a:rPr lang="en-US" sz="3200" dirty="0" smtClean="0"/>
              <a:t>। এ </a:t>
            </a:r>
            <a:r>
              <a:rPr lang="en-US" sz="3200" dirty="0" err="1" smtClean="0"/>
              <a:t>স্তরে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রাজনৈতিক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অগ্রগতি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সাধিত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 </a:t>
            </a:r>
            <a:endParaRPr lang="en-US" sz="3200" dirty="0" smtClean="0"/>
          </a:p>
        </p:txBody>
      </p:sp>
      <p:sp>
        <p:nvSpPr>
          <p:cNvPr id="24" name="Right Arrow 23"/>
          <p:cNvSpPr/>
          <p:nvPr/>
        </p:nvSpPr>
        <p:spPr>
          <a:xfrm>
            <a:off x="974362" y="5318223"/>
            <a:ext cx="2908091" cy="1015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একশ্বর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বাদ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স্তর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5" name="Rounded Rectangle 24"/>
          <p:cNvSpPr/>
          <p:nvPr/>
        </p:nvSpPr>
        <p:spPr>
          <a:xfrm>
            <a:off x="2053652" y="1271973"/>
            <a:ext cx="6220918" cy="13472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এস্তরটি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মধ্যযুগ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ধর্মভিত্তিক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ভাবাবেগে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আচ্ছন্ন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ভাবত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সবকিছু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>
            <a:off x="4751882" y="869430"/>
            <a:ext cx="614597" cy="43941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704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56612" y="2645764"/>
            <a:ext cx="8926644" cy="35451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 smtClean="0"/>
              <a:t>এ </a:t>
            </a:r>
            <a:r>
              <a:rPr lang="en-US" sz="3200" dirty="0" err="1" smtClean="0"/>
              <a:t>স্তরটি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ত্বত্তে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সামান্য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পরিবর্তিত</a:t>
            </a:r>
            <a:r>
              <a:rPr lang="en-US" sz="3200" dirty="0" smtClean="0"/>
              <a:t> ও </a:t>
            </a:r>
            <a:r>
              <a:rPr lang="en-US" sz="3200" dirty="0" err="1" smtClean="0"/>
              <a:t>রূপান্তরিত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রূপ</a:t>
            </a:r>
            <a:r>
              <a:rPr lang="en-US" sz="3200" dirty="0" smtClean="0"/>
              <a:t>।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 smtClean="0"/>
              <a:t>এ </a:t>
            </a:r>
            <a:r>
              <a:rPr lang="en-US" sz="3200" dirty="0" err="1" smtClean="0"/>
              <a:t>স্তরে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মানুষের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বিশ্বাস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, </a:t>
            </a:r>
            <a:r>
              <a:rPr lang="en-US" sz="3200" dirty="0" err="1" smtClean="0"/>
              <a:t>বিশ্ব</a:t>
            </a:r>
            <a:r>
              <a:rPr lang="en-US" sz="3200" dirty="0" smtClean="0"/>
              <a:t> </a:t>
            </a:r>
            <a:r>
              <a:rPr lang="en-US" sz="3200" dirty="0" err="1" smtClean="0"/>
              <a:t>জগত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দেবতা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কর্তৃক</a:t>
            </a:r>
            <a:r>
              <a:rPr lang="en-US" sz="3200" dirty="0" smtClean="0"/>
              <a:t> </a:t>
            </a:r>
            <a:r>
              <a:rPr lang="en-US" sz="3200" dirty="0" err="1" smtClean="0"/>
              <a:t>নয়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বরং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বিশেষ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পরিচালিত</a:t>
            </a:r>
            <a:endParaRPr lang="en-US" sz="3200" dirty="0" smtClean="0"/>
          </a:p>
          <a:p>
            <a:pPr marL="0" indent="0" algn="just">
              <a:buNone/>
            </a:pPr>
            <a:endParaRPr lang="en-US" sz="1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 smtClean="0"/>
              <a:t>এ </a:t>
            </a:r>
            <a:r>
              <a:rPr lang="en-US" sz="3200" dirty="0" err="1" smtClean="0"/>
              <a:t>যুগকে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ত্বত্ত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গত</a:t>
            </a:r>
            <a:r>
              <a:rPr lang="en-US" sz="3200" dirty="0" smtClean="0"/>
              <a:t> </a:t>
            </a:r>
            <a:r>
              <a:rPr lang="en-US" sz="3200" dirty="0" err="1" smtClean="0"/>
              <a:t>দার্শনিক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চিন্তার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যুগ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endParaRPr lang="en-US" sz="3200" dirty="0" smtClean="0"/>
          </a:p>
          <a:p>
            <a:pPr marL="0" indent="0" algn="just">
              <a:buNone/>
            </a:pPr>
            <a:endParaRPr lang="en-US" sz="7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 smtClean="0"/>
              <a:t>এ </a:t>
            </a:r>
            <a:r>
              <a:rPr lang="en-US" sz="3200" dirty="0" err="1" smtClean="0"/>
              <a:t>স্তর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ত্রয়োদশ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অষ্টাদশ</a:t>
            </a:r>
            <a:r>
              <a:rPr lang="en-US" sz="3200" dirty="0" smtClean="0"/>
              <a:t> </a:t>
            </a:r>
            <a:r>
              <a:rPr lang="en-US" sz="3200" dirty="0" err="1" smtClean="0"/>
              <a:t>শতাব্দী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পর্যন্ত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স্থায়ী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ছিল</a:t>
            </a:r>
            <a:r>
              <a:rPr lang="en-US" sz="3200" dirty="0" smtClean="0"/>
              <a:t>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8308" y="239843"/>
            <a:ext cx="5741233" cy="1319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২.অধিবিদ্যা </a:t>
            </a:r>
            <a:r>
              <a:rPr lang="en-US" sz="4800" dirty="0" err="1" smtClean="0"/>
              <a:t>সম্বন্ধিয়</a:t>
            </a:r>
            <a:r>
              <a:rPr lang="en-US" sz="4800" dirty="0" smtClean="0"/>
              <a:t> </a:t>
            </a:r>
            <a:r>
              <a:rPr lang="en-US" sz="4800" dirty="0" err="1" smtClean="0"/>
              <a:t>স্তর</a:t>
            </a:r>
            <a:endParaRPr lang="en-US" sz="4800" dirty="0"/>
          </a:p>
        </p:txBody>
      </p:sp>
      <p:sp>
        <p:nvSpPr>
          <p:cNvPr id="8" name="Down Arrow 7"/>
          <p:cNvSpPr/>
          <p:nvPr/>
        </p:nvSpPr>
        <p:spPr>
          <a:xfrm>
            <a:off x="5111646" y="1558977"/>
            <a:ext cx="929390" cy="110927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01758" y="6317317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সইক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5629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</TotalTime>
  <Words>664</Words>
  <Application>Microsoft Office PowerPoint</Application>
  <PresentationFormat>Widescreen</PresentationFormat>
  <Paragraphs>96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NikoshBAN</vt:lpstr>
      <vt:lpstr>Shonar Bangla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অগাষ্ট কোঁৎ এর ত্রয়স্তর সূত্র</vt:lpstr>
      <vt:lpstr>PowerPoint Presentation</vt:lpstr>
      <vt:lpstr>অগাষ্ট কোঁতের ত্রয়স্তর সূত্রসমূহ</vt:lpstr>
      <vt:lpstr>ধর্মসম্বন্ধীয় স্তরকে তিনটি ভাগে ভাগ করা হয়েছে।</vt:lpstr>
      <vt:lpstr>১. ধর্মসম্বন্ধীয় স্তর</vt:lpstr>
      <vt:lpstr>PowerPoint Presentation</vt:lpstr>
      <vt:lpstr>PowerPoint Presentation</vt:lpstr>
      <vt:lpstr> অগাষ্ট কোঁতের নির্দেশিত ত্রয়স্তরের সূত্রের স্তরগুলো তুলে ধর।</vt:lpstr>
      <vt:lpstr>মূল্যায়ন</vt:lpstr>
      <vt:lpstr>বাড়ির কাজ</vt:lpstr>
      <vt:lpstr>আল্লাহ হাফেজ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Rajib</cp:lastModifiedBy>
  <cp:revision>43</cp:revision>
  <dcterms:created xsi:type="dcterms:W3CDTF">2020-02-28T04:28:14Z</dcterms:created>
  <dcterms:modified xsi:type="dcterms:W3CDTF">2020-10-21T13:15:52Z</dcterms:modified>
</cp:coreProperties>
</file>