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57" r:id="rId3"/>
    <p:sldId id="263" r:id="rId4"/>
    <p:sldId id="258" r:id="rId5"/>
    <p:sldId id="259" r:id="rId6"/>
    <p:sldId id="260" r:id="rId7"/>
    <p:sldId id="262"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06" autoAdjust="0"/>
    <p:restoredTop sz="94660"/>
  </p:normalViewPr>
  <p:slideViewPr>
    <p:cSldViewPr>
      <p:cViewPr varScale="1">
        <p:scale>
          <a:sx n="81" d="100"/>
          <a:sy n="81" d="100"/>
        </p:scale>
        <p:origin x="-99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0E7C8-B51D-480C-B430-405CF39BB1DB}" type="datetimeFigureOut">
              <a:rPr lang="en-US" smtClean="0"/>
              <a:pPr/>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22C22-9542-4D00-BCCC-5B795B0ED4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F22C22-9542-4D00-BCCC-5B795B0ED4D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A2068-C731-49A5-9107-3B413FA25155}"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7A279-0E99-48CB-8348-7DDBFE869C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A2068-C731-49A5-9107-3B413FA25155}" type="datetimeFigureOut">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7A279-0E99-48CB-8348-7DDBFE869C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371600" y="609600"/>
            <a:ext cx="6019800" cy="4876800"/>
            <a:chOff x="1371600" y="609600"/>
            <a:chExt cx="6019800" cy="4876800"/>
          </a:xfrm>
        </p:grpSpPr>
        <p:sp>
          <p:nvSpPr>
            <p:cNvPr id="2" name="TextBox 1"/>
            <p:cNvSpPr txBox="1"/>
            <p:nvPr/>
          </p:nvSpPr>
          <p:spPr>
            <a:xfrm>
              <a:off x="2362200" y="609600"/>
              <a:ext cx="40386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সবাইকে স্বাগতম</a:t>
              </a:r>
              <a:endParaRPr lang="en-US" sz="2800" dirty="0">
                <a:latin typeface="NikoshBAN" pitchFamily="2" charset="0"/>
                <a:cs typeface="NikoshBAN" pitchFamily="2" charset="0"/>
              </a:endParaRPr>
            </a:p>
          </p:txBody>
        </p:sp>
        <p:pic>
          <p:nvPicPr>
            <p:cNvPr id="4" name="Picture 3" descr="স্বাগতম.jpg"/>
            <p:cNvPicPr>
              <a:picLocks noChangeAspect="1"/>
            </p:cNvPicPr>
            <p:nvPr/>
          </p:nvPicPr>
          <p:blipFill>
            <a:blip r:embed="rId3"/>
            <a:stretch>
              <a:fillRect/>
            </a:stretch>
          </p:blipFill>
          <p:spPr>
            <a:xfrm>
              <a:off x="1371600" y="1600200"/>
              <a:ext cx="6019800" cy="3886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rrk jukar.jpg"/>
          <p:cNvPicPr>
            <a:picLocks noChangeAspect="1"/>
          </p:cNvPicPr>
          <p:nvPr/>
        </p:nvPicPr>
        <p:blipFill>
          <a:blip r:embed="rId2"/>
          <a:stretch>
            <a:fillRect/>
          </a:stretch>
        </p:blipFill>
        <p:spPr>
          <a:xfrm>
            <a:off x="0" y="152400"/>
            <a:ext cx="3124200"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a:xfrm>
            <a:off x="609600" y="2133600"/>
            <a:ext cx="1981200" cy="369332"/>
          </a:xfrm>
          <a:prstGeom prst="rect">
            <a:avLst/>
          </a:prstGeom>
          <a:noFill/>
        </p:spPr>
        <p:txBody>
          <a:bodyPr wrap="square" rtlCol="0">
            <a:spAutoFit/>
          </a:bodyPr>
          <a:lstStyle/>
          <a:p>
            <a:r>
              <a:rPr lang="bn-IN" dirty="0" smtClean="0">
                <a:latin typeface="NikoshBAN" pitchFamily="2" charset="0"/>
                <a:cs typeface="NikoshBAN" pitchFamily="2" charset="0"/>
              </a:rPr>
              <a:t>মার্ক জুকারবার্গ</a:t>
            </a:r>
            <a:endParaRPr lang="en-US" dirty="0">
              <a:latin typeface="NikoshBAN" pitchFamily="2" charset="0"/>
              <a:cs typeface="NikoshBAN" pitchFamily="2" charset="0"/>
            </a:endParaRPr>
          </a:p>
        </p:txBody>
      </p:sp>
      <p:pic>
        <p:nvPicPr>
          <p:cNvPr id="6" name="Picture 5" descr="harvard.jpg"/>
          <p:cNvPicPr>
            <a:picLocks noChangeAspect="1"/>
          </p:cNvPicPr>
          <p:nvPr/>
        </p:nvPicPr>
        <p:blipFill>
          <a:blip r:embed="rId3"/>
          <a:stretch>
            <a:fillRect/>
          </a:stretch>
        </p:blipFill>
        <p:spPr>
          <a:xfrm>
            <a:off x="5410200" y="0"/>
            <a:ext cx="3733800" cy="2133600"/>
          </a:xfrm>
          <a:prstGeom prst="rect">
            <a:avLst/>
          </a:prstGeom>
          <a:ln w="88900" cap="sq" cmpd="thickThin">
            <a:solidFill>
              <a:srgbClr val="000000"/>
            </a:solidFill>
            <a:prstDash val="solid"/>
            <a:miter lim="800000"/>
          </a:ln>
          <a:effectLst>
            <a:innerShdw blurRad="76200">
              <a:srgbClr val="000000"/>
            </a:innerShdw>
          </a:effectLst>
        </p:spPr>
      </p:pic>
      <p:sp>
        <p:nvSpPr>
          <p:cNvPr id="7" name="TextBox 6"/>
          <p:cNvSpPr txBox="1"/>
          <p:nvPr/>
        </p:nvSpPr>
        <p:spPr>
          <a:xfrm>
            <a:off x="5867400" y="2286000"/>
            <a:ext cx="1981200" cy="369332"/>
          </a:xfrm>
          <a:prstGeom prst="rect">
            <a:avLst/>
          </a:prstGeom>
          <a:noFill/>
        </p:spPr>
        <p:txBody>
          <a:bodyPr wrap="square" rtlCol="0">
            <a:spAutoFit/>
          </a:bodyPr>
          <a:lstStyle/>
          <a:p>
            <a:r>
              <a:rPr lang="bn-IN" dirty="0" smtClean="0">
                <a:latin typeface="NikoshBAN" pitchFamily="2" charset="0"/>
                <a:cs typeface="NikoshBAN" pitchFamily="2" charset="0"/>
              </a:rPr>
              <a:t>হাবার্ড বিশ্ববিদ্যালয়</a:t>
            </a:r>
            <a:endParaRPr lang="en-US" dirty="0">
              <a:latin typeface="NikoshBAN" pitchFamily="2" charset="0"/>
              <a:cs typeface="NikoshBAN" pitchFamily="2" charset="0"/>
            </a:endParaRPr>
          </a:p>
        </p:txBody>
      </p:sp>
      <p:sp>
        <p:nvSpPr>
          <p:cNvPr id="9" name="Down Arrow 8"/>
          <p:cNvSpPr/>
          <p:nvPr/>
        </p:nvSpPr>
        <p:spPr>
          <a:xfrm rot="5400000">
            <a:off x="3538453" y="-109453"/>
            <a:ext cx="152399" cy="828505"/>
          </a:xfrm>
          <a:prstGeom prst="downArrow">
            <a:avLst>
              <a:gd name="adj1" fmla="val 50000"/>
              <a:gd name="adj2" fmla="val 616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00400" y="457200"/>
            <a:ext cx="2057400" cy="307777"/>
          </a:xfrm>
          <a:prstGeom prst="rect">
            <a:avLst/>
          </a:prstGeom>
          <a:noFill/>
        </p:spPr>
        <p:txBody>
          <a:bodyPr wrap="square" rtlCol="0">
            <a:spAutoFit/>
          </a:bodyPr>
          <a:lstStyle/>
          <a:p>
            <a:r>
              <a:rPr lang="bn-IN" sz="1400" dirty="0" smtClean="0">
                <a:latin typeface="NikoshBAN" pitchFamily="2" charset="0"/>
                <a:cs typeface="NikoshBAN" pitchFamily="2" charset="0"/>
              </a:rPr>
              <a:t>সামাজিক যোগাযোগ মাধ্যম</a:t>
            </a:r>
            <a:endParaRPr lang="en-US" sz="1400" dirty="0">
              <a:latin typeface="NikoshBAN" pitchFamily="2" charset="0"/>
              <a:cs typeface="NikoshBAN" pitchFamily="2" charset="0"/>
            </a:endParaRPr>
          </a:p>
        </p:txBody>
      </p:sp>
      <p:sp>
        <p:nvSpPr>
          <p:cNvPr id="11" name="TextBox 10"/>
          <p:cNvSpPr txBox="1"/>
          <p:nvPr/>
        </p:nvSpPr>
        <p:spPr>
          <a:xfrm>
            <a:off x="304800" y="2971800"/>
            <a:ext cx="8610600" cy="1200329"/>
          </a:xfrm>
          <a:prstGeom prst="rect">
            <a:avLst/>
          </a:prstGeom>
          <a:noFill/>
        </p:spPr>
        <p:txBody>
          <a:bodyPr wrap="square" rtlCol="0">
            <a:spAutoFit/>
          </a:bodyPr>
          <a:lstStyle/>
          <a:p>
            <a:r>
              <a:rPr lang="bn-IN" dirty="0" smtClean="0">
                <a:latin typeface="NikoshBAN" pitchFamily="2" charset="0"/>
                <a:cs typeface="NikoshBAN" pitchFamily="2" charset="0"/>
              </a:rPr>
              <a:t>(জন্ম ১৪,মে ১৯৮৪) মার্ক জুকারবার্গ ও তার চার বন্ধুর হাতে সূচিত হয় ফেসবুকের।শুরুতে কেব বিশ্ববিদ্যালয়ের শিক্ষার্থীদের আবদ্ধ থাকলেও মে ২০১৪এর পরিসংখ্যানানুযায়ী বিশ্বের প্রায় ১১৯ কোটি লোক ফেসবুক ব্যবহার করেন।সারা বিশ্বে এর ব্যবহার দিন দিন বেড়েই চলছে। বিশেষ করে করুনার এই মুহুর্তে।</a:t>
            </a:r>
            <a:endParaRPr lang="en-US" dirty="0" smtClean="0">
              <a:latin typeface="NikoshBAN" pitchFamily="2" charset="0"/>
              <a:cs typeface="NikoshBAN" pitchFamily="2" charset="0"/>
            </a:endParaRPr>
          </a:p>
          <a:p>
            <a:r>
              <a:rPr lang="bn-IN"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Bottom)">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Bottom)">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Bottom)">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lide(fromBottom)">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1143000"/>
            <a:ext cx="1524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smtClean="0">
                <a:latin typeface="NikoshBAN" pitchFamily="2" charset="0"/>
                <a:cs typeface="NikoshBAN" pitchFamily="2" charset="0"/>
              </a:rPr>
              <a:t>জোড়ায় কাজ</a:t>
            </a:r>
            <a:endParaRPr lang="en-US" dirty="0" smtClean="0">
              <a:latin typeface="NikoshBAN" pitchFamily="2" charset="0"/>
              <a:cs typeface="NikoshBAN" pitchFamily="2" charset="0"/>
            </a:endParaRPr>
          </a:p>
          <a:p>
            <a:endParaRPr lang="en-US" dirty="0"/>
          </a:p>
        </p:txBody>
      </p:sp>
      <p:sp>
        <p:nvSpPr>
          <p:cNvPr id="4" name="TextBox 3"/>
          <p:cNvSpPr txBox="1"/>
          <p:nvPr/>
        </p:nvSpPr>
        <p:spPr>
          <a:xfrm>
            <a:off x="1828800" y="1828800"/>
            <a:ext cx="46482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u="sng" dirty="0" smtClean="0">
                <a:latin typeface="NikoshBAN" pitchFamily="2" charset="0"/>
                <a:cs typeface="NikoshBAN" pitchFamily="2" charset="0"/>
              </a:rPr>
              <a:t>প্রতি দল নিচের প্রশ্ন ২টির সংক্ষিপ্ত উত্তর লিখঃ সময় -১০ মিনিট</a:t>
            </a:r>
          </a:p>
          <a:p>
            <a:r>
              <a:rPr lang="bn-IN" dirty="0" smtClean="0">
                <a:latin typeface="NikoshBAN" pitchFamily="2" charset="0"/>
                <a:cs typeface="NikoshBAN" pitchFamily="2" charset="0"/>
              </a:rPr>
              <a:t>১। কয়েকটি অপারেটিং সিস্টেমের নাম লিখ।।</a:t>
            </a:r>
          </a:p>
          <a:p>
            <a:r>
              <a:rPr lang="bn-IN" dirty="0" smtClean="0">
                <a:latin typeface="NikoshBAN" pitchFamily="2" charset="0"/>
                <a:cs typeface="NikoshBAN" pitchFamily="2" charset="0"/>
              </a:rPr>
              <a:t>২। কয়েকটি এপ্লিকেশন সফটওয়ারের নাম লিখ।</a:t>
            </a:r>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7848600"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000" u="sng" dirty="0" smtClean="0">
                <a:latin typeface="NikoshBAN" pitchFamily="2" charset="0"/>
                <a:cs typeface="NikoshBAN" pitchFamily="2" charset="0"/>
              </a:rPr>
              <a:t>মূল্যায়ন</a:t>
            </a:r>
          </a:p>
          <a:p>
            <a:r>
              <a:rPr lang="bn-IN" sz="2000" dirty="0" smtClean="0">
                <a:latin typeface="NikoshBAN" pitchFamily="2" charset="0"/>
                <a:cs typeface="NikoshBAN" pitchFamily="2" charset="0"/>
              </a:rPr>
              <a:t>১।  </a:t>
            </a:r>
            <a:r>
              <a:rPr lang="bn-BD" sz="2000" dirty="0" smtClean="0">
                <a:latin typeface="NikoshBAN" pitchFamily="2" charset="0"/>
                <a:cs typeface="NikoshBAN" pitchFamily="2" charset="0"/>
              </a:rPr>
              <a:t>কত সালে আরপানেটে ইলেকট্রনিক্স পত্রালাপের সুযোগ সৃস্টি হয়</a:t>
            </a:r>
            <a:r>
              <a:rPr lang="en-US" sz="2000" dirty="0" smtClean="0">
                <a:latin typeface="NikoshBAN" pitchFamily="2" charset="0"/>
                <a:cs typeface="NikoshBAN" pitchFamily="2" charset="0"/>
              </a:rPr>
              <a:t>।</a:t>
            </a:r>
          </a:p>
          <a:p>
            <a:r>
              <a:rPr lang="en-US" sz="2000" dirty="0" smtClean="0">
                <a:latin typeface="NikoshBAN" pitchFamily="2" charset="0"/>
                <a:cs typeface="NikoshBAN" pitchFamily="2" charset="0"/>
              </a:rPr>
              <a:t>২। </a:t>
            </a:r>
            <a:r>
              <a:rPr lang="bn-BD" sz="2000" dirty="0" smtClean="0">
                <a:latin typeface="NikoshBAN" pitchFamily="2" charset="0"/>
                <a:cs typeface="NikoshBAN" pitchFamily="2" charset="0"/>
              </a:rPr>
              <a:t>স্টিভ জবস ও তার বন্ধুরা মিলে কোন প্রতিষ্ঠান প্রতিষ্ঠা করেন</a:t>
            </a:r>
            <a:r>
              <a:rPr lang="en-US" sz="2000" dirty="0" smtClean="0">
                <a:latin typeface="NikoshBAN" pitchFamily="2" charset="0"/>
                <a:cs typeface="NikoshBAN" pitchFamily="2" charset="0"/>
              </a:rPr>
              <a:t>?</a:t>
            </a:r>
          </a:p>
          <a:p>
            <a:r>
              <a:rPr lang="en-US" sz="2000" dirty="0" smtClean="0">
                <a:latin typeface="NikoshBAN" pitchFamily="2" charset="0"/>
                <a:cs typeface="NikoshBAN" pitchFamily="2" charset="0"/>
              </a:rPr>
              <a:t>৩। </a:t>
            </a:r>
            <a:r>
              <a:rPr lang="bn-BD" sz="2000" dirty="0" smtClean="0">
                <a:latin typeface="NikoshBAN" pitchFamily="2" charset="0"/>
                <a:cs typeface="NikoshBAN" pitchFamily="2" charset="0"/>
              </a:rPr>
              <a:t>মার্ক জুকারবার্গ কোন বিশ্ববিদ্যালয়ের শিক্ষার্থী ছিলেন</a:t>
            </a:r>
            <a:r>
              <a:rPr lang="en-US" sz="2000" dirty="0" smtClean="0">
                <a:latin typeface="NikoshBAN" pitchFamily="2" charset="0"/>
                <a:cs typeface="NikoshBAN" pitchFamily="2" charset="0"/>
              </a:rPr>
              <a:t>?</a:t>
            </a:r>
          </a:p>
          <a:p>
            <a:r>
              <a:rPr lang="en-US" sz="2000" dirty="0" smtClean="0">
                <a:latin typeface="NikoshBAN" pitchFamily="2" charset="0"/>
                <a:cs typeface="NikoshBAN" pitchFamily="2" charset="0"/>
              </a:rPr>
              <a:t>৪। www </a:t>
            </a:r>
            <a:r>
              <a:rPr lang="bn-BD" sz="2000" dirty="0" smtClean="0">
                <a:latin typeface="NikoshBAN" pitchFamily="2" charset="0"/>
                <a:cs typeface="NikoshBAN" pitchFamily="2" charset="0"/>
              </a:rPr>
              <a:t>এর জনক কে</a:t>
            </a:r>
            <a:r>
              <a:rPr lang="en-US" sz="2000" dirty="0" smtClean="0">
                <a:latin typeface="NikoshBAN" pitchFamily="2" charset="0"/>
                <a:cs typeface="NikoshBAN" pitchFamily="2" charset="0"/>
              </a:rPr>
              <a:t>?</a:t>
            </a:r>
          </a:p>
          <a:p>
            <a:r>
              <a:rPr lang="en-US" sz="2000" dirty="0" smtClean="0">
                <a:latin typeface="NikoshBAN" pitchFamily="2" charset="0"/>
                <a:cs typeface="NikoshBAN" pitchFamily="2" charset="0"/>
              </a:rPr>
              <a:t>৫। OS </a:t>
            </a:r>
            <a:r>
              <a:rPr lang="en-US" sz="2000" dirty="0" err="1" smtClean="0">
                <a:latin typeface="NikoshBAN" pitchFamily="2" charset="0"/>
                <a:cs typeface="NikoshBAN" pitchFamily="2" charset="0"/>
              </a:rPr>
              <a:t>সফটওয়্যার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কোম্পানীর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তৈরী</a:t>
            </a:r>
            <a:r>
              <a:rPr lang="en-US"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6934200" cy="110799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dirty="0" err="1" smtClean="0">
                <a:latin typeface="NikoshBAN" pitchFamily="2" charset="0"/>
                <a:cs typeface="NikoshBAN" pitchFamily="2" charset="0"/>
              </a:rPr>
              <a:t>বাড়ীর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কাজঃ</a:t>
            </a:r>
            <a:r>
              <a:rPr lang="en-US" sz="2400" dirty="0" smtClean="0">
                <a:latin typeface="NikoshBAN" pitchFamily="2" charset="0"/>
                <a:cs typeface="NikoshBAN" pitchFamily="2" charset="0"/>
              </a:rPr>
              <a:t> </a:t>
            </a:r>
            <a:endParaRPr lang="bn-IN"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বিভিন্ন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এপ্লিকেশন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সফটওয়্যারের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গুরুত্ব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লিখে</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আসবে</a:t>
            </a:r>
            <a:r>
              <a:rPr lang="en-US" sz="2400" dirty="0" smtClean="0">
                <a:latin typeface="NikoshBAN" pitchFamily="2" charset="0"/>
                <a:cs typeface="NikoshBAN" pitchFamily="2" charset="0"/>
              </a:rPr>
              <a:t>।  </a:t>
            </a:r>
          </a:p>
          <a:p>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362200"/>
            <a:ext cx="42672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dirty="0" err="1" smtClean="0">
                <a:latin typeface="NikoshBAN" pitchFamily="2" charset="0"/>
                <a:cs typeface="NikoshBAN" pitchFamily="2" charset="0"/>
              </a:rPr>
              <a:t>সকলকে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ধন্যবাদ</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347364" cy="5595432"/>
            <a:chOff x="1724890" y="1570138"/>
            <a:chExt cx="8347364" cy="5595432"/>
          </a:xfrm>
        </p:grpSpPr>
        <p:pic>
          <p:nvPicPr>
            <p:cNvPr id="3" name="Picture 2" descr="SAM_9434.JPG"/>
            <p:cNvPicPr>
              <a:picLocks noChangeAspect="1"/>
            </p:cNvPicPr>
            <p:nvPr/>
          </p:nvPicPr>
          <p:blipFill>
            <a:blip r:embed="rId2" cstate="print"/>
            <a:stretch>
              <a:fillRect/>
            </a:stretch>
          </p:blipFill>
          <p:spPr bwMode="auto">
            <a:xfrm>
              <a:off x="1953490" y="1570138"/>
              <a:ext cx="3200400" cy="2895910"/>
            </a:xfrm>
            <a:prstGeom prst="roundRect">
              <a:avLst>
                <a:gd name="adj" fmla="val 16667"/>
              </a:avLst>
            </a:prstGeom>
            <a:ln w="12700">
              <a:solidFill>
                <a:schemeClr val="tx1"/>
              </a:solidFill>
            </a:ln>
            <a:effectLst>
              <a:glow rad="101600">
                <a:schemeClr val="accent5">
                  <a:satMod val="175000"/>
                  <a:alpha val="40000"/>
                </a:schemeClr>
              </a:glow>
              <a:outerShdw blurRad="50800" dist="38100" algn="l" rotWithShape="0">
                <a:prstClr val="black">
                  <a:alpha val="40000"/>
                </a:prst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extBox 2"/>
            <p:cNvSpPr txBox="1">
              <a:spLocks noChangeArrowheads="1"/>
            </p:cNvSpPr>
            <p:nvPr/>
          </p:nvSpPr>
          <p:spPr bwMode="auto">
            <a:xfrm>
              <a:off x="1724890" y="4918801"/>
              <a:ext cx="3657600"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bn-IN" altLang="en-US" sz="2000" dirty="0">
                  <a:latin typeface="NikoshBAN" panose="02000000000000000000" pitchFamily="2" charset="0"/>
                  <a:cs typeface="NikoshBAN" panose="02000000000000000000" pitchFamily="2" charset="0"/>
                </a:rPr>
                <a:t>মোছাঃ আকলিমা খাতুন</a:t>
              </a:r>
            </a:p>
            <a:p>
              <a:pPr eaLnBrk="1" hangingPunct="1"/>
              <a:r>
                <a:rPr lang="bn-IN" altLang="en-US" sz="2000" dirty="0">
                  <a:latin typeface="NikoshBAN" panose="02000000000000000000" pitchFamily="2" charset="0"/>
                  <a:cs typeface="NikoshBAN" panose="02000000000000000000" pitchFamily="2" charset="0"/>
                </a:rPr>
                <a:t>সহকারী শিক্ষক(কম্পিউটার)</a:t>
              </a:r>
            </a:p>
            <a:p>
              <a:pPr eaLnBrk="1" hangingPunct="1"/>
              <a:r>
                <a:rPr lang="bn-IN" altLang="en-US" sz="2000" dirty="0">
                  <a:latin typeface="NikoshBAN" panose="02000000000000000000" pitchFamily="2" charset="0"/>
                  <a:cs typeface="NikoshBAN" panose="02000000000000000000" pitchFamily="2" charset="0"/>
                </a:rPr>
                <a:t>সোহাগপুর পাইলট বালিকা উচ্চ বিদ্যালয়।</a:t>
              </a:r>
            </a:p>
            <a:p>
              <a:pPr eaLnBrk="1" hangingPunct="1"/>
              <a:r>
                <a:rPr lang="bn-IN" altLang="en-US" sz="2000" dirty="0">
                  <a:latin typeface="NikoshBAN" panose="02000000000000000000" pitchFamily="2" charset="0"/>
                  <a:cs typeface="NikoshBAN" panose="02000000000000000000" pitchFamily="2" charset="0"/>
                </a:rPr>
                <a:t>বেলকুচি, সিরাজগঞ্জ।</a:t>
              </a:r>
            </a:p>
            <a:p>
              <a:pPr eaLnBrk="1" hangingPunct="1"/>
              <a:r>
                <a:rPr lang="bn-IN" altLang="en-US" sz="2000" dirty="0">
                  <a:latin typeface="NikoshBAN" panose="02000000000000000000" pitchFamily="2" charset="0"/>
                  <a:cs typeface="NikoshBAN" panose="02000000000000000000" pitchFamily="2" charset="0"/>
                </a:rPr>
                <a:t>মোবাইল নং-০১৭২৬৩৪৬৪৬২</a:t>
              </a:r>
            </a:p>
            <a:p>
              <a:pPr eaLnBrk="1" hangingPunct="1"/>
              <a:r>
                <a:rPr lang="en-US" altLang="en-US" sz="2000" dirty="0" smtClean="0">
                  <a:latin typeface="NikoshBAN" panose="02000000000000000000" pitchFamily="2" charset="0"/>
                  <a:cs typeface="NikoshBAN" panose="02000000000000000000" pitchFamily="2" charset="0"/>
                </a:rPr>
                <a:t>aklimasarker</a:t>
              </a:r>
              <a:r>
                <a:rPr lang="en-US" altLang="en-US" sz="2000" dirty="0" smtClean="0">
                  <a:latin typeface="Times New Roman" pitchFamily="18" charset="0"/>
                  <a:cs typeface="Times New Roman" pitchFamily="18" charset="0"/>
                </a:rPr>
                <a:t>29</a:t>
              </a:r>
              <a:r>
                <a:rPr lang="en-US" altLang="en-US" sz="2000" dirty="0" smtClean="0">
                  <a:latin typeface="NikoshBAN" panose="02000000000000000000" pitchFamily="2" charset="0"/>
                  <a:cs typeface="NikoshBAN" panose="02000000000000000000" pitchFamily="2" charset="0"/>
                </a:rPr>
                <a:t>@gmail.com</a:t>
              </a:r>
              <a:endParaRPr lang="en-US" altLang="en-US" sz="2000" dirty="0">
                <a:latin typeface="NikoshBAN" panose="02000000000000000000" pitchFamily="2" charset="0"/>
                <a:cs typeface="NikoshBAN" panose="02000000000000000000" pitchFamily="2" charset="0"/>
              </a:endParaRPr>
            </a:p>
          </p:txBody>
        </p:sp>
        <p:sp>
          <p:nvSpPr>
            <p:cNvPr id="5" name="TextBox 6"/>
            <p:cNvSpPr txBox="1">
              <a:spLocks noChangeArrowheads="1"/>
            </p:cNvSpPr>
            <p:nvPr/>
          </p:nvSpPr>
          <p:spPr bwMode="auto">
            <a:xfrm>
              <a:off x="6812971" y="4918801"/>
              <a:ext cx="3259283"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dirty="0" err="1" smtClean="0">
                  <a:latin typeface="NikoshBAN" panose="02000000000000000000" pitchFamily="2" charset="0"/>
                  <a:cs typeface="NikoshBAN" panose="02000000000000000000" pitchFamily="2" charset="0"/>
                </a:rPr>
                <a:t>অধ্যায়ঃ</a:t>
              </a:r>
              <a:r>
                <a:rPr lang="en-US" altLang="en-US" sz="3200" dirty="0" smtClean="0">
                  <a:latin typeface="NikoshBAN" panose="02000000000000000000" pitchFamily="2" charset="0"/>
                  <a:cs typeface="NikoshBAN" panose="02000000000000000000" pitchFamily="2" charset="0"/>
                </a:rPr>
                <a:t>-</a:t>
              </a:r>
              <a:r>
                <a:rPr lang="bn-BD" altLang="en-US" sz="3200" dirty="0" smtClean="0">
                  <a:latin typeface="NikoshBAN" panose="02000000000000000000" pitchFamily="2" charset="0"/>
                  <a:cs typeface="NikoshBAN" panose="02000000000000000000" pitchFamily="2" charset="0"/>
                </a:rPr>
                <a:t>প্রথম</a:t>
              </a:r>
              <a:r>
                <a:rPr lang="bn-IN" altLang="en-US" sz="3200" dirty="0" smtClean="0">
                  <a:latin typeface="NikoshBAN" panose="02000000000000000000" pitchFamily="2" charset="0"/>
                  <a:cs typeface="NikoshBAN" panose="02000000000000000000" pitchFamily="2" charset="0"/>
                </a:rPr>
                <a:t>(অংশ-২</a:t>
              </a:r>
              <a:r>
                <a:rPr lang="bn-IN" altLang="en-US" sz="3200" dirty="0" smtClean="0">
                  <a:latin typeface="NikoshBAN" panose="02000000000000000000" pitchFamily="2" charset="0"/>
                  <a:cs typeface="NikoshBAN" panose="02000000000000000000" pitchFamily="2" charset="0"/>
                </a:rPr>
                <a:t>)</a:t>
              </a:r>
              <a:endParaRPr lang="en-US" altLang="en-US" sz="3200" dirty="0">
                <a:latin typeface="NikoshBAN" panose="02000000000000000000" pitchFamily="2" charset="0"/>
                <a:cs typeface="NikoshBAN" panose="02000000000000000000" pitchFamily="2" charset="0"/>
              </a:endParaRPr>
            </a:p>
            <a:p>
              <a:pPr eaLnBrk="1" hangingPunct="1"/>
              <a:r>
                <a:rPr lang="en-US" altLang="en-US" sz="3200" dirty="0">
                  <a:latin typeface="NikoshBAN" panose="02000000000000000000" pitchFamily="2" charset="0"/>
                  <a:cs typeface="NikoshBAN" panose="02000000000000000000" pitchFamily="2" charset="0"/>
                </a:rPr>
                <a:t>সময়ঃ-৪৫ </a:t>
              </a:r>
              <a:r>
                <a:rPr lang="en-US" altLang="en-US" sz="3200" dirty="0" err="1">
                  <a:latin typeface="NikoshBAN" panose="02000000000000000000" pitchFamily="2" charset="0"/>
                  <a:cs typeface="NikoshBAN" panose="02000000000000000000" pitchFamily="2" charset="0"/>
                </a:rPr>
                <a:t>মিনিট</a:t>
              </a:r>
              <a:endParaRPr lang="bn-IN" altLang="en-US" sz="3200" dirty="0">
                <a:latin typeface="NikoshBAN" panose="02000000000000000000" pitchFamily="2" charset="0"/>
                <a:cs typeface="NikoshBAN" panose="02000000000000000000" pitchFamily="2" charset="0"/>
              </a:endParaRPr>
            </a:p>
            <a:p>
              <a:pPr eaLnBrk="1" hangingPunct="1"/>
              <a:r>
                <a:rPr lang="en-US" altLang="en-US" sz="3200" dirty="0" err="1" smtClean="0">
                  <a:latin typeface="NikoshBAN" panose="02000000000000000000" pitchFamily="2" charset="0"/>
                  <a:cs typeface="NikoshBAN" panose="02000000000000000000" pitchFamily="2" charset="0"/>
                </a:rPr>
                <a:t>তারিখঃ</a:t>
              </a:r>
              <a:r>
                <a:rPr lang="en-US" altLang="en-US" sz="3200" dirty="0" smtClean="0">
                  <a:latin typeface="NikoshBAN" panose="02000000000000000000" pitchFamily="2" charset="0"/>
                  <a:cs typeface="NikoshBAN" panose="02000000000000000000" pitchFamily="2" charset="0"/>
                </a:rPr>
                <a:t>-</a:t>
              </a:r>
              <a:r>
                <a:rPr lang="bn-IN" altLang="en-US" sz="3200" dirty="0" smtClean="0">
                  <a:latin typeface="NikoshBAN" panose="02000000000000000000" pitchFamily="2" charset="0"/>
                  <a:cs typeface="NikoshBAN" panose="02000000000000000000" pitchFamily="2" charset="0"/>
                </a:rPr>
                <a:t>১০</a:t>
              </a:r>
              <a:r>
                <a:rPr lang="en-US" altLang="en-US" sz="3200" dirty="0" smtClean="0">
                  <a:latin typeface="NikoshBAN" panose="02000000000000000000" pitchFamily="2" charset="0"/>
                  <a:cs typeface="NikoshBAN" panose="02000000000000000000" pitchFamily="2" charset="0"/>
                </a:rPr>
                <a:t>-10-২০</a:t>
              </a:r>
              <a:r>
                <a:rPr lang="bn-IN" altLang="en-US" sz="3200" dirty="0" smtClean="0">
                  <a:latin typeface="NikoshBAN" panose="02000000000000000000" pitchFamily="2" charset="0"/>
                  <a:cs typeface="NikoshBAN" panose="02000000000000000000" pitchFamily="2" charset="0"/>
                </a:rPr>
                <a:t>২০</a:t>
              </a:r>
              <a:endParaRPr lang="en-US" altLang="en-US" sz="32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812971" y="1570138"/>
              <a:ext cx="3134593" cy="312279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2286000" cy="369332"/>
          </a:xfrm>
          <a:prstGeom prst="rect">
            <a:avLst/>
          </a:prstGeom>
          <a:noFill/>
        </p:spPr>
        <p:txBody>
          <a:bodyPr wrap="square" rtlCol="0">
            <a:spAutoFit/>
          </a:bodyPr>
          <a:lstStyle/>
          <a:p>
            <a:endParaRPr lang="en-US" dirty="0"/>
          </a:p>
        </p:txBody>
      </p:sp>
      <p:pic>
        <p:nvPicPr>
          <p:cNvPr id="3" name="Picture 2" descr="barrnasli.jpg"/>
          <p:cNvPicPr>
            <a:picLocks noChangeAspect="1"/>
          </p:cNvPicPr>
          <p:nvPr/>
        </p:nvPicPr>
        <p:blipFill>
          <a:blip r:embed="rId2"/>
          <a:stretch>
            <a:fillRect/>
          </a:stretch>
        </p:blipFill>
        <p:spPr>
          <a:xfrm>
            <a:off x="228600" y="1905000"/>
            <a:ext cx="2876550" cy="1752600"/>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descr="yahoo.jpg"/>
          <p:cNvPicPr>
            <a:picLocks noChangeAspect="1"/>
          </p:cNvPicPr>
          <p:nvPr/>
        </p:nvPicPr>
        <p:blipFill>
          <a:blip r:embed="rId3"/>
          <a:stretch>
            <a:fillRect/>
          </a:stretch>
        </p:blipFill>
        <p:spPr>
          <a:xfrm>
            <a:off x="1600200" y="3886200"/>
            <a:ext cx="2657475" cy="1714500"/>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google.jpg"/>
          <p:cNvPicPr>
            <a:picLocks noChangeAspect="1"/>
          </p:cNvPicPr>
          <p:nvPr/>
        </p:nvPicPr>
        <p:blipFill>
          <a:blip r:embed="rId4"/>
          <a:stretch>
            <a:fillRect/>
          </a:stretch>
        </p:blipFill>
        <p:spPr>
          <a:xfrm>
            <a:off x="3352800" y="1905000"/>
            <a:ext cx="2619375" cy="1743075"/>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remond tomlinson.jpg"/>
          <p:cNvPicPr>
            <a:picLocks noChangeAspect="1"/>
          </p:cNvPicPr>
          <p:nvPr/>
        </p:nvPicPr>
        <p:blipFill>
          <a:blip r:embed="rId5"/>
          <a:stretch>
            <a:fillRect/>
          </a:stretch>
        </p:blipFill>
        <p:spPr>
          <a:xfrm>
            <a:off x="4724400" y="3886200"/>
            <a:ext cx="2590800" cy="1676400"/>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descr="stiv jobs.jpg"/>
          <p:cNvPicPr>
            <a:picLocks noChangeAspect="1"/>
          </p:cNvPicPr>
          <p:nvPr/>
        </p:nvPicPr>
        <p:blipFill>
          <a:blip r:embed="rId6"/>
          <a:stretch>
            <a:fillRect/>
          </a:stretch>
        </p:blipFill>
        <p:spPr>
          <a:xfrm>
            <a:off x="6172200" y="1905000"/>
            <a:ext cx="2647950" cy="1752600"/>
          </a:xfrm>
          <a:prstGeom prst="rect">
            <a:avLst/>
          </a:prstGeom>
          <a:ln w="88900" cap="sq" cmpd="thickThin">
            <a:solidFill>
              <a:srgbClr val="000000"/>
            </a:solidFill>
            <a:prstDash val="solid"/>
            <a:miter lim="800000"/>
          </a:ln>
          <a:effectLst>
            <a:innerShdw blurRad="76200">
              <a:srgbClr val="000000"/>
            </a:innerShdw>
          </a:effectLst>
        </p:spPr>
      </p:pic>
      <p:sp>
        <p:nvSpPr>
          <p:cNvPr id="8" name="TextBox 7"/>
          <p:cNvSpPr txBox="1"/>
          <p:nvPr/>
        </p:nvSpPr>
        <p:spPr>
          <a:xfrm>
            <a:off x="1143000" y="609600"/>
            <a:ext cx="6172200" cy="677108"/>
          </a:xfrm>
          <a:prstGeom prst="rect">
            <a:avLst/>
          </a:prstGeom>
          <a:noFill/>
        </p:spPr>
        <p:txBody>
          <a:bodyPr wrap="square" rtlCol="0">
            <a:spAutoFit/>
          </a:bodyPr>
          <a:lstStyle/>
          <a:p>
            <a:r>
              <a:rPr lang="en-US" altLang="en-US" dirty="0" err="1" smtClean="0">
                <a:latin typeface="NikoshBAN" panose="02000000000000000000" pitchFamily="2" charset="0"/>
                <a:cs typeface="NikoshBAN" panose="02000000000000000000" pitchFamily="2" charset="0"/>
              </a:rPr>
              <a:t>এসো</a:t>
            </a:r>
            <a:r>
              <a:rPr lang="en-US" altLang="en-US" dirty="0" smtClean="0">
                <a:latin typeface="NikoshBAN" panose="02000000000000000000" pitchFamily="2" charset="0"/>
                <a:cs typeface="NikoshBAN" panose="02000000000000000000" pitchFamily="2" charset="0"/>
              </a:rPr>
              <a:t> </a:t>
            </a:r>
            <a:r>
              <a:rPr lang="en-US" altLang="en-US" dirty="0" err="1" smtClean="0">
                <a:latin typeface="NikoshBAN" panose="02000000000000000000" pitchFamily="2" charset="0"/>
                <a:cs typeface="NikoshBAN" panose="02000000000000000000" pitchFamily="2" charset="0"/>
              </a:rPr>
              <a:t>আমরা</a:t>
            </a:r>
            <a:r>
              <a:rPr lang="en-US" altLang="en-US" dirty="0" smtClean="0">
                <a:latin typeface="NikoshBAN" panose="02000000000000000000" pitchFamily="2" charset="0"/>
                <a:cs typeface="NikoshBAN" panose="02000000000000000000" pitchFamily="2" charset="0"/>
              </a:rPr>
              <a:t> </a:t>
            </a:r>
            <a:r>
              <a:rPr lang="en-US" altLang="en-US" dirty="0" err="1" smtClean="0">
                <a:latin typeface="NikoshBAN" panose="02000000000000000000" pitchFamily="2" charset="0"/>
                <a:cs typeface="NikoshBAN" panose="02000000000000000000" pitchFamily="2" charset="0"/>
              </a:rPr>
              <a:t>নিচের</a:t>
            </a:r>
            <a:r>
              <a:rPr lang="en-US" altLang="en-US" dirty="0" smtClean="0">
                <a:latin typeface="NikoshBAN" panose="02000000000000000000" pitchFamily="2" charset="0"/>
                <a:cs typeface="NikoshBAN" panose="02000000000000000000" pitchFamily="2" charset="0"/>
              </a:rPr>
              <a:t> </a:t>
            </a:r>
            <a:r>
              <a:rPr lang="en-US" altLang="en-US" dirty="0" err="1" smtClean="0">
                <a:latin typeface="NikoshBAN" panose="02000000000000000000" pitchFamily="2" charset="0"/>
                <a:cs typeface="NikoshBAN" panose="02000000000000000000" pitchFamily="2" charset="0"/>
              </a:rPr>
              <a:t>ছবি</a:t>
            </a:r>
            <a:r>
              <a:rPr lang="en-US" altLang="en-US" dirty="0" smtClean="0">
                <a:latin typeface="NikoshBAN" panose="02000000000000000000" pitchFamily="2" charset="0"/>
                <a:cs typeface="NikoshBAN" panose="02000000000000000000" pitchFamily="2" charset="0"/>
              </a:rPr>
              <a:t> </a:t>
            </a:r>
            <a:r>
              <a:rPr lang="en-US" altLang="en-US" dirty="0" err="1" smtClean="0">
                <a:latin typeface="NikoshBAN" panose="02000000000000000000" pitchFamily="2" charset="0"/>
                <a:cs typeface="NikoshBAN" panose="02000000000000000000" pitchFamily="2" charset="0"/>
              </a:rPr>
              <a:t>গলো</a:t>
            </a:r>
            <a:r>
              <a:rPr lang="en-US" altLang="en-US" dirty="0" smtClean="0">
                <a:latin typeface="NikoshBAN" panose="02000000000000000000" pitchFamily="2" charset="0"/>
                <a:cs typeface="NikoshBAN" panose="02000000000000000000" pitchFamily="2" charset="0"/>
              </a:rPr>
              <a:t> </a:t>
            </a:r>
            <a:r>
              <a:rPr lang="en-US" altLang="en-US" dirty="0" err="1" smtClean="0">
                <a:latin typeface="NikoshBAN" panose="02000000000000000000" pitchFamily="2" charset="0"/>
                <a:cs typeface="NikoshBAN" panose="02000000000000000000" pitchFamily="2" charset="0"/>
              </a:rPr>
              <a:t>লক্ষ্য</a:t>
            </a:r>
            <a:r>
              <a:rPr lang="en-US" altLang="en-US" dirty="0" smtClean="0">
                <a:latin typeface="NikoshBAN" panose="02000000000000000000" pitchFamily="2" charset="0"/>
                <a:cs typeface="NikoshBAN" panose="02000000000000000000" pitchFamily="2" charset="0"/>
              </a:rPr>
              <a:t> </a:t>
            </a:r>
            <a:r>
              <a:rPr lang="en-US" altLang="en-US" dirty="0" err="1" smtClean="0">
                <a:latin typeface="NikoshBAN" panose="02000000000000000000" pitchFamily="2" charset="0"/>
                <a:cs typeface="NikoshBAN" panose="02000000000000000000" pitchFamily="2" charset="0"/>
              </a:rPr>
              <a:t>করি</a:t>
            </a:r>
            <a:r>
              <a:rPr lang="en-US" altLang="en-US" sz="2000" dirty="0" smtClean="0">
                <a:latin typeface="NikoshBAN" panose="02000000000000000000" pitchFamily="2" charset="0"/>
                <a:cs typeface="NikoshBAN" panose="02000000000000000000" pitchFamily="2" charset="0"/>
              </a:rPr>
              <a:t> </a:t>
            </a:r>
          </a:p>
          <a:p>
            <a:endParaRPr lang="en-US" dirty="0">
              <a:latin typeface="NikoshBAN" pitchFamily="2" charset="0"/>
              <a:cs typeface="NikoshBAN" pitchFamily="2" charset="0"/>
            </a:endParaRPr>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09800"/>
            <a:ext cx="8160327"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err="1" smtClean="0">
                <a:latin typeface="NikoshBAN" panose="02000000000000000000" pitchFamily="2" charset="0"/>
                <a:cs typeface="NikoshBAN" panose="02000000000000000000" pitchFamily="2" charset="0"/>
              </a:rPr>
              <a:t>অংশ</a:t>
            </a:r>
            <a:r>
              <a:rPr lang="bn-IN" sz="2800" dirty="0" smtClean="0">
                <a:latin typeface="NikoshBAN" panose="02000000000000000000" pitchFamily="2" charset="0"/>
                <a:cs typeface="NikoshBAN" panose="02000000000000000000" pitchFamily="2" charset="0"/>
              </a:rPr>
              <a:t>-২</a:t>
            </a:r>
            <a:r>
              <a:rPr lang="en-US" sz="2800" dirty="0" smtClean="0">
                <a:latin typeface="NikoshBAN" panose="02000000000000000000" pitchFamily="2" charset="0"/>
                <a:cs typeface="NikoshBAN" panose="02000000000000000000" pitchFamily="2" charset="0"/>
              </a:rPr>
              <a:t> : </a:t>
            </a:r>
            <a:r>
              <a:rPr lang="bn-IN" sz="2800" dirty="0" smtClean="0">
                <a:latin typeface="NikoshBAN" panose="02000000000000000000" pitchFamily="2" charset="0"/>
                <a:cs typeface="NikoshBAN" panose="02000000000000000000" pitchFamily="2" charset="0"/>
              </a:rPr>
              <a:t>তথ্য ও যোগাযোগ প্রযুক্তির বিকাশে উল্লেখযোগ্য ব্যক্তিত্ব</a:t>
            </a:r>
            <a:endParaRPr lang="en-US" sz="28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28343"/>
            <a:ext cx="7162800" cy="272382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bn-IN" dirty="0">
                <a:latin typeface="NikoshBAN" pitchFamily="2" charset="0"/>
                <a:cs typeface="NikoshBAN" pitchFamily="2" charset="0"/>
              </a:rPr>
              <a:t>এই পাঠ শেষে শিক্ষার্থীরা......</a:t>
            </a:r>
          </a:p>
          <a:p>
            <a:pPr>
              <a:defRPr/>
            </a:pPr>
            <a:endParaRPr lang="bn-IN" dirty="0">
              <a:latin typeface="NikoshBAN" pitchFamily="2" charset="0"/>
              <a:cs typeface="NikoshBAN" pitchFamily="2" charset="0"/>
            </a:endParaRPr>
          </a:p>
          <a:p>
            <a:pPr>
              <a:lnSpc>
                <a:spcPct val="150000"/>
              </a:lnSpc>
              <a:defRPr/>
            </a:pPr>
            <a:r>
              <a:rPr lang="bn-IN" dirty="0">
                <a:latin typeface="NikoshBAN" pitchFamily="2" charset="0"/>
                <a:cs typeface="NikoshBAN" pitchFamily="2" charset="0"/>
              </a:rPr>
              <a:t>১। </a:t>
            </a:r>
            <a:r>
              <a:rPr lang="bn-IN" dirty="0" smtClean="0">
                <a:latin typeface="NikoshBAN" pitchFamily="2" charset="0"/>
                <a:cs typeface="NikoshBAN" pitchFamily="2" charset="0"/>
              </a:rPr>
              <a:t>রেমন্ড স্যামুয়েল টমলিনসন </a:t>
            </a:r>
            <a:r>
              <a:rPr lang="bn-IN" dirty="0">
                <a:latin typeface="NikoshBAN" pitchFamily="2" charset="0"/>
                <a:cs typeface="NikoshBAN" pitchFamily="2" charset="0"/>
              </a:rPr>
              <a:t>এর জীবন এবং তার আবিস্কার সম্পর্কে বর্ননা করতে পারবে।</a:t>
            </a:r>
          </a:p>
          <a:p>
            <a:pPr>
              <a:lnSpc>
                <a:spcPct val="150000"/>
              </a:lnSpc>
              <a:defRPr/>
            </a:pPr>
            <a:r>
              <a:rPr lang="bn-IN" dirty="0">
                <a:latin typeface="NikoshBAN" pitchFamily="2" charset="0"/>
                <a:cs typeface="NikoshBAN" pitchFamily="2" charset="0"/>
              </a:rPr>
              <a:t>২। </a:t>
            </a:r>
            <a:r>
              <a:rPr lang="bn-IN" dirty="0" smtClean="0">
                <a:latin typeface="NikoshBAN" pitchFamily="2" charset="0"/>
                <a:cs typeface="NikoshBAN" pitchFamily="2" charset="0"/>
              </a:rPr>
              <a:t>স্টিভ জবস এর কার্যক্রম এবং তার </a:t>
            </a:r>
            <a:r>
              <a:rPr lang="bn-IN" dirty="0">
                <a:latin typeface="NikoshBAN" pitchFamily="2" charset="0"/>
                <a:cs typeface="NikoshBAN" pitchFamily="2" charset="0"/>
              </a:rPr>
              <a:t>আবিস্কার সম্পর্কে বর্ননা করতে পারবে।</a:t>
            </a:r>
          </a:p>
          <a:p>
            <a:pPr>
              <a:lnSpc>
                <a:spcPct val="150000"/>
              </a:lnSpc>
              <a:defRPr/>
            </a:pPr>
            <a:r>
              <a:rPr lang="bn-IN" dirty="0">
                <a:latin typeface="NikoshBAN" pitchFamily="2" charset="0"/>
                <a:cs typeface="NikoshBAN" pitchFamily="2" charset="0"/>
              </a:rPr>
              <a:t>৩। </a:t>
            </a:r>
            <a:r>
              <a:rPr lang="bn-IN" dirty="0" smtClean="0">
                <a:latin typeface="NikoshBAN" pitchFamily="2" charset="0"/>
                <a:cs typeface="NikoshBAN" pitchFamily="2" charset="0"/>
              </a:rPr>
              <a:t>উইলিয়াম হেনরি ‘বিল’ গেটস </a:t>
            </a:r>
            <a:r>
              <a:rPr lang="bn-IN" dirty="0">
                <a:latin typeface="NikoshBAN" pitchFamily="2" charset="0"/>
                <a:cs typeface="NikoshBAN" pitchFamily="2" charset="0"/>
              </a:rPr>
              <a:t>এর জীবন এবং তার আবিস্কার সম্পর্কে বর্ননা করতে পারবে।</a:t>
            </a:r>
          </a:p>
          <a:p>
            <a:pPr>
              <a:lnSpc>
                <a:spcPct val="150000"/>
              </a:lnSpc>
              <a:defRPr/>
            </a:pPr>
            <a:r>
              <a:rPr lang="bn-IN" dirty="0">
                <a:latin typeface="NikoshBAN" pitchFamily="2" charset="0"/>
                <a:cs typeface="NikoshBAN" pitchFamily="2" charset="0"/>
              </a:rPr>
              <a:t>৪। </a:t>
            </a:r>
            <a:r>
              <a:rPr lang="bn-IN" dirty="0" smtClean="0">
                <a:latin typeface="NikoshBAN" pitchFamily="2" charset="0"/>
                <a:cs typeface="NikoshBAN" pitchFamily="2" charset="0"/>
              </a:rPr>
              <a:t>স্যার টিমোথি জন ‘টিম’ বার্নাস-লি </a:t>
            </a:r>
            <a:r>
              <a:rPr lang="bn-IN" dirty="0">
                <a:latin typeface="NikoshBAN" pitchFamily="2" charset="0"/>
                <a:cs typeface="NikoshBAN" pitchFamily="2" charset="0"/>
              </a:rPr>
              <a:t>এর জীবন এবং তার আবিস্কার সম্পর্কে বর্ননা করতে পারবে।</a:t>
            </a:r>
          </a:p>
          <a:p>
            <a:pPr>
              <a:lnSpc>
                <a:spcPct val="150000"/>
              </a:lnSpc>
              <a:defRPr/>
            </a:pPr>
            <a:r>
              <a:rPr lang="bn-IN" dirty="0">
                <a:latin typeface="NikoshBAN" pitchFamily="2" charset="0"/>
                <a:cs typeface="NikoshBAN" pitchFamily="2" charset="0"/>
              </a:rPr>
              <a:t>৫। </a:t>
            </a:r>
            <a:r>
              <a:rPr lang="bn-IN" dirty="0" smtClean="0">
                <a:latin typeface="NikoshBAN" pitchFamily="2" charset="0"/>
                <a:cs typeface="NikoshBAN" pitchFamily="2" charset="0"/>
              </a:rPr>
              <a:t>মার্ক জুকারবার্গ </a:t>
            </a:r>
            <a:r>
              <a:rPr lang="bn-IN" dirty="0">
                <a:latin typeface="NikoshBAN" pitchFamily="2" charset="0"/>
                <a:cs typeface="NikoshBAN" pitchFamily="2" charset="0"/>
              </a:rPr>
              <a:t>এর জীবন এবং তার আবিস্কার সম্পর্কে বর্ননা করতে পারবে।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rpanet.jpg"/>
          <p:cNvPicPr>
            <a:picLocks noChangeAspect="1"/>
          </p:cNvPicPr>
          <p:nvPr/>
        </p:nvPicPr>
        <p:blipFill>
          <a:blip r:embed="rId2"/>
          <a:stretch>
            <a:fillRect/>
          </a:stretch>
        </p:blipFill>
        <p:spPr>
          <a:xfrm>
            <a:off x="6286500" y="304800"/>
            <a:ext cx="2857500" cy="1600200"/>
          </a:xfrm>
          <a:prstGeom prst="rect">
            <a:avLst/>
          </a:prstGeom>
        </p:spPr>
      </p:pic>
      <p:pic>
        <p:nvPicPr>
          <p:cNvPr id="5" name="Picture 4" descr="remon.jpg"/>
          <p:cNvPicPr>
            <a:picLocks noChangeAspect="1"/>
          </p:cNvPicPr>
          <p:nvPr/>
        </p:nvPicPr>
        <p:blipFill>
          <a:blip r:embed="rId3"/>
          <a:stretch>
            <a:fillRect/>
          </a:stretch>
        </p:blipFill>
        <p:spPr>
          <a:xfrm>
            <a:off x="228600" y="228600"/>
            <a:ext cx="2755702" cy="2590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inter protokol.jpg"/>
          <p:cNvPicPr>
            <a:picLocks noChangeAspect="1"/>
          </p:cNvPicPr>
          <p:nvPr/>
        </p:nvPicPr>
        <p:blipFill>
          <a:blip r:embed="rId4"/>
          <a:stretch>
            <a:fillRect/>
          </a:stretch>
        </p:blipFill>
        <p:spPr>
          <a:xfrm>
            <a:off x="3429000" y="228600"/>
            <a:ext cx="2447925" cy="1866900"/>
          </a:xfrm>
          <a:prstGeom prst="rect">
            <a:avLst/>
          </a:prstGeom>
        </p:spPr>
      </p:pic>
      <p:cxnSp>
        <p:nvCxnSpPr>
          <p:cNvPr id="9" name="Straight Arrow Connector 8"/>
          <p:cNvCxnSpPr/>
          <p:nvPr/>
        </p:nvCxnSpPr>
        <p:spPr>
          <a:xfrm>
            <a:off x="5867400" y="1219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819400" y="1295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 name="Picture 13" descr="gma.jpg"/>
          <p:cNvPicPr>
            <a:picLocks noChangeAspect="1"/>
          </p:cNvPicPr>
          <p:nvPr/>
        </p:nvPicPr>
        <p:blipFill>
          <a:blip r:embed="rId5"/>
          <a:stretch>
            <a:fillRect/>
          </a:stretch>
        </p:blipFill>
        <p:spPr>
          <a:xfrm>
            <a:off x="6276975" y="2209800"/>
            <a:ext cx="2867025" cy="1590675"/>
          </a:xfrm>
          <a:prstGeom prst="rect">
            <a:avLst/>
          </a:prstGeom>
        </p:spPr>
      </p:pic>
      <p:sp>
        <p:nvSpPr>
          <p:cNvPr id="15" name="TextBox 14"/>
          <p:cNvSpPr txBox="1"/>
          <p:nvPr/>
        </p:nvSpPr>
        <p:spPr>
          <a:xfrm>
            <a:off x="457200" y="3962400"/>
            <a:ext cx="8153400" cy="1200329"/>
          </a:xfrm>
          <a:prstGeom prst="rect">
            <a:avLst/>
          </a:prstGeom>
          <a:noFill/>
        </p:spPr>
        <p:txBody>
          <a:bodyPr wrap="square" rtlCol="0">
            <a:spAutoFit/>
          </a:bodyPr>
          <a:lstStyle/>
          <a:p>
            <a:pPr algn="just"/>
            <a:r>
              <a:rPr lang="bn-IN" dirty="0" smtClean="0">
                <a:latin typeface="NikoshBAN" pitchFamily="2" charset="0"/>
                <a:cs typeface="NikoshBAN" pitchFamily="2" charset="0"/>
              </a:rPr>
              <a:t>বিশ শতকের ষাট-সত্তরের দশকে ইন্টারনেট প্রটোকল ব্যবহার করে আরপানেট আবিষ্কৃত হয়।রেমন্ড স্যামুয়েল টমলিনসন ১৯৭১ সালে আরপানে</a:t>
            </a:r>
            <a:r>
              <a:rPr lang="bn-BD" dirty="0" smtClean="0">
                <a:latin typeface="NikoshBAN" pitchFamily="2" charset="0"/>
                <a:cs typeface="NikoshBAN" pitchFamily="2" charset="0"/>
              </a:rPr>
              <a:t>টে</a:t>
            </a:r>
            <a:r>
              <a:rPr lang="en-US" dirty="0" smtClean="0">
                <a:latin typeface="NikoshBAN" pitchFamily="2" charset="0"/>
                <a:cs typeface="NikoshBAN" pitchFamily="2" charset="0"/>
              </a:rPr>
              <a:t> </a:t>
            </a:r>
            <a:r>
              <a:rPr lang="bn-IN" dirty="0" smtClean="0">
                <a:latin typeface="NikoshBAN" pitchFamily="2" charset="0"/>
                <a:cs typeface="NikoshBAN" pitchFamily="2" charset="0"/>
              </a:rPr>
              <a:t>ইলেকট্রনিক মাধ্যমে পত্রালাপের সূচনা করেন আমেরিকার এই প্রোগ্রামার।</a:t>
            </a:r>
            <a:r>
              <a:rPr lang="bn-BD" dirty="0" smtClean="0">
                <a:latin typeface="NikoshBAN" pitchFamily="2" charset="0"/>
                <a:cs typeface="NikoshBAN" pitchFamily="2" charset="0"/>
              </a:rPr>
              <a:t>তখন থেকে নেটয়ার্কের মাধ্যমে কম্পিউটারসমুহের আন্তঃসংযোগ বিকশিত হয়।আর এ বিকাশের ফলে তৈরি হয় ইন্টারনেট।</a:t>
            </a:r>
            <a:endParaRPr lang="bn-IN" dirty="0" smtClean="0">
              <a:latin typeface="NikoshBAN" pitchFamily="2" charset="0"/>
              <a:cs typeface="NikoshBAN" pitchFamily="2" charset="0"/>
            </a:endParaRPr>
          </a:p>
          <a:p>
            <a:endParaRPr lang="en-US" dirty="0"/>
          </a:p>
        </p:txBody>
      </p:sp>
      <p:sp>
        <p:nvSpPr>
          <p:cNvPr id="10" name="L-Shape 9"/>
          <p:cNvSpPr/>
          <p:nvPr/>
        </p:nvSpPr>
        <p:spPr>
          <a:xfrm>
            <a:off x="304800" y="2895600"/>
            <a:ext cx="685800" cy="228600"/>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447800" y="2971800"/>
            <a:ext cx="2209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IN" dirty="0" smtClean="0">
                <a:latin typeface="NikoshBAN" pitchFamily="2" charset="0"/>
                <a:cs typeface="NikoshBAN" pitchFamily="2" charset="0"/>
              </a:rPr>
              <a:t>রেমন্ড স্যামুয়েল টমলিনসন</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diamond(in)">
                                      <p:cBhvr>
                                        <p:cTn id="4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1447800" cy="381000"/>
          </a:xfrm>
          <a:prstGeom prst="rect">
            <a:avLst/>
          </a:prstGeom>
          <a:noFill/>
        </p:spPr>
        <p:txBody>
          <a:bodyPr wrap="square" rtlCol="0">
            <a:spAutoFit/>
          </a:bodyPr>
          <a:lstStyle/>
          <a:p>
            <a:endParaRPr lang="en-US" dirty="0"/>
          </a:p>
        </p:txBody>
      </p:sp>
      <p:pic>
        <p:nvPicPr>
          <p:cNvPr id="3" name="Picture 2" descr="stiv jobs.jpg"/>
          <p:cNvPicPr>
            <a:picLocks noChangeAspect="1"/>
          </p:cNvPicPr>
          <p:nvPr/>
        </p:nvPicPr>
        <p:blipFill>
          <a:blip r:embed="rId2"/>
          <a:stretch>
            <a:fillRect/>
          </a:stretch>
        </p:blipFill>
        <p:spPr>
          <a:xfrm>
            <a:off x="0" y="0"/>
            <a:ext cx="3657600" cy="3200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ight Arrow 3"/>
          <p:cNvSpPr/>
          <p:nvPr/>
        </p:nvSpPr>
        <p:spPr>
          <a:xfrm rot="10800000">
            <a:off x="3886200" y="10668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24400" y="914400"/>
            <a:ext cx="13716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IN" sz="2000" dirty="0" smtClean="0">
                <a:latin typeface="NikoshBAN" pitchFamily="2" charset="0"/>
                <a:cs typeface="NikoshBAN" pitchFamily="2" charset="0"/>
              </a:rPr>
              <a:t>স্টিভ জবস</a:t>
            </a:r>
            <a:endParaRPr lang="en-US" sz="2000" dirty="0">
              <a:latin typeface="NikoshBAN" pitchFamily="2" charset="0"/>
              <a:cs typeface="NikoshBAN" pitchFamily="2" charset="0"/>
            </a:endParaRPr>
          </a:p>
        </p:txBody>
      </p:sp>
      <p:sp>
        <p:nvSpPr>
          <p:cNvPr id="6" name="TextBox 5"/>
          <p:cNvSpPr txBox="1"/>
          <p:nvPr/>
        </p:nvSpPr>
        <p:spPr>
          <a:xfrm>
            <a:off x="457200" y="3505200"/>
            <a:ext cx="6553200" cy="1200329"/>
          </a:xfrm>
          <a:prstGeom prst="rect">
            <a:avLst/>
          </a:prstGeom>
          <a:noFill/>
        </p:spPr>
        <p:txBody>
          <a:bodyPr wrap="square" rtlCol="0">
            <a:spAutoFit/>
          </a:bodyPr>
          <a:lstStyle/>
          <a:p>
            <a:pPr algn="just"/>
            <a:r>
              <a:rPr lang="bn-IN" dirty="0" smtClean="0">
                <a:latin typeface="NikoshBAN" pitchFamily="2" charset="0"/>
                <a:cs typeface="NikoshBAN" pitchFamily="2" charset="0"/>
              </a:rPr>
              <a:t>(১৯৫৫-২০১১) স্টিভ জবস ও তার দুই বন্ধু স্টিভ জজনিয়াক ও রোনাল্ড ওয়েনে ১৯৭৬ সালের ১লা এপ্রিল অ্যাপল কম্পিউটার নামের বিশ্বের অন্যতম বৃহৎ প্রতিষ্ঠান চালু করেন।মাইক্রোপ্রসেসর আবিস্কার হবার পর থেকে যুক্তরাষ্ট্রজুড়ে পার্সোনাল কম্পিউটারের নানান পর্যায় বিকশিত হয়েছে।</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Bottom)">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lide(fromBottom)">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Bottom)">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il gets.jpg"/>
          <p:cNvPicPr>
            <a:picLocks noChangeAspect="1"/>
          </p:cNvPicPr>
          <p:nvPr/>
        </p:nvPicPr>
        <p:blipFill>
          <a:blip r:embed="rId2"/>
          <a:stretch>
            <a:fillRect/>
          </a:stretch>
        </p:blipFill>
        <p:spPr>
          <a:xfrm>
            <a:off x="0" y="0"/>
            <a:ext cx="2781300" cy="2438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ight Arrow 3"/>
          <p:cNvSpPr/>
          <p:nvPr/>
        </p:nvSpPr>
        <p:spPr>
          <a:xfrm rot="10800000">
            <a:off x="2667000" y="335279"/>
            <a:ext cx="381000" cy="45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124200" y="228600"/>
            <a:ext cx="2209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IN" dirty="0" smtClean="0">
                <a:latin typeface="NikoshBAN" pitchFamily="2" charset="0"/>
                <a:cs typeface="NikoshBAN" pitchFamily="2" charset="0"/>
              </a:rPr>
              <a:t>উইলিয়াম হেনরি ‘বিল’ গেটস</a:t>
            </a:r>
            <a:endParaRPr lang="en-US" dirty="0" smtClean="0">
              <a:latin typeface="NikoshBAN" pitchFamily="2" charset="0"/>
              <a:cs typeface="NikoshBAN" pitchFamily="2" charset="0"/>
            </a:endParaRPr>
          </a:p>
        </p:txBody>
      </p:sp>
      <p:sp>
        <p:nvSpPr>
          <p:cNvPr id="7" name="TextBox 6"/>
          <p:cNvSpPr txBox="1"/>
          <p:nvPr/>
        </p:nvSpPr>
        <p:spPr>
          <a:xfrm>
            <a:off x="609600" y="2667000"/>
            <a:ext cx="3886200" cy="2585323"/>
          </a:xfrm>
          <a:prstGeom prst="rect">
            <a:avLst/>
          </a:prstGeom>
          <a:noFill/>
        </p:spPr>
        <p:txBody>
          <a:bodyPr wrap="square" rtlCol="0">
            <a:spAutoFit/>
          </a:bodyPr>
          <a:lstStyle/>
          <a:p>
            <a:pPr algn="just"/>
            <a:r>
              <a:rPr lang="bn-IN" dirty="0" smtClean="0">
                <a:latin typeface="NikoshBAN" pitchFamily="2" charset="0"/>
                <a:cs typeface="NikoshBAN" pitchFamily="2" charset="0"/>
              </a:rPr>
              <a:t>(জন্ম ২৮ অক্টোবর ১৯৫৫) ১৯৮১ সালে আইবিএম কোম্পানি তাদের  বা</a:t>
            </a:r>
            <a:r>
              <a:rPr lang="en-US" dirty="0" err="1" smtClean="0">
                <a:latin typeface="NikoshBAN" pitchFamily="2" charset="0"/>
                <a:cs typeface="NikoshBAN" pitchFamily="2" charset="0"/>
              </a:rPr>
              <a:t>নানো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পার্সোনাল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কম্পিউটারের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জন্য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অপারেটিং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সিস্টেম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জন্য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গেটস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বন্ধুদের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প্রতিষ্ঠান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মাইক্রোসফটকে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দায়িত্ব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বিকশিত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এমএস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ডস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উইন্ডোজ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অপারেটিং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সিস্টেম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বর্তমানে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পৃথিবীর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অধিকাংশ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কম্পিউটার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গেটস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প্রতিষ্ঠত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কোম্পানি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মাইক্রোসফট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এর</a:t>
            </a:r>
            <a:r>
              <a:rPr lang="en-US" dirty="0" smtClean="0">
                <a:latin typeface="NikoshBAN" pitchFamily="2" charset="0"/>
                <a:cs typeface="NikoshBAN" pitchFamily="2" charset="0"/>
              </a:rPr>
              <a:t> OS software </a:t>
            </a:r>
            <a:r>
              <a:rPr lang="en-US" dirty="0" err="1" smtClean="0">
                <a:latin typeface="NikoshBAN" pitchFamily="2" charset="0"/>
                <a:cs typeface="NikoshBAN" pitchFamily="2" charset="0"/>
              </a:rPr>
              <a:t>দিয়ে</a:t>
            </a:r>
            <a:r>
              <a:rPr lang="en-US" dirty="0" smtClean="0">
                <a:latin typeface="NikoshBAN" pitchFamily="2" charset="0"/>
                <a:cs typeface="NikoshBAN" pitchFamily="2" charset="0"/>
              </a:rPr>
              <a:t>।</a:t>
            </a:r>
            <a:endParaRPr lang="en-US" dirty="0"/>
          </a:p>
        </p:txBody>
      </p:sp>
      <p:sp>
        <p:nvSpPr>
          <p:cNvPr id="8" name="TextBox 7"/>
          <p:cNvSpPr txBox="1"/>
          <p:nvPr/>
        </p:nvSpPr>
        <p:spPr>
          <a:xfrm>
            <a:off x="3048000" y="990600"/>
            <a:ext cx="2590800" cy="923330"/>
          </a:xfrm>
          <a:prstGeom prst="rect">
            <a:avLst/>
          </a:prstGeom>
          <a:noFill/>
        </p:spPr>
        <p:txBody>
          <a:bodyPr wrap="square" rtlCol="0">
            <a:spAutoFit/>
          </a:bodyPr>
          <a:lstStyle/>
          <a:p>
            <a:pPr algn="just"/>
            <a:r>
              <a:rPr lang="en-US" dirty="0" smtClean="0"/>
              <a:t>If You Born Poor It’s not Your Mistake, But if You Die </a:t>
            </a:r>
            <a:r>
              <a:rPr lang="en-US" dirty="0" err="1" smtClean="0"/>
              <a:t>PoorIt’s</a:t>
            </a:r>
            <a:r>
              <a:rPr lang="en-US" dirty="0" smtClean="0"/>
              <a:t> Your Mistake  </a:t>
            </a:r>
            <a:endParaRPr lang="en-US" dirty="0"/>
          </a:p>
        </p:txBody>
      </p:sp>
      <p:pic>
        <p:nvPicPr>
          <p:cNvPr id="10" name="Picture 9" descr="widws.jpg"/>
          <p:cNvPicPr>
            <a:picLocks noChangeAspect="1"/>
          </p:cNvPicPr>
          <p:nvPr/>
        </p:nvPicPr>
        <p:blipFill>
          <a:blip r:embed="rId3"/>
          <a:stretch>
            <a:fillRect/>
          </a:stretch>
        </p:blipFill>
        <p:spPr>
          <a:xfrm>
            <a:off x="5791200" y="304800"/>
            <a:ext cx="3181350" cy="1905000"/>
          </a:xfrm>
          <a:prstGeom prst="rect">
            <a:avLst/>
          </a:prstGeom>
        </p:spPr>
      </p:pic>
      <p:sp>
        <p:nvSpPr>
          <p:cNvPr id="12" name="TextBox 11"/>
          <p:cNvSpPr txBox="1"/>
          <p:nvPr/>
        </p:nvSpPr>
        <p:spPr>
          <a:xfrm>
            <a:off x="5791200" y="2438400"/>
            <a:ext cx="3352800" cy="369332"/>
          </a:xfrm>
          <a:prstGeom prst="rect">
            <a:avLst/>
          </a:prstGeom>
          <a:noFill/>
        </p:spPr>
        <p:txBody>
          <a:bodyPr wrap="square" rtlCol="0">
            <a:spAutoFit/>
          </a:bodyPr>
          <a:lstStyle/>
          <a:p>
            <a:r>
              <a:rPr lang="en-US" dirty="0" err="1" smtClean="0">
                <a:latin typeface="NikoshBAN" pitchFamily="2" charset="0"/>
                <a:cs typeface="NikoshBAN" pitchFamily="2" charset="0"/>
              </a:rPr>
              <a:t>বিভিন্ন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উইন্ডোজ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অপারেটিং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সিস্টেম</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Bottom)">
                                      <p:cBhvr>
                                        <p:cTn id="22" dur="500"/>
                                        <p:tgtEl>
                                          <p:spTgt spid="8"/>
                                        </p:tgtEl>
                                      </p:cBhvr>
                                    </p:animEffect>
                                  </p:childTnLst>
                                </p:cTn>
                              </p:par>
                              <p:par>
                                <p:cTn id="23" presetID="1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lide(fromBottom)">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slide(fromBottom)">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slide(fromBottom)">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8"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rot="5400000">
            <a:off x="4286250" y="400050"/>
            <a:ext cx="15240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105400" y="457200"/>
            <a:ext cx="2667000" cy="369332"/>
          </a:xfrm>
          <a:prstGeom prst="rect">
            <a:avLst/>
          </a:prstGeom>
          <a:noFill/>
        </p:spPr>
        <p:txBody>
          <a:bodyPr wrap="square" rtlCol="0">
            <a:spAutoFit/>
          </a:bodyPr>
          <a:lstStyle/>
          <a:p>
            <a:r>
              <a:rPr lang="en-US" dirty="0" err="1" smtClean="0">
                <a:latin typeface="NikoshBAN" pitchFamily="2" charset="0"/>
                <a:cs typeface="NikoshBAN" pitchFamily="2" charset="0"/>
              </a:rPr>
              <a:t>স্যার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টিমোথি</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জন</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টিম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বার্নাস-লি</a:t>
            </a:r>
            <a:endParaRPr lang="en-US" dirty="0">
              <a:latin typeface="NikoshBAN" pitchFamily="2" charset="0"/>
              <a:cs typeface="NikoshBAN" pitchFamily="2" charset="0"/>
            </a:endParaRPr>
          </a:p>
        </p:txBody>
      </p:sp>
      <p:pic>
        <p:nvPicPr>
          <p:cNvPr id="7" name="Picture 6" descr="office soft.jpg"/>
          <p:cNvPicPr>
            <a:picLocks noChangeAspect="1"/>
          </p:cNvPicPr>
          <p:nvPr/>
        </p:nvPicPr>
        <p:blipFill>
          <a:blip r:embed="rId2"/>
          <a:stretch>
            <a:fillRect/>
          </a:stretch>
        </p:blipFill>
        <p:spPr>
          <a:xfrm>
            <a:off x="3733800" y="2133600"/>
            <a:ext cx="3200400" cy="1905000"/>
          </a:xfrm>
          <a:prstGeom prst="rect">
            <a:avLst/>
          </a:prstGeom>
          <a:ln w="88900" cap="sq" cmpd="thickThin">
            <a:solidFill>
              <a:srgbClr val="000000"/>
            </a:solidFill>
            <a:prstDash val="solid"/>
            <a:miter lim="800000"/>
          </a:ln>
          <a:effectLst>
            <a:innerShdw blurRad="76200">
              <a:srgbClr val="000000"/>
            </a:innerShdw>
          </a:effectLst>
        </p:spPr>
      </p:pic>
      <p:pic>
        <p:nvPicPr>
          <p:cNvPr id="8" name="Picture 7" descr="off-soft.jpg"/>
          <p:cNvPicPr>
            <a:picLocks noChangeAspect="1"/>
          </p:cNvPicPr>
          <p:nvPr/>
        </p:nvPicPr>
        <p:blipFill>
          <a:blip r:embed="rId3"/>
          <a:stretch>
            <a:fillRect/>
          </a:stretch>
        </p:blipFill>
        <p:spPr>
          <a:xfrm>
            <a:off x="0" y="2133600"/>
            <a:ext cx="3581400" cy="1905000"/>
          </a:xfrm>
          <a:prstGeom prst="rect">
            <a:avLst/>
          </a:prstGeom>
          <a:ln w="88900" cap="sq" cmpd="thickThin">
            <a:solidFill>
              <a:srgbClr val="000000"/>
            </a:solidFill>
            <a:prstDash val="solid"/>
            <a:miter lim="800000"/>
          </a:ln>
          <a:effectLst>
            <a:innerShdw blurRad="76200">
              <a:srgbClr val="000000"/>
            </a:innerShdw>
          </a:effectLst>
        </p:spPr>
      </p:pic>
      <p:pic>
        <p:nvPicPr>
          <p:cNvPr id="9" name="Picture 8" descr="barrnasli.jpg"/>
          <p:cNvPicPr>
            <a:picLocks noChangeAspect="1"/>
          </p:cNvPicPr>
          <p:nvPr/>
        </p:nvPicPr>
        <p:blipFill>
          <a:blip r:embed="rId4"/>
          <a:stretch>
            <a:fillRect/>
          </a:stretch>
        </p:blipFill>
        <p:spPr>
          <a:xfrm>
            <a:off x="838200" y="381000"/>
            <a:ext cx="2876550" cy="1590675"/>
          </a:xfrm>
          <a:prstGeom prst="rect">
            <a:avLst/>
          </a:prstGeom>
        </p:spPr>
      </p:pic>
      <p:sp>
        <p:nvSpPr>
          <p:cNvPr id="10" name="TextBox 9"/>
          <p:cNvSpPr txBox="1"/>
          <p:nvPr/>
        </p:nvSpPr>
        <p:spPr>
          <a:xfrm>
            <a:off x="7162800" y="2743200"/>
            <a:ext cx="1981200" cy="369332"/>
          </a:xfrm>
          <a:prstGeom prst="rect">
            <a:avLst/>
          </a:prstGeom>
          <a:noFill/>
        </p:spPr>
        <p:txBody>
          <a:bodyPr wrap="square" rtlCol="0">
            <a:spAutoFit/>
          </a:bodyPr>
          <a:lstStyle/>
          <a:p>
            <a:r>
              <a:rPr lang="bn-IN" dirty="0" smtClean="0">
                <a:latin typeface="NikoshBAN" pitchFamily="2" charset="0"/>
                <a:cs typeface="NikoshBAN" pitchFamily="2" charset="0"/>
              </a:rPr>
              <a:t>অ্যাপ্লিকেশন সফটওয়ার</a:t>
            </a:r>
            <a:endParaRPr lang="en-US" dirty="0">
              <a:latin typeface="NikoshBAN" pitchFamily="2" charset="0"/>
              <a:cs typeface="NikoshBAN" pitchFamily="2" charset="0"/>
            </a:endParaRPr>
          </a:p>
        </p:txBody>
      </p:sp>
      <p:sp>
        <p:nvSpPr>
          <p:cNvPr id="12" name="TextBox 11"/>
          <p:cNvSpPr txBox="1"/>
          <p:nvPr/>
        </p:nvSpPr>
        <p:spPr>
          <a:xfrm>
            <a:off x="457200" y="4419600"/>
            <a:ext cx="8686800" cy="923330"/>
          </a:xfrm>
          <a:prstGeom prst="rect">
            <a:avLst/>
          </a:prstGeom>
          <a:noFill/>
        </p:spPr>
        <p:txBody>
          <a:bodyPr wrap="square" rtlCol="0">
            <a:spAutoFit/>
          </a:bodyPr>
          <a:lstStyle/>
          <a:p>
            <a:r>
              <a:rPr lang="bn-IN" dirty="0" smtClean="0">
                <a:latin typeface="NikoshBAN" pitchFamily="2" charset="0"/>
                <a:cs typeface="NikoshBAN" pitchFamily="2" charset="0"/>
              </a:rPr>
              <a:t>ইন্টারনেট বিস্তৃত হওয়ার সাথে সাথে ব্রিটিশ বিজ্ঞানী </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টিম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বার্নাস-লি</a:t>
            </a:r>
            <a:r>
              <a:rPr lang="bn-IN" dirty="0" smtClean="0">
                <a:latin typeface="NikoshBAN" pitchFamily="2" charset="0"/>
                <a:cs typeface="NikoshBAN" pitchFamily="2" charset="0"/>
              </a:rPr>
              <a:t> হাইপারটেক্স ট্রান্সফার প্রটোকল</a:t>
            </a:r>
            <a:r>
              <a:rPr lang="bn-BD" dirty="0" smtClean="0">
                <a:latin typeface="NikoshBAN" pitchFamily="2" charset="0"/>
                <a:cs typeface="NikoshBAN" pitchFamily="2" charset="0"/>
              </a:rPr>
              <a:t> </a:t>
            </a:r>
            <a:r>
              <a:rPr lang="bn-IN" dirty="0" smtClean="0">
                <a:latin typeface="NikoshBAN" pitchFamily="2" charset="0"/>
                <a:cs typeface="NikoshBAN" pitchFamily="2" charset="0"/>
              </a:rPr>
              <a:t>(</a:t>
            </a:r>
            <a:r>
              <a:rPr lang="en-US" dirty="0" smtClean="0">
                <a:latin typeface="NikoshBAN" pitchFamily="2" charset="0"/>
                <a:cs typeface="NikoshBAN" pitchFamily="2" charset="0"/>
              </a:rPr>
              <a:t>http</a:t>
            </a:r>
            <a:r>
              <a:rPr lang="bn-IN" dirty="0" smtClean="0">
                <a:latin typeface="NikoshBAN" pitchFamily="2" charset="0"/>
                <a:cs typeface="NikoshBAN" pitchFamily="2" charset="0"/>
              </a:rPr>
              <a:t>)</a:t>
            </a:r>
            <a:r>
              <a:rPr lang="bn-BD" dirty="0" smtClean="0">
                <a:latin typeface="NikoshBAN" pitchFamily="2" charset="0"/>
                <a:cs typeface="NikoshBAN" pitchFamily="2" charset="0"/>
              </a:rPr>
              <a:t> ব্যবহার করে তথ্য ব্যবস্থাপনার প্রস্তাব এবং বাস্তবায়ন করেন।সেই থেকে এই বিজ্ঞানী </a:t>
            </a:r>
            <a:r>
              <a:rPr lang="bn-IN" dirty="0" smtClean="0">
                <a:latin typeface="NikoshBAN" pitchFamily="2" charset="0"/>
                <a:cs typeface="NikoshBAN" pitchFamily="2" charset="0"/>
              </a:rPr>
              <a:t>(</a:t>
            </a:r>
            <a:r>
              <a:rPr lang="en-US" dirty="0" smtClean="0">
                <a:latin typeface="NikoshBAN" pitchFamily="2" charset="0"/>
                <a:cs typeface="NikoshBAN" pitchFamily="2" charset="0"/>
              </a:rPr>
              <a:t>www</a:t>
            </a:r>
            <a:r>
              <a:rPr lang="bn-IN" dirty="0" smtClean="0">
                <a:latin typeface="NikoshBAN" pitchFamily="2" charset="0"/>
                <a:cs typeface="NikoshBAN" pitchFamily="2" charset="0"/>
              </a:rPr>
              <a:t>) </a:t>
            </a:r>
            <a:r>
              <a:rPr lang="bn-BD" dirty="0" smtClean="0">
                <a:latin typeface="NikoshBAN" pitchFamily="2" charset="0"/>
                <a:cs typeface="NikoshBAN" pitchFamily="2" charset="0"/>
              </a:rPr>
              <a:t>এর জনক হিসেবে পরিচিত। এভাবে শক্তিশালী অর্থনৈতিক ব্যবস্থা গড়ে ওঠে।</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0"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514</Words>
  <Application>Microsoft Office PowerPoint</Application>
  <PresentationFormat>On-screen Show (4:3)</PresentationFormat>
  <Paragraphs>50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Instructor</dc:creator>
  <cp:lastModifiedBy>Instructor</cp:lastModifiedBy>
  <cp:revision>64</cp:revision>
  <dcterms:created xsi:type="dcterms:W3CDTF">2020-10-07T08:46:38Z</dcterms:created>
  <dcterms:modified xsi:type="dcterms:W3CDTF">2020-10-21T06:47:22Z</dcterms:modified>
</cp:coreProperties>
</file>