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13" r:id="rId3"/>
    <p:sldId id="314" r:id="rId4"/>
    <p:sldId id="259" r:id="rId5"/>
    <p:sldId id="265" r:id="rId6"/>
    <p:sldId id="267" r:id="rId7"/>
    <p:sldId id="268" r:id="rId8"/>
    <p:sldId id="269" r:id="rId9"/>
    <p:sldId id="271" r:id="rId10"/>
    <p:sldId id="272" r:id="rId11"/>
    <p:sldId id="273" r:id="rId12"/>
    <p:sldId id="275" r:id="rId13"/>
    <p:sldId id="276" r:id="rId14"/>
    <p:sldId id="288" r:id="rId15"/>
    <p:sldId id="289" r:id="rId16"/>
    <p:sldId id="290" r:id="rId17"/>
    <p:sldId id="316" r:id="rId18"/>
    <p:sldId id="317" r:id="rId19"/>
    <p:sldId id="31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7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3" Type="http://schemas.openxmlformats.org/officeDocument/2006/relationships/slide" Target="slides/slide1.xml" /><Relationship Id="rId21" Type="http://schemas.openxmlformats.org/officeDocument/2006/relationships/presProps" Target="presProps.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tableStyles" Target="tableStyle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theme" Target="theme/theme1.xml" /><Relationship Id="rId10" Type="http://schemas.openxmlformats.org/officeDocument/2006/relationships/slide" Target="slides/slide8.xml" /><Relationship Id="rId19" Type="http://schemas.openxmlformats.org/officeDocument/2006/relationships/slide" Target="slides/slide17.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viewProps" Target="view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46AF6-708E-4A51-A062-5F1BDE2864B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1C6D1D84-9CBC-4525-9A3A-8B04B769A6F2}">
      <dgm:prSet phldrT="[Text]" custT="1"/>
      <dgm:spPr/>
      <dgm:t>
        <a:bodyPr/>
        <a:lstStyle/>
        <a:p>
          <a:r>
            <a:rPr lang="bn-BD" sz="3600" dirty="0">
              <a:latin typeface="Nikosh" pitchFamily="2" charset="0"/>
              <a:cs typeface="Nikosh" pitchFamily="2" charset="0"/>
            </a:rPr>
            <a:t>ক্ষমতা ও বিষয় বন্টন</a:t>
          </a:r>
          <a:endParaRPr lang="en-US" sz="3600" dirty="0">
            <a:latin typeface="Nikosh" pitchFamily="2" charset="0"/>
            <a:cs typeface="Nikosh" pitchFamily="2" charset="0"/>
          </a:endParaRPr>
        </a:p>
      </dgm:t>
    </dgm:pt>
    <dgm:pt modelId="{1832FB67-C5F3-4C56-A63D-BF88A855B6CF}" type="parTrans" cxnId="{E62110C0-B24A-4427-99A6-599B03D77054}">
      <dgm:prSet/>
      <dgm:spPr/>
      <dgm:t>
        <a:bodyPr/>
        <a:lstStyle/>
        <a:p>
          <a:endParaRPr lang="en-US"/>
        </a:p>
      </dgm:t>
    </dgm:pt>
    <dgm:pt modelId="{8D042ACC-257B-4A04-9534-D96D85B8122B}" type="sibTrans" cxnId="{E62110C0-B24A-4427-99A6-599B03D77054}">
      <dgm:prSet/>
      <dgm:spPr/>
      <dgm:t>
        <a:bodyPr/>
        <a:lstStyle/>
        <a:p>
          <a:endParaRPr lang="en-US"/>
        </a:p>
      </dgm:t>
    </dgm:pt>
    <dgm:pt modelId="{F0926247-971D-4C5A-BFD5-8AE5324DC669}">
      <dgm:prSet phldrT="[Text]" custT="1"/>
      <dgm:spPr/>
      <dgm:t>
        <a:bodyPr/>
        <a:lstStyle/>
        <a:p>
          <a:pPr algn="ctr"/>
          <a:r>
            <a:rPr lang="bn-BD" sz="2800" dirty="0">
              <a:latin typeface="Nikosh" pitchFamily="2" charset="0"/>
              <a:cs typeface="Nikosh" pitchFamily="2" charset="0"/>
            </a:rPr>
            <a:t>কেন্দ্রীয় বিষয়</a:t>
          </a:r>
        </a:p>
        <a:p>
          <a:pPr algn="l"/>
          <a:r>
            <a:rPr lang="bn-BD" sz="2800" dirty="0">
              <a:latin typeface="Nikosh" pitchFamily="2" charset="0"/>
              <a:cs typeface="Nikosh" pitchFamily="2" charset="0"/>
            </a:rPr>
            <a:t>পররাষ্ট, দেশরক্ষা, ডাক, তার, রেলপথ, ব্যাংক, ব্যবসা-বাণিজ্য ইত্যাদি</a:t>
          </a:r>
          <a:endParaRPr lang="en-US" sz="2800" dirty="0">
            <a:latin typeface="Nikosh" pitchFamily="2" charset="0"/>
            <a:cs typeface="Nikosh" pitchFamily="2" charset="0"/>
          </a:endParaRPr>
        </a:p>
      </dgm:t>
    </dgm:pt>
    <dgm:pt modelId="{29510C92-3F02-4B19-9A3A-C0F688F10E72}" type="parTrans" cxnId="{28CD8CB8-2679-4855-9CA9-69095D907986}">
      <dgm:prSet/>
      <dgm:spPr/>
      <dgm:t>
        <a:bodyPr/>
        <a:lstStyle/>
        <a:p>
          <a:endParaRPr lang="en-US"/>
        </a:p>
      </dgm:t>
    </dgm:pt>
    <dgm:pt modelId="{55FF10B5-7F5E-40E2-8334-6E7D6F9D7562}" type="sibTrans" cxnId="{28CD8CB8-2679-4855-9CA9-69095D907986}">
      <dgm:prSet/>
      <dgm:spPr/>
      <dgm:t>
        <a:bodyPr/>
        <a:lstStyle/>
        <a:p>
          <a:endParaRPr lang="en-US"/>
        </a:p>
      </dgm:t>
    </dgm:pt>
    <dgm:pt modelId="{D2091523-0A19-45B3-8E82-6894B6A13DAC}">
      <dgm:prSet phldrT="[Text]" custT="1"/>
      <dgm:spPr/>
      <dgm:t>
        <a:bodyPr/>
        <a:lstStyle/>
        <a:p>
          <a:pPr algn="ctr"/>
          <a:r>
            <a:rPr lang="bn-BD" sz="2800" dirty="0">
              <a:latin typeface="Nikosh" pitchFamily="2" charset="0"/>
              <a:cs typeface="Nikosh" pitchFamily="2" charset="0"/>
            </a:rPr>
            <a:t>প্রাদেশিক বিষয়</a:t>
          </a:r>
        </a:p>
        <a:p>
          <a:pPr algn="l"/>
          <a:r>
            <a:rPr lang="bn-BD" sz="2800" dirty="0">
              <a:latin typeface="Nikosh" pitchFamily="2" charset="0"/>
              <a:cs typeface="Nikosh" pitchFamily="2" charset="0"/>
            </a:rPr>
            <a:t>আইনশৃঙ্খলা, শিক্ষা, স্বাস্থ্য, কৃষি, সেচ, ভুমিকর, বন ইত্যাদি</a:t>
          </a:r>
          <a:endParaRPr lang="en-US" sz="2800" dirty="0">
            <a:latin typeface="Nikosh" pitchFamily="2" charset="0"/>
            <a:cs typeface="Nikosh" pitchFamily="2" charset="0"/>
          </a:endParaRPr>
        </a:p>
      </dgm:t>
    </dgm:pt>
    <dgm:pt modelId="{5F5462AA-70A4-4924-998D-80CDC49311D7}" type="parTrans" cxnId="{9A26CC55-F27C-46A9-9054-15EB769E0836}">
      <dgm:prSet/>
      <dgm:spPr/>
      <dgm:t>
        <a:bodyPr/>
        <a:lstStyle/>
        <a:p>
          <a:endParaRPr lang="en-US"/>
        </a:p>
      </dgm:t>
    </dgm:pt>
    <dgm:pt modelId="{7EB6CD2B-FC19-4EE0-B928-15E17A8FD333}" type="sibTrans" cxnId="{9A26CC55-F27C-46A9-9054-15EB769E0836}">
      <dgm:prSet/>
      <dgm:spPr/>
      <dgm:t>
        <a:bodyPr/>
        <a:lstStyle/>
        <a:p>
          <a:endParaRPr lang="en-US"/>
        </a:p>
      </dgm:t>
    </dgm:pt>
    <dgm:pt modelId="{D67B8AB4-FCAD-4664-9539-EF830766808E}" type="pres">
      <dgm:prSet presAssocID="{3D346AF6-708E-4A51-A062-5F1BDE2864BA}" presName="Name0" presStyleCnt="0">
        <dgm:presLayoutVars>
          <dgm:chPref val="1"/>
          <dgm:dir/>
          <dgm:animOne val="branch"/>
          <dgm:animLvl val="lvl"/>
          <dgm:resizeHandles/>
        </dgm:presLayoutVars>
      </dgm:prSet>
      <dgm:spPr/>
    </dgm:pt>
    <dgm:pt modelId="{517F8644-44DD-4211-AE8A-5F5D65241F19}" type="pres">
      <dgm:prSet presAssocID="{1C6D1D84-9CBC-4525-9A3A-8B04B769A6F2}" presName="vertOne" presStyleCnt="0"/>
      <dgm:spPr/>
    </dgm:pt>
    <dgm:pt modelId="{904A701B-1431-4EA7-A1EF-B191B490DC00}" type="pres">
      <dgm:prSet presAssocID="{1C6D1D84-9CBC-4525-9A3A-8B04B769A6F2}" presName="txOne" presStyleLbl="node0" presStyleIdx="0" presStyleCnt="1" custScaleY="58595" custLinFactNeighborX="-37" custLinFactNeighborY="27367">
        <dgm:presLayoutVars>
          <dgm:chPref val="3"/>
        </dgm:presLayoutVars>
      </dgm:prSet>
      <dgm:spPr/>
    </dgm:pt>
    <dgm:pt modelId="{D60EFB6C-6210-4B5A-B2D6-A5AB25A0480B}" type="pres">
      <dgm:prSet presAssocID="{1C6D1D84-9CBC-4525-9A3A-8B04B769A6F2}" presName="parTransOne" presStyleCnt="0"/>
      <dgm:spPr/>
    </dgm:pt>
    <dgm:pt modelId="{1B79A801-6293-4E50-AE71-781AADAF0F44}" type="pres">
      <dgm:prSet presAssocID="{1C6D1D84-9CBC-4525-9A3A-8B04B769A6F2}" presName="horzOne" presStyleCnt="0"/>
      <dgm:spPr/>
    </dgm:pt>
    <dgm:pt modelId="{6C109250-24BF-44D6-8E7B-5D396563470F}" type="pres">
      <dgm:prSet presAssocID="{F0926247-971D-4C5A-BFD5-8AE5324DC669}" presName="vertTwo" presStyleCnt="0"/>
      <dgm:spPr/>
    </dgm:pt>
    <dgm:pt modelId="{E6E372A2-CA2C-4913-8301-AB05AB1BF037}" type="pres">
      <dgm:prSet presAssocID="{F0926247-971D-4C5A-BFD5-8AE5324DC669}" presName="txTwo" presStyleLbl="node2" presStyleIdx="0" presStyleCnt="2">
        <dgm:presLayoutVars>
          <dgm:chPref val="3"/>
        </dgm:presLayoutVars>
      </dgm:prSet>
      <dgm:spPr/>
    </dgm:pt>
    <dgm:pt modelId="{A3294E3B-69AC-47E2-BC21-56D01CD75C00}" type="pres">
      <dgm:prSet presAssocID="{F0926247-971D-4C5A-BFD5-8AE5324DC669}" presName="horzTwo" presStyleCnt="0"/>
      <dgm:spPr/>
    </dgm:pt>
    <dgm:pt modelId="{0D271BC7-8876-40AF-B60A-60176E91F0BB}" type="pres">
      <dgm:prSet presAssocID="{55FF10B5-7F5E-40E2-8334-6E7D6F9D7562}" presName="sibSpaceTwo" presStyleCnt="0"/>
      <dgm:spPr/>
    </dgm:pt>
    <dgm:pt modelId="{733C46C6-537A-40FC-9EC6-E06E48ED7BDB}" type="pres">
      <dgm:prSet presAssocID="{D2091523-0A19-45B3-8E82-6894B6A13DAC}" presName="vertTwo" presStyleCnt="0"/>
      <dgm:spPr/>
    </dgm:pt>
    <dgm:pt modelId="{3B41DBFA-5646-42E2-BB7B-8196DDAFA7B4}" type="pres">
      <dgm:prSet presAssocID="{D2091523-0A19-45B3-8E82-6894B6A13DAC}" presName="txTwo" presStyleLbl="node2" presStyleIdx="1" presStyleCnt="2">
        <dgm:presLayoutVars>
          <dgm:chPref val="3"/>
        </dgm:presLayoutVars>
      </dgm:prSet>
      <dgm:spPr/>
    </dgm:pt>
    <dgm:pt modelId="{A8B7CB61-2F3F-4F39-AE21-D514A064D68F}" type="pres">
      <dgm:prSet presAssocID="{D2091523-0A19-45B3-8E82-6894B6A13DAC}" presName="horzTwo" presStyleCnt="0"/>
      <dgm:spPr/>
    </dgm:pt>
  </dgm:ptLst>
  <dgm:cxnLst>
    <dgm:cxn modelId="{9A26CC55-F27C-46A9-9054-15EB769E0836}" srcId="{1C6D1D84-9CBC-4525-9A3A-8B04B769A6F2}" destId="{D2091523-0A19-45B3-8E82-6894B6A13DAC}" srcOrd="1" destOrd="0" parTransId="{5F5462AA-70A4-4924-998D-80CDC49311D7}" sibTransId="{7EB6CD2B-FC19-4EE0-B928-15E17A8FD333}"/>
    <dgm:cxn modelId="{1A5B9782-5AD9-4D1C-BB65-DB70B33CCE8F}" type="presOf" srcId="{3D346AF6-708E-4A51-A062-5F1BDE2864BA}" destId="{D67B8AB4-FCAD-4664-9539-EF830766808E}" srcOrd="0" destOrd="0" presId="urn:microsoft.com/office/officeart/2005/8/layout/hierarchy4"/>
    <dgm:cxn modelId="{28CD8CB8-2679-4855-9CA9-69095D907986}" srcId="{1C6D1D84-9CBC-4525-9A3A-8B04B769A6F2}" destId="{F0926247-971D-4C5A-BFD5-8AE5324DC669}" srcOrd="0" destOrd="0" parTransId="{29510C92-3F02-4B19-9A3A-C0F688F10E72}" sibTransId="{55FF10B5-7F5E-40E2-8334-6E7D6F9D7562}"/>
    <dgm:cxn modelId="{E62110C0-B24A-4427-99A6-599B03D77054}" srcId="{3D346AF6-708E-4A51-A062-5F1BDE2864BA}" destId="{1C6D1D84-9CBC-4525-9A3A-8B04B769A6F2}" srcOrd="0" destOrd="0" parTransId="{1832FB67-C5F3-4C56-A63D-BF88A855B6CF}" sibTransId="{8D042ACC-257B-4A04-9534-D96D85B8122B}"/>
    <dgm:cxn modelId="{80A143C4-EB8A-4515-9B56-D75EFC4C4548}" type="presOf" srcId="{D2091523-0A19-45B3-8E82-6894B6A13DAC}" destId="{3B41DBFA-5646-42E2-BB7B-8196DDAFA7B4}" srcOrd="0" destOrd="0" presId="urn:microsoft.com/office/officeart/2005/8/layout/hierarchy4"/>
    <dgm:cxn modelId="{8A4BABE8-AFE8-4120-B454-2EE44C3FAD05}" type="presOf" srcId="{F0926247-971D-4C5A-BFD5-8AE5324DC669}" destId="{E6E372A2-CA2C-4913-8301-AB05AB1BF037}" srcOrd="0" destOrd="0" presId="urn:microsoft.com/office/officeart/2005/8/layout/hierarchy4"/>
    <dgm:cxn modelId="{75802AFC-5A67-40F3-9358-4BB045779AD0}" type="presOf" srcId="{1C6D1D84-9CBC-4525-9A3A-8B04B769A6F2}" destId="{904A701B-1431-4EA7-A1EF-B191B490DC00}" srcOrd="0" destOrd="0" presId="urn:microsoft.com/office/officeart/2005/8/layout/hierarchy4"/>
    <dgm:cxn modelId="{FF25CE9C-F851-4059-8B3C-DFC3CFDBBBEF}" type="presParOf" srcId="{D67B8AB4-FCAD-4664-9539-EF830766808E}" destId="{517F8644-44DD-4211-AE8A-5F5D65241F19}" srcOrd="0" destOrd="0" presId="urn:microsoft.com/office/officeart/2005/8/layout/hierarchy4"/>
    <dgm:cxn modelId="{C3C0DB49-8C33-4913-8C38-E71BEC193943}" type="presParOf" srcId="{517F8644-44DD-4211-AE8A-5F5D65241F19}" destId="{904A701B-1431-4EA7-A1EF-B191B490DC00}" srcOrd="0" destOrd="0" presId="urn:microsoft.com/office/officeart/2005/8/layout/hierarchy4"/>
    <dgm:cxn modelId="{88C69F7F-B749-4DDB-98C2-2E6010AF9F50}" type="presParOf" srcId="{517F8644-44DD-4211-AE8A-5F5D65241F19}" destId="{D60EFB6C-6210-4B5A-B2D6-A5AB25A0480B}" srcOrd="1" destOrd="0" presId="urn:microsoft.com/office/officeart/2005/8/layout/hierarchy4"/>
    <dgm:cxn modelId="{E2BA3FE3-7742-41F6-BF8B-841D58216955}" type="presParOf" srcId="{517F8644-44DD-4211-AE8A-5F5D65241F19}" destId="{1B79A801-6293-4E50-AE71-781AADAF0F44}" srcOrd="2" destOrd="0" presId="urn:microsoft.com/office/officeart/2005/8/layout/hierarchy4"/>
    <dgm:cxn modelId="{AFB89E62-079E-4035-98F7-AE090707549B}" type="presParOf" srcId="{1B79A801-6293-4E50-AE71-781AADAF0F44}" destId="{6C109250-24BF-44D6-8E7B-5D396563470F}" srcOrd="0" destOrd="0" presId="urn:microsoft.com/office/officeart/2005/8/layout/hierarchy4"/>
    <dgm:cxn modelId="{85A8E3FB-9510-48C5-9ACE-96576945F2A5}" type="presParOf" srcId="{6C109250-24BF-44D6-8E7B-5D396563470F}" destId="{E6E372A2-CA2C-4913-8301-AB05AB1BF037}" srcOrd="0" destOrd="0" presId="urn:microsoft.com/office/officeart/2005/8/layout/hierarchy4"/>
    <dgm:cxn modelId="{85A62445-C993-40A1-967B-807C4AB15DE7}" type="presParOf" srcId="{6C109250-24BF-44D6-8E7B-5D396563470F}" destId="{A3294E3B-69AC-47E2-BC21-56D01CD75C00}" srcOrd="1" destOrd="0" presId="urn:microsoft.com/office/officeart/2005/8/layout/hierarchy4"/>
    <dgm:cxn modelId="{E91A6F4B-E0AE-4961-9A73-ED2E93899D9E}" type="presParOf" srcId="{1B79A801-6293-4E50-AE71-781AADAF0F44}" destId="{0D271BC7-8876-40AF-B60A-60176E91F0BB}" srcOrd="1" destOrd="0" presId="urn:microsoft.com/office/officeart/2005/8/layout/hierarchy4"/>
    <dgm:cxn modelId="{F0A4D2C6-160A-47DC-968E-27138A974A0E}" type="presParOf" srcId="{1B79A801-6293-4E50-AE71-781AADAF0F44}" destId="{733C46C6-537A-40FC-9EC6-E06E48ED7BDB}" srcOrd="2" destOrd="0" presId="urn:microsoft.com/office/officeart/2005/8/layout/hierarchy4"/>
    <dgm:cxn modelId="{AEA3BF82-35EB-4261-9588-91E83BC7FCC5}" type="presParOf" srcId="{733C46C6-537A-40FC-9EC6-E06E48ED7BDB}" destId="{3B41DBFA-5646-42E2-BB7B-8196DDAFA7B4}" srcOrd="0" destOrd="0" presId="urn:microsoft.com/office/officeart/2005/8/layout/hierarchy4"/>
    <dgm:cxn modelId="{894BF596-7F68-4807-83F6-B04B57BE6871}" type="presParOf" srcId="{733C46C6-537A-40FC-9EC6-E06E48ED7BDB}" destId="{A8B7CB61-2F3F-4F39-AE21-D514A064D68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346AF6-708E-4A51-A062-5F1BDE2864B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1C6D1D84-9CBC-4525-9A3A-8B04B769A6F2}">
      <dgm:prSet phldrT="[Text]" custT="1"/>
      <dgm:spPr/>
      <dgm:t>
        <a:bodyPr/>
        <a:lstStyle/>
        <a:p>
          <a:r>
            <a:rPr lang="bn-BD" sz="2400" dirty="0">
              <a:latin typeface="Nikosh" pitchFamily="2" charset="0"/>
              <a:cs typeface="Nikosh" pitchFamily="2" charset="0"/>
            </a:rPr>
            <a:t>প্রাদেশিক দ্বৈত্যশাসন</a:t>
          </a:r>
        </a:p>
        <a:p>
          <a:r>
            <a:rPr lang="bn-BD" sz="2400" dirty="0">
              <a:latin typeface="Nikosh" pitchFamily="2" charset="0"/>
              <a:cs typeface="Nikosh" pitchFamily="2" charset="0"/>
            </a:rPr>
            <a:t>প্রাদেশিক বিষয়সমুহ</a:t>
          </a:r>
          <a:endParaRPr lang="en-US" sz="2400" dirty="0">
            <a:latin typeface="Nikosh" pitchFamily="2" charset="0"/>
            <a:cs typeface="Nikosh" pitchFamily="2" charset="0"/>
          </a:endParaRPr>
        </a:p>
      </dgm:t>
    </dgm:pt>
    <dgm:pt modelId="{1832FB67-C5F3-4C56-A63D-BF88A855B6CF}" type="parTrans" cxnId="{E62110C0-B24A-4427-99A6-599B03D77054}">
      <dgm:prSet/>
      <dgm:spPr/>
      <dgm:t>
        <a:bodyPr/>
        <a:lstStyle/>
        <a:p>
          <a:endParaRPr lang="en-US"/>
        </a:p>
      </dgm:t>
    </dgm:pt>
    <dgm:pt modelId="{8D042ACC-257B-4A04-9534-D96D85B8122B}" type="sibTrans" cxnId="{E62110C0-B24A-4427-99A6-599B03D77054}">
      <dgm:prSet/>
      <dgm:spPr/>
      <dgm:t>
        <a:bodyPr/>
        <a:lstStyle/>
        <a:p>
          <a:endParaRPr lang="en-US"/>
        </a:p>
      </dgm:t>
    </dgm:pt>
    <dgm:pt modelId="{F0926247-971D-4C5A-BFD5-8AE5324DC669}">
      <dgm:prSet phldrT="[Text]" custT="1"/>
      <dgm:spPr/>
      <dgm:t>
        <a:bodyPr/>
        <a:lstStyle/>
        <a:p>
          <a:pPr algn="ctr"/>
          <a:endParaRPr lang="bn-BD" sz="1600" dirty="0">
            <a:latin typeface="Nikosh" pitchFamily="2" charset="0"/>
            <a:cs typeface="Nikosh" pitchFamily="2" charset="0"/>
          </a:endParaRPr>
        </a:p>
        <a:p>
          <a:pPr algn="ctr"/>
          <a:r>
            <a:rPr lang="bn-BD" sz="2400" dirty="0">
              <a:latin typeface="Nikosh" pitchFamily="2" charset="0"/>
              <a:cs typeface="Nikosh" pitchFamily="2" charset="0"/>
            </a:rPr>
            <a:t>সংরক্ষিত বিষয়</a:t>
          </a:r>
        </a:p>
        <a:p>
          <a:pPr algn="l"/>
          <a:r>
            <a:rPr lang="bn-BD" sz="2400" dirty="0">
              <a:latin typeface="Nikosh" pitchFamily="2" charset="0"/>
              <a:cs typeface="Nikosh" pitchFamily="2" charset="0"/>
            </a:rPr>
            <a:t>জেল, পুলিশ, বিচার, দুর্ভিক্ষ-ত্রাণ, অর্থ, সেচ, ভুমি, বন ইত্যাদি।</a:t>
          </a:r>
        </a:p>
        <a:p>
          <a:pPr algn="l"/>
          <a:r>
            <a:rPr lang="bn-BD" sz="2400" dirty="0">
              <a:latin typeface="Nikosh" pitchFamily="2" charset="0"/>
              <a:cs typeface="Nikosh" pitchFamily="2" charset="0"/>
            </a:rPr>
            <a:t>গর্ভণর ও নির্বাহী পরিষদ পরিচালনা করত। </a:t>
          </a:r>
        </a:p>
        <a:p>
          <a:pPr algn="l"/>
          <a:r>
            <a:rPr lang="bn-BD" sz="2400" dirty="0">
              <a:latin typeface="Nikosh" pitchFamily="2" charset="0"/>
              <a:cs typeface="Nikosh" pitchFamily="2" charset="0"/>
            </a:rPr>
            <a:t>শুধুমাত্র গভর্নরের নিকট দায়ী থাকত। </a:t>
          </a:r>
        </a:p>
        <a:p>
          <a:pPr algn="ctr"/>
          <a:endParaRPr lang="en-US" sz="2400" dirty="0">
            <a:latin typeface="Nikosh" pitchFamily="2" charset="0"/>
            <a:cs typeface="Nikosh" pitchFamily="2" charset="0"/>
          </a:endParaRPr>
        </a:p>
      </dgm:t>
    </dgm:pt>
    <dgm:pt modelId="{29510C92-3F02-4B19-9A3A-C0F688F10E72}" type="parTrans" cxnId="{28CD8CB8-2679-4855-9CA9-69095D907986}">
      <dgm:prSet/>
      <dgm:spPr/>
      <dgm:t>
        <a:bodyPr/>
        <a:lstStyle/>
        <a:p>
          <a:endParaRPr lang="en-US"/>
        </a:p>
      </dgm:t>
    </dgm:pt>
    <dgm:pt modelId="{55FF10B5-7F5E-40E2-8334-6E7D6F9D7562}" type="sibTrans" cxnId="{28CD8CB8-2679-4855-9CA9-69095D907986}">
      <dgm:prSet/>
      <dgm:spPr/>
      <dgm:t>
        <a:bodyPr/>
        <a:lstStyle/>
        <a:p>
          <a:endParaRPr lang="en-US"/>
        </a:p>
      </dgm:t>
    </dgm:pt>
    <dgm:pt modelId="{D2091523-0A19-45B3-8E82-6894B6A13DAC}">
      <dgm:prSet phldrT="[Text]" custT="1"/>
      <dgm:spPr/>
      <dgm:t>
        <a:bodyPr/>
        <a:lstStyle/>
        <a:p>
          <a:pPr algn="l"/>
          <a:endParaRPr lang="bn-BD" sz="2400" dirty="0">
            <a:latin typeface="Nikosh" pitchFamily="2" charset="0"/>
            <a:cs typeface="Nikosh" pitchFamily="2" charset="0"/>
          </a:endParaRPr>
        </a:p>
        <a:p>
          <a:pPr algn="ctr"/>
          <a:r>
            <a:rPr lang="bn-BD" sz="2400" dirty="0">
              <a:latin typeface="Nikosh" pitchFamily="2" charset="0"/>
              <a:cs typeface="Nikosh" pitchFamily="2" charset="0"/>
            </a:rPr>
            <a:t>হস্তান্তরিত বিষয়</a:t>
          </a:r>
        </a:p>
        <a:p>
          <a:pPr algn="l"/>
          <a:r>
            <a:rPr lang="bn-BD" sz="2400" dirty="0">
              <a:latin typeface="Nikosh" pitchFamily="2" charset="0"/>
              <a:cs typeface="Nikosh" pitchFamily="2" charset="0"/>
            </a:rPr>
            <a:t>কৃষি, শিক্ষা, জনস্বার্থ, শিল্প, সমবায়, স্থানীয় সরকার, আবগারী, পুর্ত প্রভৃতি।</a:t>
          </a:r>
        </a:p>
        <a:p>
          <a:pPr algn="l"/>
          <a:r>
            <a:rPr lang="bn-BD" sz="2400" dirty="0">
              <a:latin typeface="Nikosh" pitchFamily="2" charset="0"/>
              <a:cs typeface="Nikosh" pitchFamily="2" charset="0"/>
            </a:rPr>
            <a:t>গর্ভনর ও মন্ত্রীপরিষদ পরিচালনা করত।</a:t>
          </a:r>
        </a:p>
        <a:p>
          <a:pPr algn="l"/>
          <a:r>
            <a:rPr lang="bn-BD" sz="2400" dirty="0">
              <a:latin typeface="Nikosh" pitchFamily="2" charset="0"/>
              <a:cs typeface="Nikosh" pitchFamily="2" charset="0"/>
            </a:rPr>
            <a:t>গর্ভণর ও প্রাদেশিক আইনসভার নিকট দায়ী থাকত। </a:t>
          </a:r>
        </a:p>
        <a:p>
          <a:pPr algn="ctr"/>
          <a:endParaRPr lang="en-US" sz="2400" dirty="0">
            <a:latin typeface="Nikosh" pitchFamily="2" charset="0"/>
            <a:cs typeface="Nikosh" pitchFamily="2" charset="0"/>
          </a:endParaRPr>
        </a:p>
      </dgm:t>
    </dgm:pt>
    <dgm:pt modelId="{5F5462AA-70A4-4924-998D-80CDC49311D7}" type="parTrans" cxnId="{9A26CC55-F27C-46A9-9054-15EB769E0836}">
      <dgm:prSet/>
      <dgm:spPr/>
      <dgm:t>
        <a:bodyPr/>
        <a:lstStyle/>
        <a:p>
          <a:endParaRPr lang="en-US"/>
        </a:p>
      </dgm:t>
    </dgm:pt>
    <dgm:pt modelId="{7EB6CD2B-FC19-4EE0-B928-15E17A8FD333}" type="sibTrans" cxnId="{9A26CC55-F27C-46A9-9054-15EB769E0836}">
      <dgm:prSet/>
      <dgm:spPr/>
      <dgm:t>
        <a:bodyPr/>
        <a:lstStyle/>
        <a:p>
          <a:endParaRPr lang="en-US"/>
        </a:p>
      </dgm:t>
    </dgm:pt>
    <dgm:pt modelId="{D67B8AB4-FCAD-4664-9539-EF830766808E}" type="pres">
      <dgm:prSet presAssocID="{3D346AF6-708E-4A51-A062-5F1BDE2864BA}" presName="Name0" presStyleCnt="0">
        <dgm:presLayoutVars>
          <dgm:chPref val="1"/>
          <dgm:dir/>
          <dgm:animOne val="branch"/>
          <dgm:animLvl val="lvl"/>
          <dgm:resizeHandles/>
        </dgm:presLayoutVars>
      </dgm:prSet>
      <dgm:spPr/>
    </dgm:pt>
    <dgm:pt modelId="{517F8644-44DD-4211-AE8A-5F5D65241F19}" type="pres">
      <dgm:prSet presAssocID="{1C6D1D84-9CBC-4525-9A3A-8B04B769A6F2}" presName="vertOne" presStyleCnt="0"/>
      <dgm:spPr/>
    </dgm:pt>
    <dgm:pt modelId="{904A701B-1431-4EA7-A1EF-B191B490DC00}" type="pres">
      <dgm:prSet presAssocID="{1C6D1D84-9CBC-4525-9A3A-8B04B769A6F2}" presName="txOne" presStyleLbl="node0" presStyleIdx="0" presStyleCnt="1" custScaleY="45058" custLinFactNeighborX="1149" custLinFactNeighborY="-727">
        <dgm:presLayoutVars>
          <dgm:chPref val="3"/>
        </dgm:presLayoutVars>
      </dgm:prSet>
      <dgm:spPr/>
    </dgm:pt>
    <dgm:pt modelId="{D60EFB6C-6210-4B5A-B2D6-A5AB25A0480B}" type="pres">
      <dgm:prSet presAssocID="{1C6D1D84-9CBC-4525-9A3A-8B04B769A6F2}" presName="parTransOne" presStyleCnt="0"/>
      <dgm:spPr/>
    </dgm:pt>
    <dgm:pt modelId="{1B79A801-6293-4E50-AE71-781AADAF0F44}" type="pres">
      <dgm:prSet presAssocID="{1C6D1D84-9CBC-4525-9A3A-8B04B769A6F2}" presName="horzOne" presStyleCnt="0"/>
      <dgm:spPr/>
    </dgm:pt>
    <dgm:pt modelId="{6C109250-24BF-44D6-8E7B-5D396563470F}" type="pres">
      <dgm:prSet presAssocID="{F0926247-971D-4C5A-BFD5-8AE5324DC669}" presName="vertTwo" presStyleCnt="0"/>
      <dgm:spPr/>
    </dgm:pt>
    <dgm:pt modelId="{E6E372A2-CA2C-4913-8301-AB05AB1BF037}" type="pres">
      <dgm:prSet presAssocID="{F0926247-971D-4C5A-BFD5-8AE5324DC669}" presName="txTwo" presStyleLbl="node2" presStyleIdx="0" presStyleCnt="2" custScaleY="112493">
        <dgm:presLayoutVars>
          <dgm:chPref val="3"/>
        </dgm:presLayoutVars>
      </dgm:prSet>
      <dgm:spPr/>
    </dgm:pt>
    <dgm:pt modelId="{A3294E3B-69AC-47E2-BC21-56D01CD75C00}" type="pres">
      <dgm:prSet presAssocID="{F0926247-971D-4C5A-BFD5-8AE5324DC669}" presName="horzTwo" presStyleCnt="0"/>
      <dgm:spPr/>
    </dgm:pt>
    <dgm:pt modelId="{0D271BC7-8876-40AF-B60A-60176E91F0BB}" type="pres">
      <dgm:prSet presAssocID="{55FF10B5-7F5E-40E2-8334-6E7D6F9D7562}" presName="sibSpaceTwo" presStyleCnt="0"/>
      <dgm:spPr/>
    </dgm:pt>
    <dgm:pt modelId="{733C46C6-537A-40FC-9EC6-E06E48ED7BDB}" type="pres">
      <dgm:prSet presAssocID="{D2091523-0A19-45B3-8E82-6894B6A13DAC}" presName="vertTwo" presStyleCnt="0"/>
      <dgm:spPr/>
    </dgm:pt>
    <dgm:pt modelId="{3B41DBFA-5646-42E2-BB7B-8196DDAFA7B4}" type="pres">
      <dgm:prSet presAssocID="{D2091523-0A19-45B3-8E82-6894B6A13DAC}" presName="txTwo" presStyleLbl="node2" presStyleIdx="1" presStyleCnt="2" custScaleY="114243">
        <dgm:presLayoutVars>
          <dgm:chPref val="3"/>
        </dgm:presLayoutVars>
      </dgm:prSet>
      <dgm:spPr/>
    </dgm:pt>
    <dgm:pt modelId="{A8B7CB61-2F3F-4F39-AE21-D514A064D68F}" type="pres">
      <dgm:prSet presAssocID="{D2091523-0A19-45B3-8E82-6894B6A13DAC}" presName="horzTwo" presStyleCnt="0"/>
      <dgm:spPr/>
    </dgm:pt>
  </dgm:ptLst>
  <dgm:cxnLst>
    <dgm:cxn modelId="{8A89E366-4DD1-43F2-9962-7E7040DB024F}" type="presOf" srcId="{3D346AF6-708E-4A51-A062-5F1BDE2864BA}" destId="{D67B8AB4-FCAD-4664-9539-EF830766808E}" srcOrd="0" destOrd="0" presId="urn:microsoft.com/office/officeart/2005/8/layout/hierarchy4"/>
    <dgm:cxn modelId="{9A26CC55-F27C-46A9-9054-15EB769E0836}" srcId="{1C6D1D84-9CBC-4525-9A3A-8B04B769A6F2}" destId="{D2091523-0A19-45B3-8E82-6894B6A13DAC}" srcOrd="1" destOrd="0" parTransId="{5F5462AA-70A4-4924-998D-80CDC49311D7}" sibTransId="{7EB6CD2B-FC19-4EE0-B928-15E17A8FD333}"/>
    <dgm:cxn modelId="{28CD8CB8-2679-4855-9CA9-69095D907986}" srcId="{1C6D1D84-9CBC-4525-9A3A-8B04B769A6F2}" destId="{F0926247-971D-4C5A-BFD5-8AE5324DC669}" srcOrd="0" destOrd="0" parTransId="{29510C92-3F02-4B19-9A3A-C0F688F10E72}" sibTransId="{55FF10B5-7F5E-40E2-8334-6E7D6F9D7562}"/>
    <dgm:cxn modelId="{E62110C0-B24A-4427-99A6-599B03D77054}" srcId="{3D346AF6-708E-4A51-A062-5F1BDE2864BA}" destId="{1C6D1D84-9CBC-4525-9A3A-8B04B769A6F2}" srcOrd="0" destOrd="0" parTransId="{1832FB67-C5F3-4C56-A63D-BF88A855B6CF}" sibTransId="{8D042ACC-257B-4A04-9534-D96D85B8122B}"/>
    <dgm:cxn modelId="{EEE8CAC7-B994-4565-9D27-8F0B4667DB91}" type="presOf" srcId="{D2091523-0A19-45B3-8E82-6894B6A13DAC}" destId="{3B41DBFA-5646-42E2-BB7B-8196DDAFA7B4}" srcOrd="0" destOrd="0" presId="urn:microsoft.com/office/officeart/2005/8/layout/hierarchy4"/>
    <dgm:cxn modelId="{DAD969F6-8D3A-4756-A465-02C207DE755C}" type="presOf" srcId="{F0926247-971D-4C5A-BFD5-8AE5324DC669}" destId="{E6E372A2-CA2C-4913-8301-AB05AB1BF037}" srcOrd="0" destOrd="0" presId="urn:microsoft.com/office/officeart/2005/8/layout/hierarchy4"/>
    <dgm:cxn modelId="{BED6ECFA-7D0C-452F-B3FC-1E60FE8AA9C0}" type="presOf" srcId="{1C6D1D84-9CBC-4525-9A3A-8B04B769A6F2}" destId="{904A701B-1431-4EA7-A1EF-B191B490DC00}" srcOrd="0" destOrd="0" presId="urn:microsoft.com/office/officeart/2005/8/layout/hierarchy4"/>
    <dgm:cxn modelId="{74607D9D-A3F6-4526-8431-367ADB556670}" type="presParOf" srcId="{D67B8AB4-FCAD-4664-9539-EF830766808E}" destId="{517F8644-44DD-4211-AE8A-5F5D65241F19}" srcOrd="0" destOrd="0" presId="urn:microsoft.com/office/officeart/2005/8/layout/hierarchy4"/>
    <dgm:cxn modelId="{C31A1589-915D-47AA-97B5-71E2F2A91DCE}" type="presParOf" srcId="{517F8644-44DD-4211-AE8A-5F5D65241F19}" destId="{904A701B-1431-4EA7-A1EF-B191B490DC00}" srcOrd="0" destOrd="0" presId="urn:microsoft.com/office/officeart/2005/8/layout/hierarchy4"/>
    <dgm:cxn modelId="{68A2908C-3D3D-4573-A67F-95162C34E7E0}" type="presParOf" srcId="{517F8644-44DD-4211-AE8A-5F5D65241F19}" destId="{D60EFB6C-6210-4B5A-B2D6-A5AB25A0480B}" srcOrd="1" destOrd="0" presId="urn:microsoft.com/office/officeart/2005/8/layout/hierarchy4"/>
    <dgm:cxn modelId="{CB4DE5A1-5C38-4F77-AF7C-BB1BCB62C4E2}" type="presParOf" srcId="{517F8644-44DD-4211-AE8A-5F5D65241F19}" destId="{1B79A801-6293-4E50-AE71-781AADAF0F44}" srcOrd="2" destOrd="0" presId="urn:microsoft.com/office/officeart/2005/8/layout/hierarchy4"/>
    <dgm:cxn modelId="{5FFDBA99-485F-4D0D-8758-7AC802F58F43}" type="presParOf" srcId="{1B79A801-6293-4E50-AE71-781AADAF0F44}" destId="{6C109250-24BF-44D6-8E7B-5D396563470F}" srcOrd="0" destOrd="0" presId="urn:microsoft.com/office/officeart/2005/8/layout/hierarchy4"/>
    <dgm:cxn modelId="{549905D9-BD3B-4E8A-8E4D-050628EF31EF}" type="presParOf" srcId="{6C109250-24BF-44D6-8E7B-5D396563470F}" destId="{E6E372A2-CA2C-4913-8301-AB05AB1BF037}" srcOrd="0" destOrd="0" presId="urn:microsoft.com/office/officeart/2005/8/layout/hierarchy4"/>
    <dgm:cxn modelId="{45AC764C-835B-4F60-997B-3CC23BD32572}" type="presParOf" srcId="{6C109250-24BF-44D6-8E7B-5D396563470F}" destId="{A3294E3B-69AC-47E2-BC21-56D01CD75C00}" srcOrd="1" destOrd="0" presId="urn:microsoft.com/office/officeart/2005/8/layout/hierarchy4"/>
    <dgm:cxn modelId="{5869B4DF-B95F-4AAF-807E-9A623A9A0E3E}" type="presParOf" srcId="{1B79A801-6293-4E50-AE71-781AADAF0F44}" destId="{0D271BC7-8876-40AF-B60A-60176E91F0BB}" srcOrd="1" destOrd="0" presId="urn:microsoft.com/office/officeart/2005/8/layout/hierarchy4"/>
    <dgm:cxn modelId="{276E11D5-D870-4301-BE04-A027C5F18615}" type="presParOf" srcId="{1B79A801-6293-4E50-AE71-781AADAF0F44}" destId="{733C46C6-537A-40FC-9EC6-E06E48ED7BDB}" srcOrd="2" destOrd="0" presId="urn:microsoft.com/office/officeart/2005/8/layout/hierarchy4"/>
    <dgm:cxn modelId="{E17DA21C-1987-4A88-B317-15E3E6F7EE90}" type="presParOf" srcId="{733C46C6-537A-40FC-9EC6-E06E48ED7BDB}" destId="{3B41DBFA-5646-42E2-BB7B-8196DDAFA7B4}" srcOrd="0" destOrd="0" presId="urn:microsoft.com/office/officeart/2005/8/layout/hierarchy4"/>
    <dgm:cxn modelId="{45B3F9C7-0F3B-4A96-BFC2-7E796CF3071E}" type="presParOf" srcId="{733C46C6-537A-40FC-9EC6-E06E48ED7BDB}" destId="{A8B7CB61-2F3F-4F39-AE21-D514A064D68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A701B-1431-4EA7-A1EF-B191B490DC00}">
      <dsp:nvSpPr>
        <dsp:cNvPr id="0" name=""/>
        <dsp:cNvSpPr/>
      </dsp:nvSpPr>
      <dsp:spPr>
        <a:xfrm>
          <a:off x="0" y="76202"/>
          <a:ext cx="8451955" cy="10804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bn-BD" sz="3600" kern="1200" dirty="0">
              <a:latin typeface="Nikosh" pitchFamily="2" charset="0"/>
              <a:cs typeface="Nikosh" pitchFamily="2" charset="0"/>
            </a:rPr>
            <a:t>ক্ষমতা ও বিষয় বন্টন</a:t>
          </a:r>
          <a:endParaRPr lang="en-US" sz="3600" kern="1200" dirty="0">
            <a:latin typeface="Nikosh" pitchFamily="2" charset="0"/>
            <a:cs typeface="Nikosh" pitchFamily="2" charset="0"/>
          </a:endParaRPr>
        </a:p>
      </dsp:txBody>
      <dsp:txXfrm>
        <a:off x="31646" y="107848"/>
        <a:ext cx="8388663" cy="1017188"/>
      </dsp:txXfrm>
    </dsp:sp>
    <dsp:sp modelId="{E6E372A2-CA2C-4913-8301-AB05AB1BF037}">
      <dsp:nvSpPr>
        <dsp:cNvPr id="0" name=""/>
        <dsp:cNvSpPr/>
      </dsp:nvSpPr>
      <dsp:spPr>
        <a:xfrm>
          <a:off x="3122" y="1354904"/>
          <a:ext cx="4055640" cy="18439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bn-BD" sz="2800" kern="1200" dirty="0">
              <a:latin typeface="Nikosh" pitchFamily="2" charset="0"/>
              <a:cs typeface="Nikosh" pitchFamily="2" charset="0"/>
            </a:rPr>
            <a:t>কেন্দ্রীয় বিষয়</a:t>
          </a:r>
        </a:p>
        <a:p>
          <a:pPr marL="0" lvl="0" indent="0" algn="l" defTabSz="1244600">
            <a:lnSpc>
              <a:spcPct val="90000"/>
            </a:lnSpc>
            <a:spcBef>
              <a:spcPct val="0"/>
            </a:spcBef>
            <a:spcAft>
              <a:spcPct val="35000"/>
            </a:spcAft>
            <a:buNone/>
          </a:pPr>
          <a:r>
            <a:rPr lang="bn-BD" sz="2800" kern="1200" dirty="0">
              <a:latin typeface="Nikosh" pitchFamily="2" charset="0"/>
              <a:cs typeface="Nikosh" pitchFamily="2" charset="0"/>
            </a:rPr>
            <a:t>পররাষ্ট, দেশরক্ষা, ডাক, তার, রেলপথ, ব্যাংক, ব্যবসা-বাণিজ্য ইত্যাদি</a:t>
          </a:r>
          <a:endParaRPr lang="en-US" sz="2800" kern="1200" dirty="0">
            <a:latin typeface="Nikosh" pitchFamily="2" charset="0"/>
            <a:cs typeface="Nikosh" pitchFamily="2" charset="0"/>
          </a:endParaRPr>
        </a:p>
      </dsp:txBody>
      <dsp:txXfrm>
        <a:off x="57130" y="1408912"/>
        <a:ext cx="3947624" cy="1735964"/>
      </dsp:txXfrm>
    </dsp:sp>
    <dsp:sp modelId="{3B41DBFA-5646-42E2-BB7B-8196DDAFA7B4}">
      <dsp:nvSpPr>
        <dsp:cNvPr id="0" name=""/>
        <dsp:cNvSpPr/>
      </dsp:nvSpPr>
      <dsp:spPr>
        <a:xfrm>
          <a:off x="4399436" y="1354904"/>
          <a:ext cx="4055640" cy="18439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bn-BD" sz="2800" kern="1200" dirty="0">
              <a:latin typeface="Nikosh" pitchFamily="2" charset="0"/>
              <a:cs typeface="Nikosh" pitchFamily="2" charset="0"/>
            </a:rPr>
            <a:t>প্রাদেশিক বিষয়</a:t>
          </a:r>
        </a:p>
        <a:p>
          <a:pPr marL="0" lvl="0" indent="0" algn="l" defTabSz="1244600">
            <a:lnSpc>
              <a:spcPct val="90000"/>
            </a:lnSpc>
            <a:spcBef>
              <a:spcPct val="0"/>
            </a:spcBef>
            <a:spcAft>
              <a:spcPct val="35000"/>
            </a:spcAft>
            <a:buNone/>
          </a:pPr>
          <a:r>
            <a:rPr lang="bn-BD" sz="2800" kern="1200" dirty="0">
              <a:latin typeface="Nikosh" pitchFamily="2" charset="0"/>
              <a:cs typeface="Nikosh" pitchFamily="2" charset="0"/>
            </a:rPr>
            <a:t>আইনশৃঙ্খলা, শিক্ষা, স্বাস্থ্য, কৃষি, সেচ, ভুমিকর, বন ইত্যাদি</a:t>
          </a:r>
          <a:endParaRPr lang="en-US" sz="2800" kern="1200" dirty="0">
            <a:latin typeface="Nikosh" pitchFamily="2" charset="0"/>
            <a:cs typeface="Nikosh" pitchFamily="2" charset="0"/>
          </a:endParaRPr>
        </a:p>
      </dsp:txBody>
      <dsp:txXfrm>
        <a:off x="4453444" y="1408912"/>
        <a:ext cx="3947624" cy="1735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A701B-1431-4EA7-A1EF-B191B490DC00}">
      <dsp:nvSpPr>
        <dsp:cNvPr id="0" name=""/>
        <dsp:cNvSpPr/>
      </dsp:nvSpPr>
      <dsp:spPr>
        <a:xfrm>
          <a:off x="6413" y="0"/>
          <a:ext cx="8680386" cy="9115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bn-BD" sz="2400" kern="1200" dirty="0">
              <a:latin typeface="Nikosh" pitchFamily="2" charset="0"/>
              <a:cs typeface="Nikosh" pitchFamily="2" charset="0"/>
            </a:rPr>
            <a:t>প্রাদেশিক দ্বৈত্যশাসন</a:t>
          </a:r>
        </a:p>
        <a:p>
          <a:pPr marL="0" lvl="0" indent="0" algn="ctr" defTabSz="1066800">
            <a:lnSpc>
              <a:spcPct val="90000"/>
            </a:lnSpc>
            <a:spcBef>
              <a:spcPct val="0"/>
            </a:spcBef>
            <a:spcAft>
              <a:spcPct val="35000"/>
            </a:spcAft>
            <a:buNone/>
          </a:pPr>
          <a:r>
            <a:rPr lang="bn-BD" sz="2400" kern="1200" dirty="0">
              <a:latin typeface="Nikosh" pitchFamily="2" charset="0"/>
              <a:cs typeface="Nikosh" pitchFamily="2" charset="0"/>
            </a:rPr>
            <a:t>প্রাদেশিক বিষয়সমুহ</a:t>
          </a:r>
          <a:endParaRPr lang="en-US" sz="2400" kern="1200" dirty="0">
            <a:latin typeface="Nikosh" pitchFamily="2" charset="0"/>
            <a:cs typeface="Nikosh" pitchFamily="2" charset="0"/>
          </a:endParaRPr>
        </a:p>
      </dsp:txBody>
      <dsp:txXfrm>
        <a:off x="33111" y="26698"/>
        <a:ext cx="8626990" cy="858136"/>
      </dsp:txXfrm>
    </dsp:sp>
    <dsp:sp modelId="{E6E372A2-CA2C-4913-8301-AB05AB1BF037}">
      <dsp:nvSpPr>
        <dsp:cNvPr id="0" name=""/>
        <dsp:cNvSpPr/>
      </dsp:nvSpPr>
      <dsp:spPr>
        <a:xfrm>
          <a:off x="11679" y="1193166"/>
          <a:ext cx="4157121" cy="2275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bn-BD" sz="1600" kern="1200" dirty="0">
            <a:latin typeface="Nikosh" pitchFamily="2" charset="0"/>
            <a:cs typeface="Nikosh" pitchFamily="2" charset="0"/>
          </a:endParaRPr>
        </a:p>
        <a:p>
          <a:pPr marL="0" lvl="0" indent="0" algn="ctr" defTabSz="711200">
            <a:lnSpc>
              <a:spcPct val="90000"/>
            </a:lnSpc>
            <a:spcBef>
              <a:spcPct val="0"/>
            </a:spcBef>
            <a:spcAft>
              <a:spcPct val="35000"/>
            </a:spcAft>
            <a:buNone/>
          </a:pPr>
          <a:r>
            <a:rPr lang="bn-BD" sz="2400" kern="1200" dirty="0">
              <a:latin typeface="Nikosh" pitchFamily="2" charset="0"/>
              <a:cs typeface="Nikosh" pitchFamily="2" charset="0"/>
            </a:rPr>
            <a:t>সংরক্ষিত বিষয়</a:t>
          </a:r>
        </a:p>
        <a:p>
          <a:pPr marL="0" lvl="0" indent="0" algn="l" defTabSz="711200">
            <a:lnSpc>
              <a:spcPct val="90000"/>
            </a:lnSpc>
            <a:spcBef>
              <a:spcPct val="0"/>
            </a:spcBef>
            <a:spcAft>
              <a:spcPct val="35000"/>
            </a:spcAft>
            <a:buNone/>
          </a:pPr>
          <a:r>
            <a:rPr lang="bn-BD" sz="2400" kern="1200" dirty="0">
              <a:latin typeface="Nikosh" pitchFamily="2" charset="0"/>
              <a:cs typeface="Nikosh" pitchFamily="2" charset="0"/>
            </a:rPr>
            <a:t>জেল, পুলিশ, বিচার, দুর্ভিক্ষ-ত্রাণ, অর্থ, সেচ, ভুমি, বন ইত্যাদি।</a:t>
          </a:r>
        </a:p>
        <a:p>
          <a:pPr marL="0" lvl="0" indent="0" algn="l" defTabSz="711200">
            <a:lnSpc>
              <a:spcPct val="90000"/>
            </a:lnSpc>
            <a:spcBef>
              <a:spcPct val="0"/>
            </a:spcBef>
            <a:spcAft>
              <a:spcPct val="35000"/>
            </a:spcAft>
            <a:buNone/>
          </a:pPr>
          <a:r>
            <a:rPr lang="bn-BD" sz="2400" kern="1200" dirty="0">
              <a:latin typeface="Nikosh" pitchFamily="2" charset="0"/>
              <a:cs typeface="Nikosh" pitchFamily="2" charset="0"/>
            </a:rPr>
            <a:t>গর্ভণর ও নির্বাহী পরিষদ পরিচালনা করত। </a:t>
          </a:r>
        </a:p>
        <a:p>
          <a:pPr marL="0" lvl="0" indent="0" algn="l" defTabSz="711200">
            <a:lnSpc>
              <a:spcPct val="90000"/>
            </a:lnSpc>
            <a:spcBef>
              <a:spcPct val="0"/>
            </a:spcBef>
            <a:spcAft>
              <a:spcPct val="35000"/>
            </a:spcAft>
            <a:buNone/>
          </a:pPr>
          <a:r>
            <a:rPr lang="bn-BD" sz="2400" kern="1200" dirty="0">
              <a:latin typeface="Nikosh" pitchFamily="2" charset="0"/>
              <a:cs typeface="Nikosh" pitchFamily="2" charset="0"/>
            </a:rPr>
            <a:t>শুধুমাত্র গভর্নরের নিকট দায়ী থাকত। </a:t>
          </a:r>
        </a:p>
        <a:p>
          <a:pPr marL="0" lvl="0" indent="0" algn="ctr" defTabSz="711200">
            <a:lnSpc>
              <a:spcPct val="90000"/>
            </a:lnSpc>
            <a:spcBef>
              <a:spcPct val="0"/>
            </a:spcBef>
            <a:spcAft>
              <a:spcPct val="35000"/>
            </a:spcAft>
            <a:buNone/>
          </a:pPr>
          <a:endParaRPr lang="en-US" sz="2400" kern="1200" dirty="0">
            <a:latin typeface="Nikosh" pitchFamily="2" charset="0"/>
            <a:cs typeface="Nikosh" pitchFamily="2" charset="0"/>
          </a:endParaRPr>
        </a:p>
      </dsp:txBody>
      <dsp:txXfrm>
        <a:off x="78334" y="1259821"/>
        <a:ext cx="4023811" cy="2142446"/>
      </dsp:txXfrm>
    </dsp:sp>
    <dsp:sp modelId="{3B41DBFA-5646-42E2-BB7B-8196DDAFA7B4}">
      <dsp:nvSpPr>
        <dsp:cNvPr id="0" name=""/>
        <dsp:cNvSpPr/>
      </dsp:nvSpPr>
      <dsp:spPr>
        <a:xfrm>
          <a:off x="4517999" y="1193166"/>
          <a:ext cx="4157121" cy="23111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endParaRPr lang="bn-BD" sz="2400" kern="1200" dirty="0">
            <a:latin typeface="Nikosh" pitchFamily="2" charset="0"/>
            <a:cs typeface="Nikosh" pitchFamily="2" charset="0"/>
          </a:endParaRPr>
        </a:p>
        <a:p>
          <a:pPr marL="0" lvl="0" indent="0" algn="ctr" defTabSz="1066800">
            <a:lnSpc>
              <a:spcPct val="90000"/>
            </a:lnSpc>
            <a:spcBef>
              <a:spcPct val="0"/>
            </a:spcBef>
            <a:spcAft>
              <a:spcPct val="35000"/>
            </a:spcAft>
            <a:buNone/>
          </a:pPr>
          <a:r>
            <a:rPr lang="bn-BD" sz="2400" kern="1200" dirty="0">
              <a:latin typeface="Nikosh" pitchFamily="2" charset="0"/>
              <a:cs typeface="Nikosh" pitchFamily="2" charset="0"/>
            </a:rPr>
            <a:t>হস্তান্তরিত বিষয়</a:t>
          </a:r>
        </a:p>
        <a:p>
          <a:pPr marL="0" lvl="0" indent="0" algn="l" defTabSz="1066800">
            <a:lnSpc>
              <a:spcPct val="90000"/>
            </a:lnSpc>
            <a:spcBef>
              <a:spcPct val="0"/>
            </a:spcBef>
            <a:spcAft>
              <a:spcPct val="35000"/>
            </a:spcAft>
            <a:buNone/>
          </a:pPr>
          <a:r>
            <a:rPr lang="bn-BD" sz="2400" kern="1200" dirty="0">
              <a:latin typeface="Nikosh" pitchFamily="2" charset="0"/>
              <a:cs typeface="Nikosh" pitchFamily="2" charset="0"/>
            </a:rPr>
            <a:t>কৃষি, শিক্ষা, জনস্বার্থ, শিল্প, সমবায়, স্থানীয় সরকার, আবগারী, পুর্ত প্রভৃতি।</a:t>
          </a:r>
        </a:p>
        <a:p>
          <a:pPr marL="0" lvl="0" indent="0" algn="l" defTabSz="1066800">
            <a:lnSpc>
              <a:spcPct val="90000"/>
            </a:lnSpc>
            <a:spcBef>
              <a:spcPct val="0"/>
            </a:spcBef>
            <a:spcAft>
              <a:spcPct val="35000"/>
            </a:spcAft>
            <a:buNone/>
          </a:pPr>
          <a:r>
            <a:rPr lang="bn-BD" sz="2400" kern="1200" dirty="0">
              <a:latin typeface="Nikosh" pitchFamily="2" charset="0"/>
              <a:cs typeface="Nikosh" pitchFamily="2" charset="0"/>
            </a:rPr>
            <a:t>গর্ভনর ও মন্ত্রীপরিষদ পরিচালনা করত।</a:t>
          </a:r>
        </a:p>
        <a:p>
          <a:pPr marL="0" lvl="0" indent="0" algn="l" defTabSz="1066800">
            <a:lnSpc>
              <a:spcPct val="90000"/>
            </a:lnSpc>
            <a:spcBef>
              <a:spcPct val="0"/>
            </a:spcBef>
            <a:spcAft>
              <a:spcPct val="35000"/>
            </a:spcAft>
            <a:buNone/>
          </a:pPr>
          <a:r>
            <a:rPr lang="bn-BD" sz="2400" kern="1200" dirty="0">
              <a:latin typeface="Nikosh" pitchFamily="2" charset="0"/>
              <a:cs typeface="Nikosh" pitchFamily="2" charset="0"/>
            </a:rPr>
            <a:t>গর্ভণর ও প্রাদেশিক আইনসভার নিকট দায়ী থাকত। </a:t>
          </a:r>
        </a:p>
        <a:p>
          <a:pPr marL="0" lvl="0" indent="0" algn="ctr" defTabSz="1066800">
            <a:lnSpc>
              <a:spcPct val="90000"/>
            </a:lnSpc>
            <a:spcBef>
              <a:spcPct val="0"/>
            </a:spcBef>
            <a:spcAft>
              <a:spcPct val="35000"/>
            </a:spcAft>
            <a:buNone/>
          </a:pPr>
          <a:endParaRPr lang="en-US" sz="2400" kern="1200" dirty="0">
            <a:latin typeface="Nikosh" pitchFamily="2" charset="0"/>
            <a:cs typeface="Nikosh" pitchFamily="2" charset="0"/>
          </a:endParaRPr>
        </a:p>
      </dsp:txBody>
      <dsp:txXfrm>
        <a:off x="4585691" y="1260858"/>
        <a:ext cx="4021737" cy="21757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10/21/2020</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4514977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272493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10/21/2020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0867748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02410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08815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694364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95496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18825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061174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23791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6108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04617B">
                    <a:shade val="90000"/>
                  </a:srgbClr>
                </a:solidFill>
              </a:rPr>
              <a:pPr/>
              <a:t>10/21/2020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7903641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8.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4.gif"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8.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idx="4294967295"/>
          </p:nvPr>
        </p:nvSpPr>
        <p:spPr>
          <a:xfrm>
            <a:off x="1524000" y="381000"/>
            <a:ext cx="6705600" cy="1295400"/>
          </a:xfrm>
          <a:ln>
            <a:solidFill>
              <a:srgbClr val="FF0000"/>
            </a:solidFill>
          </a:ln>
        </p:spPr>
        <p:style>
          <a:lnRef idx="1">
            <a:schemeClr val="accent4"/>
          </a:lnRef>
          <a:fillRef idx="2">
            <a:schemeClr val="accent4"/>
          </a:fillRef>
          <a:effectRef idx="1">
            <a:schemeClr val="accent4"/>
          </a:effectRef>
          <a:fontRef idx="minor">
            <a:schemeClr val="dk1"/>
          </a:fontRef>
        </p:style>
        <p:txBody>
          <a:bodyPr lIns="0" rIns="0" bIns="0" anchor="b"/>
          <a:lstStyle/>
          <a:p>
            <a:pPr eaLnBrk="1" hangingPunct="1"/>
            <a:r>
              <a:rPr lang="en-US" dirty="0">
                <a:latin typeface="Nikosh" pitchFamily="2" charset="0"/>
              </a:rPr>
              <a:t>		</a:t>
            </a:r>
            <a:r>
              <a:rPr lang="bn-BD" dirty="0">
                <a:latin typeface="Nikosh" pitchFamily="2" charset="0"/>
              </a:rPr>
              <a:t>শুভেচ্ছা/ স্বাগতম</a:t>
            </a:r>
            <a:endParaRPr lang="en-US" dirty="0">
              <a:latin typeface="Nikosh" pitchFamily="2" charset="0"/>
            </a:endParaRPr>
          </a:p>
        </p:txBody>
      </p:sp>
      <p:pic>
        <p:nvPicPr>
          <p:cNvPr id="2051" name="Picture 3"/>
          <p:cNvPicPr>
            <a:picLocks noChangeAspect="1"/>
          </p:cNvPicPr>
          <p:nvPr/>
        </p:nvPicPr>
        <p:blipFill>
          <a:blip r:embed="rId2"/>
          <a:srcRect/>
          <a:stretch>
            <a:fillRect/>
          </a:stretch>
        </p:blipFill>
        <p:spPr bwMode="auto">
          <a:xfrm>
            <a:off x="1600200" y="2057400"/>
            <a:ext cx="6553200" cy="40386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763000" cy="5105400"/>
          </a:xfrm>
        </p:spPr>
        <p:txBody>
          <a:bodyPr>
            <a:normAutofit fontScale="85000" lnSpcReduction="20000"/>
          </a:bodyPr>
          <a:lstStyle/>
          <a:p>
            <a:pPr>
              <a:buNone/>
            </a:pPr>
            <a:r>
              <a:rPr lang="bn-BD" sz="3200" b="1" dirty="0">
                <a:latin typeface="Nikosh" pitchFamily="2" charset="0"/>
                <a:cs typeface="Nikosh" pitchFamily="2" charset="0"/>
              </a:rPr>
              <a:t>মুল ধারা বা বৈশিষ্ট্যসমুহঃ </a:t>
            </a:r>
            <a:r>
              <a:rPr lang="bn-BD" sz="3200" dirty="0">
                <a:latin typeface="Nikosh" pitchFamily="2" charset="0"/>
                <a:cs typeface="Nikosh" pitchFamily="2" charset="0"/>
              </a:rPr>
              <a:t>মর্লি মিন্টো সংস্কার আইনের মুল ধারা বা বৈশিষ্ট্যগুলো ছিল নিম্নরুপ-  </a:t>
            </a:r>
          </a:p>
          <a:p>
            <a:pPr>
              <a:buNone/>
            </a:pPr>
            <a:r>
              <a:rPr lang="bn-BD" sz="3200" dirty="0">
                <a:latin typeface="Nikosh" pitchFamily="2" charset="0"/>
                <a:cs typeface="Nikosh" pitchFamily="2" charset="0"/>
              </a:rPr>
              <a:t>১। প্রতিনিধিত্বশীল ব্যবস্থার প্রবর্তন   ২। পৃথক নির্বাচন ব্যবস্থার প্রবর্তন  </a:t>
            </a:r>
          </a:p>
          <a:p>
            <a:pPr>
              <a:buNone/>
            </a:pPr>
            <a:r>
              <a:rPr lang="bn-BD" sz="3200" dirty="0">
                <a:latin typeface="Nikosh" pitchFamily="2" charset="0"/>
                <a:cs typeface="Nikosh" pitchFamily="2" charset="0"/>
              </a:rPr>
              <a:t>৩। সংখ্যা সাম্যনীতি   ৪। সীমিত ভোটাধিকার  ৫। নির্বাচন ব্যবস্থার স্বীকৃতি প্রদান  </a:t>
            </a:r>
            <a:r>
              <a:rPr lang="en-US" sz="3200" dirty="0">
                <a:latin typeface="Nikosh" pitchFamily="2" charset="0"/>
                <a:cs typeface="Nikosh" pitchFamily="2" charset="0"/>
              </a:rPr>
              <a:t>  </a:t>
            </a:r>
            <a:r>
              <a:rPr lang="bn-BD" sz="3200" dirty="0">
                <a:latin typeface="Nikosh" pitchFamily="2" charset="0"/>
                <a:cs typeface="Nikosh" pitchFamily="2" charset="0"/>
              </a:rPr>
              <a:t>৬। নির্বাচন পদ্ধতি  ৭। কেন্দ্রীয় আইন পরিষদ  </a:t>
            </a:r>
            <a:endParaRPr lang="en-US" sz="3200" dirty="0">
              <a:latin typeface="Nikosh" pitchFamily="2" charset="0"/>
              <a:cs typeface="Nikosh" pitchFamily="2" charset="0"/>
            </a:endParaRPr>
          </a:p>
          <a:p>
            <a:pPr>
              <a:buNone/>
            </a:pPr>
            <a:r>
              <a:rPr lang="bn-BD" sz="3200" dirty="0">
                <a:latin typeface="Nikosh" pitchFamily="2" charset="0"/>
                <a:cs typeface="Nikosh" pitchFamily="2" charset="0"/>
              </a:rPr>
              <a:t>৮। প্রাদেশিক আইন পরিষদ  </a:t>
            </a:r>
            <a:r>
              <a:rPr lang="en-US" sz="3200" dirty="0">
                <a:latin typeface="Nikosh" pitchFamily="2" charset="0"/>
                <a:cs typeface="Nikosh" pitchFamily="2" charset="0"/>
              </a:rPr>
              <a:t> </a:t>
            </a:r>
            <a:r>
              <a:rPr lang="bn-BD" sz="3200" dirty="0">
                <a:latin typeface="Nikosh" pitchFamily="2" charset="0"/>
                <a:cs typeface="Nikosh" pitchFamily="2" charset="0"/>
              </a:rPr>
              <a:t>৯। আইন সভার ক্ষমতা বৃদ্ধি </a:t>
            </a:r>
            <a:r>
              <a:rPr lang="en-US" sz="3200" dirty="0">
                <a:latin typeface="Nikosh" pitchFamily="2" charset="0"/>
                <a:cs typeface="Nikosh" pitchFamily="2" charset="0"/>
              </a:rPr>
              <a:t>  </a:t>
            </a:r>
          </a:p>
          <a:p>
            <a:pPr>
              <a:buNone/>
            </a:pPr>
            <a:r>
              <a:rPr lang="bn-BD" sz="3200" dirty="0">
                <a:latin typeface="Nikosh" pitchFamily="2" charset="0"/>
                <a:cs typeface="Nikosh" pitchFamily="2" charset="0"/>
              </a:rPr>
              <a:t>১০। শ্রেনী ও স্বার্থগত প্রতিনিধিত্ব ব্যবস্থা </a:t>
            </a:r>
            <a:r>
              <a:rPr lang="en-US" sz="3200" dirty="0">
                <a:latin typeface="Nikosh" pitchFamily="2" charset="0"/>
                <a:cs typeface="Nikosh" pitchFamily="2" charset="0"/>
              </a:rPr>
              <a:t>    </a:t>
            </a:r>
            <a:r>
              <a:rPr lang="bn-BD" sz="3200" dirty="0">
                <a:latin typeface="Nikosh" pitchFamily="2" charset="0"/>
                <a:cs typeface="Nikosh" pitchFamily="2" charset="0"/>
              </a:rPr>
              <a:t>১১। বাংলা, বোম্বাই ও মাদ্রাজ প্রদেশের গভর্ণরের নির্বাহী পরিষদের সদস্য সংখ্যা বৃদ্ধি  </a:t>
            </a:r>
            <a:r>
              <a:rPr lang="en-US" sz="3200" dirty="0">
                <a:latin typeface="Nikosh" pitchFamily="2" charset="0"/>
                <a:cs typeface="Nikosh" pitchFamily="2" charset="0"/>
              </a:rPr>
              <a:t>   </a:t>
            </a:r>
            <a:r>
              <a:rPr lang="bn-BD" sz="3200" dirty="0">
                <a:latin typeface="Nikosh" pitchFamily="2" charset="0"/>
                <a:cs typeface="Nikosh" pitchFamily="2" charset="0"/>
              </a:rPr>
              <a:t>  </a:t>
            </a:r>
            <a:endParaRPr lang="en-US" sz="3200" dirty="0">
              <a:latin typeface="Nikosh" pitchFamily="2" charset="0"/>
              <a:cs typeface="Nikosh" pitchFamily="2" charset="0"/>
            </a:endParaRPr>
          </a:p>
          <a:p>
            <a:pPr>
              <a:buNone/>
            </a:pPr>
            <a:r>
              <a:rPr lang="bn-BD" sz="3200" dirty="0">
                <a:latin typeface="Nikosh" pitchFamily="2" charset="0"/>
                <a:cs typeface="Nikosh" pitchFamily="2" charset="0"/>
              </a:rPr>
              <a:t>১২। গভর্ণর জেনারেলের নির্বাহী পরিষদের ভারতীয়দের অন্তর্ভুক্তি</a:t>
            </a:r>
            <a:endParaRPr lang="en-US" sz="3200" dirty="0">
              <a:latin typeface="Nikosh" pitchFamily="2" charset="0"/>
              <a:cs typeface="Nikosh" pitchFamily="2"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2895600"/>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endParaRPr lang="en-US" sz="4000" dirty="0">
              <a:latin typeface="Nikosh" pitchFamily="2" charset="0"/>
              <a:cs typeface="Nikosh" pitchFamily="2" charset="0"/>
            </a:endParaRPr>
          </a:p>
          <a:p>
            <a:pPr algn="ctr">
              <a:buNone/>
            </a:pPr>
            <a:r>
              <a:rPr lang="bn-BD" sz="4000" dirty="0">
                <a:latin typeface="Nikosh" pitchFamily="2" charset="0"/>
                <a:cs typeface="Nikosh" pitchFamily="2" charset="0"/>
              </a:rPr>
              <a:t>১৯১৯ সালের ভারত শাসন আইন বা মন্টেগু-চেমসফোর্ড সংস্কার আইন</a:t>
            </a:r>
            <a:endParaRPr lang="en-US" dirty="0">
              <a:latin typeface="Nikosh" pitchFamily="2" charset="0"/>
              <a:cs typeface="Nikosh" pitchFamily="2"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838200"/>
            <a:ext cx="8915400" cy="5410200"/>
          </a:xfrm>
        </p:spPr>
        <p:txBody>
          <a:bodyPr>
            <a:normAutofit fontScale="85000" lnSpcReduction="20000"/>
          </a:bodyPr>
          <a:lstStyle/>
          <a:p>
            <a:pPr>
              <a:lnSpc>
                <a:spcPct val="150000"/>
              </a:lnSpc>
              <a:buNone/>
            </a:pPr>
            <a:r>
              <a:rPr lang="bn-BD" sz="2800" b="1" dirty="0">
                <a:latin typeface="Times New Roman" pitchFamily="18" charset="0"/>
                <a:cs typeface="Nikosh" pitchFamily="2" charset="0"/>
              </a:rPr>
              <a:t>পটভুমিঃ</a:t>
            </a:r>
            <a:r>
              <a:rPr lang="bn-BD" sz="2800" dirty="0">
                <a:latin typeface="Times New Roman" pitchFamily="18" charset="0"/>
                <a:cs typeface="Nikosh" pitchFamily="2" charset="0"/>
              </a:rPr>
              <a:t> ১৯১৪ সালে প্রথম বিশ্বযুদ্ধ শুরু হলে ব্রিটিশ সরকার ভারতবাসীদের সাহায্য-সহযোগীতা কামনা করে। ভারতে তখন স্বায়ত্বশাসন অর্জনের জন্য আন্দোলন চলছিল। স্বায়ত্বশাসন প্রদানের অঙ্গীকারের বিনিময়ে ভারতবাসীগণ প্রথম বিশ্বযুদ্ধে ব্রিটিশ সরকারকে সহযোগীতা প্রদান করার প্রতিশ্রুতি প্রদান করে। এই প্রতিশ্রুতি মোতাবেক ভারত </a:t>
            </a:r>
            <a:r>
              <a:rPr lang="bn-BD" sz="2800" b="1" dirty="0">
                <a:latin typeface="Times New Roman" pitchFamily="18" charset="0"/>
                <a:cs typeface="Nikosh" pitchFamily="2" charset="0"/>
              </a:rPr>
              <a:t>সচিব মন্টেগু </a:t>
            </a:r>
            <a:r>
              <a:rPr lang="bn-BD" sz="2800" dirty="0">
                <a:latin typeface="Times New Roman" pitchFamily="18" charset="0"/>
                <a:cs typeface="Nikosh" pitchFamily="2" charset="0"/>
              </a:rPr>
              <a:t>ভারতবর্ষে আসেন এবং </a:t>
            </a:r>
            <a:r>
              <a:rPr lang="bn-BD" sz="2800" b="1" dirty="0">
                <a:latin typeface="Times New Roman" pitchFamily="18" charset="0"/>
                <a:cs typeface="Nikosh" pitchFamily="2" charset="0"/>
              </a:rPr>
              <a:t>বড়লাট মি. চেমসফোর্ডের </a:t>
            </a:r>
            <a:r>
              <a:rPr lang="bn-BD" sz="2800" dirty="0">
                <a:latin typeface="Times New Roman" pitchFamily="18" charset="0"/>
                <a:cs typeface="Nikosh" pitchFamily="2" charset="0"/>
              </a:rPr>
              <a:t>সাথে ভবিষ্যৎ শাসনতান্ত্রিক রুপরেখা সম্পর্কে আলোচনা করেন। তাদের গৃহিত সিদ্ধান্তসমুহ ভারত শাসন আইন নামে বিল আকারে ব্রিটিশ পার্লামান্টে পেশ করা হলে ১৯১৯ সালে তা পাশ হয়। এই আইনকে ১৯১৯ সালের ভারত শাসন আইন বা </a:t>
            </a:r>
            <a:r>
              <a:rPr lang="bn-BD" sz="2800" b="1" dirty="0">
                <a:latin typeface="Times New Roman" pitchFamily="18" charset="0"/>
                <a:cs typeface="Nikosh" pitchFamily="2" charset="0"/>
              </a:rPr>
              <a:t>মন্টেগু চেমসফোর্ড সংস্কার আইন </a:t>
            </a:r>
            <a:r>
              <a:rPr lang="bn-BD" sz="2800" dirty="0">
                <a:latin typeface="Times New Roman" pitchFamily="18" charset="0"/>
                <a:cs typeface="Nikosh" pitchFamily="2" charset="0"/>
              </a:rPr>
              <a:t>নামে অভিহিত করা হয়। </a:t>
            </a:r>
          </a:p>
        </p:txBody>
      </p:sp>
    </p:spTree>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066800"/>
            <a:ext cx="8763000" cy="4724400"/>
          </a:xfrm>
        </p:spPr>
        <p:txBody>
          <a:bodyPr>
            <a:normAutofit/>
          </a:bodyPr>
          <a:lstStyle/>
          <a:p>
            <a:pPr>
              <a:buNone/>
            </a:pPr>
            <a:r>
              <a:rPr lang="bn-BD" sz="3200" b="1" dirty="0">
                <a:latin typeface="Times New Roman" pitchFamily="18" charset="0"/>
                <a:cs typeface="Nikosh" pitchFamily="2" charset="0"/>
              </a:rPr>
              <a:t>ধারা বা বৈশিষ্ট্যসমুহঃ </a:t>
            </a:r>
            <a:r>
              <a:rPr lang="bn-BD" sz="3200" dirty="0">
                <a:latin typeface="Times New Roman" pitchFamily="18" charset="0"/>
                <a:cs typeface="Nikosh" pitchFamily="2" charset="0"/>
              </a:rPr>
              <a:t>এই আইনের গুরুত্বপুর্ণ ধারা গুলো হল- </a:t>
            </a:r>
          </a:p>
          <a:p>
            <a:pPr>
              <a:buNone/>
            </a:pPr>
            <a:r>
              <a:rPr lang="bn-BD" sz="3200" dirty="0">
                <a:latin typeface="Times New Roman" pitchFamily="18" charset="0"/>
                <a:cs typeface="Nikosh" pitchFamily="2" charset="0"/>
              </a:rPr>
              <a:t>১। ক্ষমতা ও বিষয় বন্টন </a:t>
            </a:r>
          </a:p>
          <a:p>
            <a:pPr>
              <a:buNone/>
            </a:pPr>
            <a:endParaRPr lang="bn-BD" sz="2400" dirty="0">
              <a:latin typeface="Times New Roman" pitchFamily="18" charset="0"/>
              <a:cs typeface="Nikosh" pitchFamily="2" charset="0"/>
            </a:endParaRPr>
          </a:p>
        </p:txBody>
      </p:sp>
      <p:graphicFrame>
        <p:nvGraphicFramePr>
          <p:cNvPr id="4" name="Diagram 3"/>
          <p:cNvGraphicFramePr/>
          <p:nvPr>
            <p:extLst>
              <p:ext uri="{D42A27DB-BD31-4B8C-83A1-F6EECF244321}">
                <p14:modId xmlns:p14="http://schemas.microsoft.com/office/powerpoint/2010/main" val="1475782091"/>
              </p:ext>
            </p:extLst>
          </p:nvPr>
        </p:nvGraphicFramePr>
        <p:xfrm>
          <a:off x="381000" y="3352800"/>
          <a:ext cx="84582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914400"/>
            <a:ext cx="8915400" cy="5105400"/>
          </a:xfrm>
        </p:spPr>
        <p:txBody>
          <a:bodyPr>
            <a:normAutofit/>
          </a:bodyPr>
          <a:lstStyle/>
          <a:p>
            <a:pPr>
              <a:buNone/>
            </a:pPr>
            <a:r>
              <a:rPr lang="bn-BD" sz="3600" b="1" dirty="0">
                <a:latin typeface="Times New Roman" pitchFamily="18" charset="0"/>
                <a:cs typeface="Nikosh" pitchFamily="2" charset="0"/>
              </a:rPr>
              <a:t>ধারা বা বৈশিষ্ট্যসমুহঃ </a:t>
            </a:r>
            <a:r>
              <a:rPr lang="bn-BD" sz="3600" dirty="0">
                <a:latin typeface="Times New Roman" pitchFamily="18" charset="0"/>
                <a:cs typeface="Nikosh" pitchFamily="2" charset="0"/>
              </a:rPr>
              <a:t>এই আইনের গুরুত্বপুর্ণ ধারা গুলো হল- </a:t>
            </a:r>
          </a:p>
          <a:p>
            <a:pPr>
              <a:buNone/>
            </a:pPr>
            <a:r>
              <a:rPr lang="bn-BD" sz="3600" dirty="0">
                <a:latin typeface="Times New Roman" pitchFamily="18" charset="0"/>
                <a:cs typeface="Nikosh" pitchFamily="2" charset="0"/>
              </a:rPr>
              <a:t>২। প্রাদেশিক দ্বৈত্যশাসন  </a:t>
            </a:r>
          </a:p>
          <a:p>
            <a:pPr>
              <a:buNone/>
            </a:pPr>
            <a:endParaRPr lang="bn-BD" sz="2400" dirty="0">
              <a:latin typeface="Times New Roman" pitchFamily="18" charset="0"/>
              <a:cs typeface="Nikosh" pitchFamily="2" charset="0"/>
            </a:endParaRPr>
          </a:p>
        </p:txBody>
      </p:sp>
      <p:graphicFrame>
        <p:nvGraphicFramePr>
          <p:cNvPr id="4" name="Diagram 3"/>
          <p:cNvGraphicFramePr/>
          <p:nvPr>
            <p:extLst>
              <p:ext uri="{D42A27DB-BD31-4B8C-83A1-F6EECF244321}">
                <p14:modId xmlns:p14="http://schemas.microsoft.com/office/powerpoint/2010/main" val="270089230"/>
              </p:ext>
            </p:extLst>
          </p:nvPr>
        </p:nvGraphicFramePr>
        <p:xfrm>
          <a:off x="228600" y="3124200"/>
          <a:ext cx="86868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914400"/>
            <a:ext cx="8763000" cy="5791200"/>
          </a:xfrm>
        </p:spPr>
        <p:txBody>
          <a:bodyPr>
            <a:normAutofit fontScale="85000" lnSpcReduction="10000"/>
          </a:bodyPr>
          <a:lstStyle/>
          <a:p>
            <a:pPr>
              <a:buNone/>
            </a:pPr>
            <a:r>
              <a:rPr lang="bn-BD" sz="2800" b="1" dirty="0">
                <a:latin typeface="Times New Roman" pitchFamily="18" charset="0"/>
                <a:cs typeface="Nikosh" pitchFamily="2" charset="0"/>
              </a:rPr>
              <a:t>ধারা বা বৈশিষ্ট্যসমুহঃ এই আইনের গুরুত্বপুর্ণ ধারা গুলো হল- </a:t>
            </a:r>
          </a:p>
          <a:p>
            <a:pPr>
              <a:buNone/>
            </a:pPr>
            <a:r>
              <a:rPr lang="bn-BD" sz="3600" dirty="0">
                <a:latin typeface="Times New Roman" pitchFamily="18" charset="0"/>
                <a:cs typeface="Nikosh" pitchFamily="2" charset="0"/>
              </a:rPr>
              <a:t>৩। দ্বিকক্ষবিশিষ্ট কেন্দ্রীয় আইনসভা     ৪। সীমিত ক্ষমতাসম্পন্ন আইনসভা   ৫। গর্ভনর জেনারেলের শাসন পরিষদ  </a:t>
            </a:r>
            <a:endParaRPr lang="en-US" sz="3600" dirty="0">
              <a:latin typeface="Times New Roman" pitchFamily="18" charset="0"/>
              <a:cs typeface="Nikosh" pitchFamily="2" charset="0"/>
            </a:endParaRPr>
          </a:p>
          <a:p>
            <a:pPr>
              <a:buNone/>
            </a:pPr>
            <a:r>
              <a:rPr lang="bn-BD" sz="3600" dirty="0">
                <a:latin typeface="Times New Roman" pitchFamily="18" charset="0"/>
                <a:cs typeface="Nikosh" pitchFamily="2" charset="0"/>
              </a:rPr>
              <a:t>৬। সংসদীয় সরকার  ৭। প্রাদেশিক স্বায়ত্বশাসন  </a:t>
            </a:r>
            <a:r>
              <a:rPr lang="en-US" sz="3600" dirty="0">
                <a:latin typeface="Times New Roman" pitchFamily="18" charset="0"/>
                <a:cs typeface="Nikosh" pitchFamily="2" charset="0"/>
              </a:rPr>
              <a:t>  </a:t>
            </a:r>
          </a:p>
          <a:p>
            <a:pPr>
              <a:buNone/>
            </a:pPr>
            <a:r>
              <a:rPr lang="bn-BD" sz="3600" dirty="0">
                <a:latin typeface="Times New Roman" pitchFamily="18" charset="0"/>
                <a:cs typeface="Nikosh" pitchFamily="2" charset="0"/>
              </a:rPr>
              <a:t>৮। প্রাদেশিক গর্ভনর    </a:t>
            </a:r>
            <a:endParaRPr lang="en-US" sz="3600" dirty="0">
              <a:latin typeface="Times New Roman" pitchFamily="18" charset="0"/>
              <a:cs typeface="Nikosh" pitchFamily="2" charset="0"/>
            </a:endParaRPr>
          </a:p>
          <a:p>
            <a:pPr>
              <a:buNone/>
            </a:pPr>
            <a:r>
              <a:rPr lang="bn-BD" sz="3600" dirty="0">
                <a:latin typeface="Times New Roman" pitchFamily="18" charset="0"/>
                <a:cs typeface="Nikosh" pitchFamily="2" charset="0"/>
              </a:rPr>
              <a:t>৯। প্রাদেশিক আইনসভা   ১০। পৃথক নির্বাচন ব্যবস্থা   </a:t>
            </a:r>
          </a:p>
          <a:p>
            <a:pPr>
              <a:buNone/>
            </a:pPr>
            <a:r>
              <a:rPr lang="bn-BD" sz="3600" dirty="0">
                <a:latin typeface="Times New Roman" pitchFamily="18" charset="0"/>
                <a:cs typeface="Nikosh" pitchFamily="2" charset="0"/>
              </a:rPr>
              <a:t>১১। উপদেষ্টা বোর্ড গঠন  ১২। ভারত সচিবের ক্ষমতা বৃদ্ধি   </a:t>
            </a:r>
          </a:p>
          <a:p>
            <a:pPr>
              <a:buNone/>
            </a:pPr>
            <a:r>
              <a:rPr lang="bn-BD" sz="3600" dirty="0">
                <a:latin typeface="Times New Roman" pitchFamily="18" charset="0"/>
                <a:cs typeface="Nikosh" pitchFamily="2" charset="0"/>
              </a:rPr>
              <a:t>১৩। কাউন্সিল অব ইন্ডিয়া  গঠন  ১৪। ভারতীয় হাইকমিশনার নিয়োগ  </a:t>
            </a:r>
          </a:p>
          <a:p>
            <a:pPr>
              <a:buNone/>
            </a:pPr>
            <a:r>
              <a:rPr lang="bn-BD" sz="3600" dirty="0">
                <a:latin typeface="Times New Roman" pitchFamily="18" charset="0"/>
                <a:cs typeface="Nikosh" pitchFamily="2" charset="0"/>
              </a:rPr>
              <a:t>১৫। কর্মকমিশন গঠন </a:t>
            </a:r>
          </a:p>
          <a:p>
            <a:pPr>
              <a:buNone/>
            </a:pPr>
            <a:endParaRPr lang="bn-BD" sz="2400" dirty="0">
              <a:latin typeface="Times New Roman" pitchFamily="18" charset="0"/>
              <a:cs typeface="Nikosh" pitchFamily="2" charset="0"/>
            </a:endParaRPr>
          </a:p>
        </p:txBody>
      </p:sp>
    </p:spTree>
  </p:cSld>
  <p:clrMapOvr>
    <a:masterClrMapping/>
  </p:clrMapOvr>
  <p:transition>
    <p:wipe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33600"/>
            <a:ext cx="7543800" cy="16764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buNone/>
            </a:pPr>
            <a:r>
              <a:rPr lang="bn-BD" sz="4000" dirty="0">
                <a:latin typeface="Nikosh" pitchFamily="2" charset="0"/>
                <a:cs typeface="Nikosh" pitchFamily="2" charset="0"/>
              </a:rPr>
              <a:t>বেঙ্গল প্যাক্ট-১৯২৩</a:t>
            </a:r>
            <a:endParaRPr lang="en-US" dirty="0">
              <a:latin typeface="Nikosh" pitchFamily="2" charset="0"/>
              <a:cs typeface="Nikosh" pitchFamily="2" charset="0"/>
            </a:endParaRPr>
          </a:p>
        </p:txBody>
      </p:sp>
    </p:spTree>
  </p:cSld>
  <p:clrMapOvr>
    <a:masterClrMapping/>
  </p:clrMapOvr>
  <p:transition>
    <p:wipe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685800"/>
            <a:ext cx="8839200" cy="5943600"/>
          </a:xfrm>
        </p:spPr>
        <p:txBody>
          <a:bodyPr>
            <a:noAutofit/>
          </a:bodyPr>
          <a:lstStyle/>
          <a:p>
            <a:pPr>
              <a:buNone/>
            </a:pPr>
            <a:r>
              <a:rPr lang="en-US" sz="2800" b="1" dirty="0">
                <a:latin typeface="Times New Roman" pitchFamily="18" charset="0"/>
                <a:cs typeface="Nikosh" pitchFamily="2" charset="0"/>
              </a:rPr>
              <a:t>   </a:t>
            </a:r>
            <a:r>
              <a:rPr lang="bn-BD" sz="3000" b="1" dirty="0">
                <a:latin typeface="Times New Roman" pitchFamily="18" charset="0"/>
                <a:cs typeface="Nikosh" pitchFamily="2" charset="0"/>
              </a:rPr>
              <a:t>দেশবন্ধু চিত্তরঞ্জন দাস </a:t>
            </a:r>
            <a:r>
              <a:rPr lang="bn-BD" sz="3000" dirty="0">
                <a:latin typeface="Times New Roman" pitchFamily="18" charset="0"/>
                <a:cs typeface="Nikosh" pitchFamily="2" charset="0"/>
              </a:rPr>
              <a:t>ছিলেন অসম্প্রদায়িক ও উদার মনের রাজনীতিবীদ। তিনি উপলদ্ধি করেছিলেন যে বাংলার শতকরা ৬০ জন মানুষ মুসলমান, অথচ সরকারী চাকুরি ও অন্যান্য ক্ষেত্রে তাদের সংখ্যা অত্যান্ত নগন্য । তিনি বিশ্বাস করতেন যে ব্রিটিশ শাসন থেকে ভারতবাসীকে মুক্ত করতে হলে প্রয়োজন হিন্দু-মুসলমান ঐক্য ও সম্প্রদায়িক সম্প্রীতি। এজন্য তিনি </a:t>
            </a:r>
            <a:r>
              <a:rPr lang="bn-BD" sz="3000" b="1" dirty="0">
                <a:latin typeface="Times New Roman" pitchFamily="18" charset="0"/>
                <a:cs typeface="Nikosh" pitchFamily="2" charset="0"/>
              </a:rPr>
              <a:t>স্যার আব্দুর রহিম, স্যার আব্দুল করিম, মাওলানা আকরাম খান, মনিরুজ্জামান ইসলামাবাদী, মৌলভী মজিবর রহমান </a:t>
            </a:r>
            <a:r>
              <a:rPr lang="bn-BD" sz="3000" dirty="0">
                <a:latin typeface="Times New Roman" pitchFamily="18" charset="0"/>
                <a:cs typeface="Nikosh" pitchFamily="2" charset="0"/>
              </a:rPr>
              <a:t>প্রমুখ মুসলমান নেতার সাথে আলাপ-আলোচনার পর ১৯২৩ সালে বেঙ্গল প্যাক্ট নামে একটি ঐতিহাসিক চুক্তি সম্পাদন করেন।। এর ফলে হিন্দু-মুসলমান সম্প্রীতি বৃদ্ধি পায়। মুসলমান জনগনের চাকরি ও অন্যান্য সুযোগ-সুবিধা লাভের সুযোগ সৃষ্টি হয়। কিন্তু ১৯২৫ সালের ১৬ জুন দেশবন্ধু চিত্তরঞ্জন দাসের আকস্মিক মৃত্যর ফলে হিন্দু –মুসলমান সম্প্রীতি সৃষ্টির যে সম্ভনা সৃষ্টি হয়েছিল তা ব্যর্থতায় পর্যবসিত হয়। </a:t>
            </a:r>
            <a:r>
              <a:rPr lang="en-US" sz="3000" dirty="0">
                <a:latin typeface="Times New Roman" pitchFamily="18" charset="0"/>
                <a:cs typeface="Nikosh" pitchFamily="2" charset="0"/>
              </a:rPr>
              <a:t> </a:t>
            </a:r>
            <a:endParaRPr lang="bn-BD" sz="3000" dirty="0">
              <a:latin typeface="Times New Roman" pitchFamily="18" charset="0"/>
              <a:cs typeface="Nikosh" pitchFamily="2" charset="0"/>
            </a:endParaRPr>
          </a:p>
        </p:txBody>
      </p:sp>
    </p:spTree>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620000" cy="1295400"/>
          </a:xfrm>
          <a:solidFill>
            <a:schemeClr val="accent6">
              <a:lumMod val="60000"/>
              <a:lumOff val="40000"/>
            </a:schemeClr>
          </a:solidFill>
        </p:spPr>
        <p:style>
          <a:lnRef idx="0">
            <a:schemeClr val="accent5"/>
          </a:lnRef>
          <a:fillRef idx="3">
            <a:schemeClr val="accent5"/>
          </a:fillRef>
          <a:effectRef idx="3">
            <a:schemeClr val="accent5"/>
          </a:effectRef>
          <a:fontRef idx="minor">
            <a:schemeClr val="lt1"/>
          </a:fontRef>
        </p:style>
        <p:txBody>
          <a:bodyPr>
            <a:noAutofit/>
          </a:bodyPr>
          <a:lstStyle/>
          <a:p>
            <a:pPr algn="ctr"/>
            <a:r>
              <a:rPr lang="bn-IN" sz="9600" dirty="0">
                <a:solidFill>
                  <a:schemeClr val="tx1"/>
                </a:solidFill>
                <a:latin typeface="NikoshBAN" panose="02000000000000000000" pitchFamily="2" charset="0"/>
                <a:cs typeface="NikoshBAN" panose="02000000000000000000" pitchFamily="2" charset="0"/>
              </a:rPr>
              <a:t>ধন্যবাদ</a:t>
            </a:r>
            <a:endParaRPr lang="en-US" sz="4800" dirty="0">
              <a:solidFill>
                <a:schemeClr val="tx1"/>
              </a:solidFill>
              <a:latin typeface="NikoshBAN" panose="02000000000000000000" pitchFamily="2" charset="0"/>
              <a:cs typeface="NikoshBAN" panose="02000000000000000000" pitchFamily="2" charset="0"/>
            </a:endParaRPr>
          </a:p>
        </p:txBody>
      </p:sp>
      <p:pic>
        <p:nvPicPr>
          <p:cNvPr id="4" name="Content Placeholder 3" descr="flower030.gif"/>
          <p:cNvPicPr>
            <a:picLocks noGrp="1" noChangeAspect="1"/>
          </p:cNvPicPr>
          <p:nvPr>
            <p:ph idx="1"/>
          </p:nvPr>
        </p:nvPicPr>
        <p:blipFill>
          <a:blip r:embed="rId2" cstate="print"/>
          <a:stretch>
            <a:fillRect/>
          </a:stretch>
        </p:blipFill>
        <p:spPr>
          <a:xfrm>
            <a:off x="1143000" y="1676400"/>
            <a:ext cx="7772400" cy="4724400"/>
          </a:xfr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1524000" y="457200"/>
            <a:ext cx="4648200" cy="914400"/>
          </a:xfrm>
          <a:solidFill>
            <a:schemeClr val="accent1"/>
          </a:solidFill>
        </p:spPr>
        <p:txBody>
          <a:bodyPr lIns="0" rIns="0" bIns="0" anchor="b"/>
          <a:lstStyle/>
          <a:p>
            <a:pPr eaLnBrk="1" hangingPunct="1"/>
            <a:r>
              <a:rPr lang="bn-BD" dirty="0">
                <a:solidFill>
                  <a:srgbClr val="FFFF00"/>
                </a:solidFill>
                <a:latin typeface="Nikosh" pitchFamily="2" charset="0"/>
              </a:rPr>
              <a:t>শিক্ষক পরিচিতি </a:t>
            </a:r>
            <a:endParaRPr lang="en-US" dirty="0">
              <a:solidFill>
                <a:srgbClr val="FFFF00"/>
              </a:solidFill>
              <a:latin typeface="Nikosh" pitchFamily="2" charset="0"/>
            </a:endParaRPr>
          </a:p>
        </p:txBody>
      </p:sp>
      <p:sp>
        <p:nvSpPr>
          <p:cNvPr id="3075" name="Text Box 6"/>
          <p:cNvSpPr txBox="1">
            <a:spLocks noChangeArrowheads="1"/>
          </p:cNvSpPr>
          <p:nvPr/>
        </p:nvSpPr>
        <p:spPr bwMode="auto">
          <a:xfrm>
            <a:off x="1447800" y="2743200"/>
            <a:ext cx="6477000" cy="1015659"/>
          </a:xfrm>
          <a:prstGeom prst="rect">
            <a:avLst/>
          </a:prstGeom>
          <a:solidFill>
            <a:srgbClr val="00B0F0"/>
          </a:solidFill>
          <a:ln w="9525" algn="ctr">
            <a:noFill/>
            <a:miter lim="800000"/>
            <a:headEnd/>
            <a:tailEnd/>
          </a:ln>
        </p:spPr>
        <p:txBody>
          <a:bodyPr wrap="square" lIns="91437" tIns="45718" rIns="91437" bIns="45718">
            <a:spAutoFit/>
          </a:bodyPr>
          <a:lstStyle/>
          <a:p>
            <a:r>
              <a:rPr lang="en-GB" sz="2000" b="1">
                <a:latin typeface="SutonnyMJ" pitchFamily="2" charset="0"/>
              </a:rPr>
              <a:t>মোঃমুস্তাফিজুর রহমান</a:t>
            </a:r>
          </a:p>
          <a:p>
            <a:r>
              <a:rPr lang="en-GB" sz="2000" b="1">
                <a:latin typeface="SutonnyMJ" pitchFamily="2" charset="0"/>
              </a:rPr>
              <a:t>প্রভাষক,পৌরনীতি ও সুশাসন</a:t>
            </a:r>
          </a:p>
          <a:p>
            <a:r>
              <a:rPr lang="en-GB" sz="2000" b="1">
                <a:latin typeface="SutonnyMJ" pitchFamily="2" charset="0"/>
              </a:rPr>
              <a:t>ইসলামিয়া কলেজ,রাজশাহী।      </a:t>
            </a:r>
            <a:endParaRPr lang="en-US" sz="2000" b="1" dirty="0">
              <a:latin typeface="SutonnyMJ" pitchFamily="2" charset="0"/>
            </a:endParaRPr>
          </a:p>
        </p:txBody>
      </p:sp>
      <p:pic>
        <p:nvPicPr>
          <p:cNvPr id="4103" name="Picture 7" descr="PHOTO-1"/>
          <p:cNvPicPr>
            <a:picLocks noChangeAspect="1" noChangeArrowheads="1"/>
          </p:cNvPicPr>
          <p:nvPr/>
        </p:nvPicPr>
        <p:blipFill>
          <a:blip r:embed="rId2"/>
          <a:srcRect/>
          <a:stretch>
            <a:fillRect/>
          </a:stretch>
        </p:blipFill>
        <p:spPr bwMode="auto">
          <a:xfrm>
            <a:off x="6705600" y="228600"/>
            <a:ext cx="2193925" cy="1905000"/>
          </a:xfrm>
          <a:prstGeom prst="rect">
            <a:avLst/>
          </a:prstGeom>
          <a:noFill/>
          <a:ln w="9525">
            <a:noFill/>
            <a:miter lim="800000"/>
            <a:headEnd/>
            <a:tailEnd/>
          </a:ln>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4779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bn-BD" sz="3200" dirty="0">
                <a:latin typeface="Nikosh" pitchFamily="2" charset="0"/>
                <a:cs typeface="Nikosh" pitchFamily="2" charset="0"/>
              </a:rPr>
              <a:t> </a:t>
            </a:r>
            <a:r>
              <a:rPr lang="bn-BD" sz="4000" dirty="0">
                <a:latin typeface="Nikosh" pitchFamily="2" charset="0"/>
                <a:cs typeface="Nikosh" pitchFamily="2" charset="0"/>
              </a:rPr>
              <a:t>মুল শিরোনামঃ ব্রিটিশ ভারতে প্রতিনিধিত্বশীল সরকারের বিকাশ ও ভারত বিভাগ   </a:t>
            </a:r>
            <a:endParaRPr lang="en-US" sz="4000" dirty="0">
              <a:latin typeface="Nikosh" pitchFamily="2" charset="0"/>
              <a:cs typeface="Nikosh" pitchFamily="2" charset="0"/>
            </a:endParaRPr>
          </a:p>
        </p:txBody>
      </p:sp>
      <p:sp>
        <p:nvSpPr>
          <p:cNvPr id="3" name="Content Placeholder 2"/>
          <p:cNvSpPr>
            <a:spLocks noGrp="1"/>
          </p:cNvSpPr>
          <p:nvPr>
            <p:ph idx="1"/>
          </p:nvPr>
        </p:nvSpPr>
        <p:spPr>
          <a:xfrm>
            <a:off x="152400" y="2057400"/>
            <a:ext cx="8839200" cy="3962400"/>
          </a:xfrm>
        </p:spPr>
        <p:style>
          <a:lnRef idx="1">
            <a:schemeClr val="accent1"/>
          </a:lnRef>
          <a:fillRef idx="2">
            <a:schemeClr val="accent1"/>
          </a:fillRef>
          <a:effectRef idx="1">
            <a:schemeClr val="accent1"/>
          </a:effectRef>
          <a:fontRef idx="minor">
            <a:schemeClr val="dk1"/>
          </a:fontRef>
        </p:style>
        <p:txBody>
          <a:bodyPr>
            <a:noAutofit/>
          </a:bodyPr>
          <a:lstStyle/>
          <a:p>
            <a:pPr algn="ctr">
              <a:buNone/>
            </a:pPr>
            <a:r>
              <a:rPr lang="en-US" sz="4000" dirty="0">
                <a:latin typeface="Nikosh" pitchFamily="2" charset="0"/>
                <a:cs typeface="Nikosh" pitchFamily="2" charset="0"/>
              </a:rPr>
              <a:t>অ</a:t>
            </a:r>
            <a:r>
              <a:rPr lang="bn-BD" sz="4000" dirty="0">
                <a:latin typeface="Nikosh" pitchFamily="2" charset="0"/>
                <a:cs typeface="Nikosh" pitchFamily="2" charset="0"/>
              </a:rPr>
              <a:t>ধ্যায়ঃ ১   </a:t>
            </a:r>
          </a:p>
          <a:p>
            <a:pPr algn="ctr">
              <a:buNone/>
            </a:pPr>
            <a:r>
              <a:rPr lang="bn-BD" sz="4000" dirty="0">
                <a:latin typeface="Nikosh" pitchFamily="2" charset="0"/>
                <a:cs typeface="Nikosh" pitchFamily="2" charset="0"/>
              </a:rPr>
              <a:t>আজকের পাঠ/পাঠ ঘোষনাঃ ১৯০৬ সালে “ নিখিল ভারত মুসলিম লীগ প্রতিষ্ঠা, ভারতীয় কাউন্সিল আইন, ১৯০৯ বা মর্লি-মিন্টো সংস্কার আইন, ১৯১৯ সালের ভারত শাসন আইন বা মন্টেগু-চেমসফোর্ড সংস্কার আইন</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4648200" cy="1277112"/>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bn-BD" dirty="0">
                <a:latin typeface="Nikosh" pitchFamily="2" charset="0"/>
                <a:cs typeface="Nikosh" pitchFamily="2" charset="0"/>
              </a:rPr>
              <a:t>   </a:t>
            </a:r>
            <a:r>
              <a:rPr lang="en-US" dirty="0" err="1">
                <a:latin typeface="Nikosh" pitchFamily="2" charset="0"/>
                <a:cs typeface="Nikosh" pitchFamily="2" charset="0"/>
              </a:rPr>
              <a:t>প্রারম্ভিক</a:t>
            </a:r>
            <a:r>
              <a:rPr lang="en-US" dirty="0">
                <a:latin typeface="Nikosh" pitchFamily="2" charset="0"/>
                <a:cs typeface="Nikosh" pitchFamily="2" charset="0"/>
              </a:rPr>
              <a:t> </a:t>
            </a:r>
            <a:r>
              <a:rPr lang="en-US" dirty="0" err="1">
                <a:latin typeface="Nikosh" pitchFamily="2" charset="0"/>
                <a:cs typeface="Nikosh" pitchFamily="2" charset="0"/>
              </a:rPr>
              <a:t>বক্তব্য</a:t>
            </a:r>
            <a:endParaRPr lang="en-US" dirty="0">
              <a:latin typeface="Nikosh" pitchFamily="2" charset="0"/>
              <a:cs typeface="Nikosh" pitchFamily="2" charset="0"/>
            </a:endParaRPr>
          </a:p>
        </p:txBody>
      </p:sp>
      <p:sp>
        <p:nvSpPr>
          <p:cNvPr id="3" name="Content Placeholder 2"/>
          <p:cNvSpPr>
            <a:spLocks noGrp="1"/>
          </p:cNvSpPr>
          <p:nvPr>
            <p:ph idx="1"/>
          </p:nvPr>
        </p:nvSpPr>
        <p:spPr>
          <a:xfrm>
            <a:off x="228600" y="2438400"/>
            <a:ext cx="8839200" cy="388620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a:buNone/>
            </a:pPr>
            <a:r>
              <a:rPr lang="bn-BD" sz="2600" dirty="0">
                <a:latin typeface="Nikosh" pitchFamily="2" charset="0"/>
                <a:cs typeface="Nikosh" pitchFamily="2" charset="0"/>
              </a:rPr>
              <a:t> </a:t>
            </a:r>
            <a:r>
              <a:rPr lang="en-US" sz="2600" dirty="0">
                <a:latin typeface="Nikosh" pitchFamily="2" charset="0"/>
                <a:cs typeface="Nikosh" pitchFamily="2" charset="0"/>
              </a:rPr>
              <a:t>		</a:t>
            </a:r>
            <a:r>
              <a:rPr lang="bn-BD" sz="4000" dirty="0">
                <a:latin typeface="Nikosh" pitchFamily="2" charset="0"/>
                <a:cs typeface="Nikosh" pitchFamily="2" charset="0"/>
              </a:rPr>
              <a:t>১৯০৬ সালে” নিখিল ভারত মুসলিম লীগ প্রতিষ্ঠা                 </a:t>
            </a:r>
          </a:p>
          <a:p>
            <a:pPr>
              <a:buNone/>
            </a:pPr>
            <a:r>
              <a:rPr lang="bn-BD" sz="4000" dirty="0">
                <a:latin typeface="Nikosh" pitchFamily="2" charset="0"/>
                <a:cs typeface="Nikosh" pitchFamily="2" charset="0"/>
              </a:rPr>
              <a:t> </a:t>
            </a:r>
            <a:r>
              <a:rPr lang="en-US" sz="4000" dirty="0">
                <a:latin typeface="Nikosh" pitchFamily="2" charset="0"/>
                <a:cs typeface="Nikosh" pitchFamily="2" charset="0"/>
              </a:rPr>
              <a:t>		</a:t>
            </a:r>
            <a:r>
              <a:rPr lang="bn-BD" sz="4000" dirty="0">
                <a:latin typeface="Nikosh" pitchFamily="2" charset="0"/>
                <a:cs typeface="Nikosh" pitchFamily="2" charset="0"/>
              </a:rPr>
              <a:t>ভারতীয় কাউন্সিল আইন ১৯০৯ বা মর্লি-মিন্টো </a:t>
            </a:r>
            <a:r>
              <a:rPr lang="en-US" sz="4000" dirty="0">
                <a:latin typeface="Nikosh" pitchFamily="2" charset="0"/>
                <a:cs typeface="Nikosh" pitchFamily="2" charset="0"/>
              </a:rPr>
              <a:t>	</a:t>
            </a:r>
            <a:r>
              <a:rPr lang="bn-BD" sz="4000" dirty="0">
                <a:latin typeface="Nikosh" pitchFamily="2" charset="0"/>
                <a:cs typeface="Nikosh" pitchFamily="2" charset="0"/>
              </a:rPr>
              <a:t>সংস্কার আইন ১৯০৯</a:t>
            </a:r>
          </a:p>
          <a:p>
            <a:pPr>
              <a:buNone/>
            </a:pPr>
            <a:r>
              <a:rPr lang="bn-BD" sz="4000" dirty="0">
                <a:latin typeface="Nikosh" pitchFamily="2" charset="0"/>
                <a:cs typeface="Nikosh" pitchFamily="2" charset="0"/>
              </a:rPr>
              <a:t> </a:t>
            </a:r>
            <a:r>
              <a:rPr lang="en-US" sz="4000" dirty="0">
                <a:latin typeface="Nikosh" pitchFamily="2" charset="0"/>
                <a:cs typeface="Nikosh" pitchFamily="2" charset="0"/>
              </a:rPr>
              <a:t>		</a:t>
            </a:r>
            <a:r>
              <a:rPr lang="bn-BD" sz="4000" dirty="0">
                <a:latin typeface="Nikosh" pitchFamily="2" charset="0"/>
                <a:cs typeface="Nikosh" pitchFamily="2" charset="0"/>
              </a:rPr>
              <a:t>১৯১৯ সালের ভারত শাসন আইন বা মন্টেগু-</a:t>
            </a:r>
            <a:r>
              <a:rPr lang="en-US" sz="4000" dirty="0">
                <a:latin typeface="Nikosh" pitchFamily="2" charset="0"/>
                <a:cs typeface="Nikosh" pitchFamily="2" charset="0"/>
              </a:rPr>
              <a:t>	</a:t>
            </a:r>
            <a:r>
              <a:rPr lang="bn-BD" sz="4000" dirty="0">
                <a:latin typeface="Nikosh" pitchFamily="2" charset="0"/>
                <a:cs typeface="Nikosh" pitchFamily="2" charset="0"/>
              </a:rPr>
              <a:t>চেমসফোর্ড সংস্কার আইন</a:t>
            </a:r>
          </a:p>
          <a:p>
            <a:pPr>
              <a:buNone/>
            </a:pPr>
            <a:r>
              <a:rPr lang="bn-BD" sz="2600" dirty="0">
                <a:latin typeface="Nikosh" pitchFamily="2" charset="0"/>
                <a:cs typeface="Nikosh" pitchFamily="2" charset="0"/>
              </a:rPr>
              <a:t>  </a:t>
            </a:r>
            <a:r>
              <a:rPr lang="en-US" sz="2600" dirty="0">
                <a:latin typeface="Nikosh" pitchFamily="2" charset="0"/>
                <a:cs typeface="Nikosh" pitchFamily="2" charset="0"/>
              </a:rPr>
              <a:t>		</a:t>
            </a:r>
            <a:r>
              <a:rPr lang="bn-BD" sz="2600" dirty="0">
                <a:latin typeface="Nikosh" pitchFamily="2" charset="0"/>
                <a:cs typeface="Nikosh" pitchFamily="2" charset="0"/>
              </a:rPr>
              <a:t> </a:t>
            </a:r>
            <a:r>
              <a:rPr lang="bn-BD" sz="4000" dirty="0">
                <a:latin typeface="Nikosh" pitchFamily="2" charset="0"/>
                <a:cs typeface="Nikosh" pitchFamily="2" charset="0"/>
              </a:rPr>
              <a:t>বেঙ্গল প্যাক্ট-১৯২৩</a:t>
            </a:r>
            <a:endParaRPr lang="en-US" sz="4000" dirty="0">
              <a:latin typeface="Nikosh" pitchFamily="2" charset="0"/>
              <a:cs typeface="Nikosh" pitchFamily="2" charset="0"/>
            </a:endParaRPr>
          </a:p>
          <a:p>
            <a:pPr>
              <a:buNone/>
            </a:pPr>
            <a:endParaRPr lang="bn-BD" sz="2600" dirty="0">
              <a:latin typeface="Nikosh" pitchFamily="2" charset="0"/>
              <a:cs typeface="Nikosh" pitchFamily="2" charset="0"/>
            </a:endParaRPr>
          </a:p>
          <a:p>
            <a:pPr>
              <a:buNone/>
            </a:pPr>
            <a:endParaRPr lang="bn-BD" sz="2400" dirty="0">
              <a:latin typeface="Nikosh" pitchFamily="2" charset="0"/>
              <a:cs typeface="Nikosh" pitchFamily="2" charset="0"/>
            </a:endParaRPr>
          </a:p>
          <a:p>
            <a:pPr>
              <a:buNone/>
            </a:pPr>
            <a:endParaRPr lang="bn-BD" sz="2400" dirty="0">
              <a:latin typeface="Nikosh" pitchFamily="2" charset="0"/>
              <a:cs typeface="Nikosh" pitchFamily="2" charset="0"/>
            </a:endParaRPr>
          </a:p>
          <a:p>
            <a:pPr>
              <a:buNone/>
            </a:pPr>
            <a:endParaRPr lang="en-US" sz="2400" dirty="0">
              <a:latin typeface="Nikosh" pitchFamily="2" charset="0"/>
              <a:cs typeface="Nikosh" pitchFamily="2" charset="0"/>
            </a:endParaRPr>
          </a:p>
          <a:p>
            <a:endParaRPr lang="en-US" dirty="0"/>
          </a:p>
        </p:txBody>
      </p:sp>
      <p:sp>
        <p:nvSpPr>
          <p:cNvPr id="4" name="Right Arrow 3"/>
          <p:cNvSpPr/>
          <p:nvPr/>
        </p:nvSpPr>
        <p:spPr>
          <a:xfrm>
            <a:off x="457200" y="2590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5" name="Right Arrow 4"/>
          <p:cNvSpPr/>
          <p:nvPr/>
        </p:nvSpPr>
        <p:spPr>
          <a:xfrm>
            <a:off x="457200" y="3352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6" name="Right Arrow 5"/>
          <p:cNvSpPr/>
          <p:nvPr/>
        </p:nvSpPr>
        <p:spPr>
          <a:xfrm>
            <a:off x="457200" y="46482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7" name="Right Arrow 6"/>
          <p:cNvSpPr/>
          <p:nvPr/>
        </p:nvSpPr>
        <p:spPr>
          <a:xfrm>
            <a:off x="533400" y="5638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10600" cy="2057400"/>
          </a:xfrm>
          <a:solidFill>
            <a:srgbClr val="FFC000"/>
          </a:solidFill>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pPr algn="ctr">
              <a:buNone/>
            </a:pPr>
            <a:endParaRPr lang="en-US" sz="4000" dirty="0">
              <a:latin typeface="Nikosh" pitchFamily="2" charset="0"/>
              <a:cs typeface="Nikosh" pitchFamily="2" charset="0"/>
            </a:endParaRPr>
          </a:p>
          <a:p>
            <a:pPr algn="ctr">
              <a:buNone/>
            </a:pPr>
            <a:r>
              <a:rPr lang="bn-BD" sz="4000" dirty="0">
                <a:latin typeface="Nikosh" pitchFamily="2" charset="0"/>
                <a:cs typeface="Nikosh" pitchFamily="2" charset="0"/>
              </a:rPr>
              <a:t>১৯০৬ সালে” নিখিল ভারত মুসলিম লীগ প্রতিষ্ঠা</a:t>
            </a:r>
          </a:p>
          <a:p>
            <a:pPr>
              <a:buNone/>
            </a:pPr>
            <a:r>
              <a:rPr lang="bn-BD" dirty="0">
                <a:latin typeface="Nikosh" pitchFamily="2" charset="0"/>
                <a:cs typeface="Nikosh" pitchFamily="2" charset="0"/>
              </a:rPr>
              <a:t> </a:t>
            </a:r>
            <a:endParaRPr lang="en-US" dirty="0">
              <a:latin typeface="Nikosh" pitchFamily="2" charset="0"/>
              <a:cs typeface="Nikosh" pitchFamily="2" charset="0"/>
            </a:endParaRPr>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9296400" cy="6629400"/>
          </a:xfrm>
        </p:spPr>
        <p:style>
          <a:lnRef idx="2">
            <a:schemeClr val="accent1"/>
          </a:lnRef>
          <a:fillRef idx="1">
            <a:schemeClr val="lt1"/>
          </a:fillRef>
          <a:effectRef idx="0">
            <a:schemeClr val="accent1"/>
          </a:effectRef>
          <a:fontRef idx="minor">
            <a:schemeClr val="dk1"/>
          </a:fontRef>
        </p:style>
        <p:txBody>
          <a:bodyPr>
            <a:noAutofit/>
          </a:bodyPr>
          <a:lstStyle/>
          <a:p>
            <a:pPr>
              <a:lnSpc>
                <a:spcPct val="150000"/>
              </a:lnSpc>
              <a:buNone/>
            </a:pPr>
            <a:r>
              <a:rPr lang="bn-BD" sz="2500" dirty="0">
                <a:latin typeface="Times New Roman" pitchFamily="18" charset="0"/>
                <a:cs typeface="Nikosh" pitchFamily="2" charset="0"/>
              </a:rPr>
              <a:t>১৯০৫ সালে বঙ্গভঙ্গের পর ভারতবর্ষের মুসলমান নেতৃবৃন্দ তাদের স্বার্থ সংরক্ষনের জন্য একটি রাজনৈতিক সংগঠনের প্রয়োজনীয়তা তীব্রভাবে অনুভব করতে থাকেন। ১৯০৬ সালের ১ অক্টোবর আগা খানের নেতৃত্বে একটি শক্তিশালী মুসলিম প্রতিনিধি দল লর্ড মিন্টোর নিকট পৃথক নির্বাচনের দাবি জানালে তিনি তা নীতিগতভাবে মেনে নেন। এর ফলে মুসলীম নেতৃবৃন্দ উৎসাহিত হয়ে পড়েন। ১৯০৬ সালের ডিসেম্বর মাসের শেষ দিকে ঢাকায় নিখিল ভারত মুসলিম শিক্ষা সম্মেলন অনুষ্ঠিত হয়। এই শিক্ষা সম্মেলনে বসে একটি রাজনৈতিক দল গঠনের প্রশ্নে মুসলমান নেতৃবৃন্দ মতবিনিময় করেন। ১৯০৬ সালের ৩০ ডিসেম্বরে নবাব ভিকারুল মুলকের সভাপতিত্বে এক বিশেষ অধিবেশনে ঢাকার নবাব স্যার সলিমুল্লাহ একটি সর্বভারতীয় মুসলীম রাজনৈতিক দল গঠনের প্রস্তাব রাখেন। প্রস্তাবটি সর্বসম্মতিক্রমে গৃহিত হয়। এভাবেই সর্বভারতীয় মুসলীম লীগ নামক একটি রাজনৈতিক সংগঠনের জন্ম হয়। </a:t>
            </a:r>
          </a:p>
        </p:txBody>
      </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239000" cy="1143000"/>
          </a:xfrm>
          <a:solidFill>
            <a:srgbClr val="00B0F0"/>
          </a:solidFill>
        </p:spPr>
        <p:txBody>
          <a:bodyPr>
            <a:normAutofit fontScale="90000"/>
          </a:bodyPr>
          <a:lstStyle/>
          <a:p>
            <a:r>
              <a:rPr lang="bn-BD" sz="5400" b="1" dirty="0">
                <a:solidFill>
                  <a:schemeClr val="tx1">
                    <a:lumMod val="65000"/>
                    <a:lumOff val="35000"/>
                  </a:schemeClr>
                </a:solidFill>
                <a:latin typeface="Times New Roman" pitchFamily="18" charset="0"/>
                <a:cs typeface="Nikosh" pitchFamily="2" charset="0"/>
              </a:rPr>
              <a:t>মুসলিম লীগের লক্ষ্য বা উদ্দেশ্যঃ </a:t>
            </a:r>
          </a:p>
        </p:txBody>
      </p:sp>
      <p:sp>
        <p:nvSpPr>
          <p:cNvPr id="3" name="Content Placeholder 2"/>
          <p:cNvSpPr>
            <a:spLocks noGrp="1"/>
          </p:cNvSpPr>
          <p:nvPr>
            <p:ph idx="1"/>
          </p:nvPr>
        </p:nvSpPr>
        <p:spPr>
          <a:xfrm>
            <a:off x="152400" y="1524000"/>
            <a:ext cx="8839200" cy="5181600"/>
          </a:xfrm>
        </p:spPr>
        <p:txBody>
          <a:bodyPr>
            <a:normAutofit fontScale="77500" lnSpcReduction="20000"/>
          </a:bodyPr>
          <a:lstStyle/>
          <a:p>
            <a:pPr>
              <a:buNone/>
            </a:pPr>
            <a:r>
              <a:rPr lang="bn-BD" sz="3000" b="1" i="1" u="sng" dirty="0">
                <a:latin typeface="Times New Roman" pitchFamily="18" charset="0"/>
                <a:cs typeface="Nikosh" pitchFamily="2" charset="0"/>
              </a:rPr>
              <a:t>মুসলিম লীগের লক্ষ্য বা উদ্দেশ্যঃ </a:t>
            </a:r>
          </a:p>
          <a:p>
            <a:pPr>
              <a:lnSpc>
                <a:spcPct val="170000"/>
              </a:lnSpc>
              <a:buNone/>
            </a:pPr>
            <a:r>
              <a:rPr lang="bn-BD" sz="2400" dirty="0">
                <a:latin typeface="Times New Roman" pitchFamily="18" charset="0"/>
                <a:cs typeface="Nikosh" pitchFamily="2" charset="0"/>
              </a:rPr>
              <a:t>১। মুসলমান সম্প্রদায়ের আস্থা অর্জন   </a:t>
            </a:r>
            <a:endParaRPr lang="en-US" sz="2400" dirty="0">
              <a:latin typeface="Times New Roman" pitchFamily="18" charset="0"/>
              <a:cs typeface="Nikosh" pitchFamily="2" charset="0"/>
            </a:endParaRPr>
          </a:p>
          <a:p>
            <a:pPr>
              <a:lnSpc>
                <a:spcPct val="170000"/>
              </a:lnSpc>
              <a:buNone/>
            </a:pPr>
            <a:r>
              <a:rPr lang="bn-BD" sz="2400" dirty="0">
                <a:latin typeface="Times New Roman" pitchFamily="18" charset="0"/>
                <a:cs typeface="Nikosh" pitchFamily="2" charset="0"/>
              </a:rPr>
              <a:t>২। মুসলমান সম্প্রদায়ের স্বার্থ সংশ্লিষ্ট বিষয় ব্রিটিশ সরকারকে জানানোর ব্যবস্থা করা   </a:t>
            </a:r>
            <a:endParaRPr lang="en-US" sz="2400" dirty="0">
              <a:latin typeface="Times New Roman" pitchFamily="18" charset="0"/>
              <a:cs typeface="Nikosh" pitchFamily="2" charset="0"/>
            </a:endParaRPr>
          </a:p>
          <a:p>
            <a:pPr>
              <a:lnSpc>
                <a:spcPct val="170000"/>
              </a:lnSpc>
              <a:buNone/>
            </a:pPr>
            <a:r>
              <a:rPr lang="bn-BD" sz="2400" dirty="0">
                <a:latin typeface="Times New Roman" pitchFamily="18" charset="0"/>
                <a:cs typeface="Nikosh" pitchFamily="2" charset="0"/>
              </a:rPr>
              <a:t>৩। অন্য সম্প্রদায়ের সাথে সদ্বভাব বজায় রাখা  </a:t>
            </a:r>
          </a:p>
          <a:p>
            <a:pPr>
              <a:buNone/>
            </a:pPr>
            <a:r>
              <a:rPr lang="bn-BD" sz="3000" b="1" i="1" u="sng" dirty="0">
                <a:latin typeface="Nikosh" pitchFamily="2" charset="0"/>
                <a:cs typeface="Nikosh" pitchFamily="2" charset="0"/>
              </a:rPr>
              <a:t>মুসলিম লীগের কার্যক্রমঃ </a:t>
            </a:r>
          </a:p>
          <a:p>
            <a:pPr>
              <a:buNone/>
            </a:pPr>
            <a:r>
              <a:rPr lang="bn-BD" sz="2400" dirty="0">
                <a:latin typeface="Nikosh" pitchFamily="2" charset="0"/>
                <a:cs typeface="Nikosh" pitchFamily="2" charset="0"/>
              </a:rPr>
              <a:t>১৯০৬ সালে ব্রিটিশ ভারতে মুসলিম লীগ প্রতিষ্ঠা ছিল একটি গুরুত্বপুর্ণ ঘটনা। কেননা এটি ছিল সত্যিকার</a:t>
            </a:r>
            <a:r>
              <a:rPr lang="en-US" sz="2400" dirty="0">
                <a:latin typeface="Nikosh" pitchFamily="2" charset="0"/>
                <a:cs typeface="Nikosh" pitchFamily="2" charset="0"/>
              </a:rPr>
              <a:t> অ</a:t>
            </a:r>
            <a:r>
              <a:rPr lang="bn-BD" sz="2400" dirty="0">
                <a:latin typeface="Nikosh" pitchFamily="2" charset="0"/>
                <a:cs typeface="Nikosh" pitchFamily="2" charset="0"/>
              </a:rPr>
              <a:t>র্থে এই উপমহাদেশের  মুসলমানদের দ্বারা গঠিত সর্বপ্রথম একটি পুর্ণাঙ্গ রাজনৈতিক প্রতিষ্ঠান। নিম্নে </a:t>
            </a:r>
            <a:endParaRPr lang="en-US" sz="2400" dirty="0">
              <a:latin typeface="Nikosh" pitchFamily="2" charset="0"/>
              <a:cs typeface="Nikosh" pitchFamily="2" charset="0"/>
            </a:endParaRPr>
          </a:p>
          <a:p>
            <a:pPr>
              <a:buNone/>
            </a:pPr>
            <a:r>
              <a:rPr lang="bn-BD" sz="2400" b="1" dirty="0">
                <a:latin typeface="Nikosh" pitchFamily="2" charset="0"/>
                <a:cs typeface="Nikosh" pitchFamily="2" charset="0"/>
              </a:rPr>
              <a:t>মুসলিম লীগের কার্যক্রম ও পদক্ষেপসমুহ </a:t>
            </a:r>
            <a:r>
              <a:rPr lang="bn-BD" sz="2400" dirty="0">
                <a:latin typeface="Nikosh" pitchFamily="2" charset="0"/>
                <a:cs typeface="Nikosh" pitchFamily="2" charset="0"/>
              </a:rPr>
              <a:t>উল্লেখ করা হলঃ</a:t>
            </a:r>
          </a:p>
          <a:p>
            <a:pPr>
              <a:buNone/>
            </a:pPr>
            <a:r>
              <a:rPr lang="bn-BD" sz="2400" dirty="0">
                <a:latin typeface="Nikosh" pitchFamily="2" charset="0"/>
                <a:cs typeface="Nikosh" pitchFamily="2" charset="0"/>
              </a:rPr>
              <a:t>১। ব্রিটিশ সরকারের নিকট দাবি-দাওয়া ও আশা-আকাঙ্খা তুলে ধরা    </a:t>
            </a:r>
            <a:endParaRPr lang="en-US" sz="2400" dirty="0">
              <a:latin typeface="Nikosh" pitchFamily="2" charset="0"/>
              <a:cs typeface="Nikosh" pitchFamily="2" charset="0"/>
            </a:endParaRPr>
          </a:p>
          <a:p>
            <a:pPr>
              <a:buNone/>
            </a:pPr>
            <a:r>
              <a:rPr lang="bn-BD" sz="2400" dirty="0">
                <a:latin typeface="Nikosh" pitchFamily="2" charset="0"/>
                <a:cs typeface="Nikosh" pitchFamily="2" charset="0"/>
              </a:rPr>
              <a:t>২। পৃথক নির্বাচনের দাবি    </a:t>
            </a:r>
            <a:endParaRPr lang="en-US" sz="2400" dirty="0">
              <a:latin typeface="Nikosh" pitchFamily="2" charset="0"/>
              <a:cs typeface="Nikosh" pitchFamily="2" charset="0"/>
            </a:endParaRPr>
          </a:p>
          <a:p>
            <a:pPr>
              <a:buNone/>
            </a:pPr>
            <a:r>
              <a:rPr lang="bn-BD" sz="2400" dirty="0">
                <a:latin typeface="Nikosh" pitchFamily="2" charset="0"/>
                <a:cs typeface="Nikosh" pitchFamily="2" charset="0"/>
              </a:rPr>
              <a:t>৩। দায়িত্বশীল সরকার প্রতিষ্ঠার লক্ষ্যে কংগ্রেসের সাথে আন্দোলনে আগ্রহ প্রকাশ    </a:t>
            </a:r>
            <a:endParaRPr lang="en-US" sz="2400" dirty="0">
              <a:latin typeface="Nikosh" pitchFamily="2" charset="0"/>
              <a:cs typeface="Nikosh" pitchFamily="2" charset="0"/>
            </a:endParaRPr>
          </a:p>
          <a:p>
            <a:pPr>
              <a:buNone/>
            </a:pPr>
            <a:r>
              <a:rPr lang="bn-BD" sz="2400" dirty="0">
                <a:latin typeface="Nikosh" pitchFamily="2" charset="0"/>
                <a:cs typeface="Nikosh" pitchFamily="2" charset="0"/>
              </a:rPr>
              <a:t>৪। জিন্নাহর চৌদ্দ দফা ও মুসলমান জনগনের স্বার্থরক্ষার একক প্রচেষ্টা  </a:t>
            </a:r>
            <a:endParaRPr lang="en-US" sz="2400" dirty="0">
              <a:latin typeface="Nikosh" pitchFamily="2" charset="0"/>
              <a:cs typeface="Nikosh" pitchFamily="2" charset="0"/>
            </a:endParaRPr>
          </a:p>
          <a:p>
            <a:pPr>
              <a:buNone/>
            </a:pPr>
            <a:r>
              <a:rPr lang="bn-BD" sz="2400" dirty="0">
                <a:latin typeface="Nikosh" pitchFamily="2" charset="0"/>
                <a:cs typeface="Nikosh" pitchFamily="2" charset="0"/>
              </a:rPr>
              <a:t>৫। সার্বভারতীয় যুক্তরাষ্ট্রীয় ব্যবস্থা প্রবর্তনের ধারণা প্রত্যাখান করা  </a:t>
            </a:r>
            <a:endParaRPr lang="en-US" sz="2400" dirty="0">
              <a:latin typeface="Nikosh" pitchFamily="2" charset="0"/>
              <a:cs typeface="Nikosh" pitchFamily="2" charset="0"/>
            </a:endParaRPr>
          </a:p>
          <a:p>
            <a:pPr>
              <a:buNone/>
            </a:pPr>
            <a:r>
              <a:rPr lang="bn-BD" sz="2400" dirty="0">
                <a:latin typeface="Nikosh" pitchFamily="2" charset="0"/>
                <a:cs typeface="Nikosh" pitchFamily="2" charset="0"/>
              </a:rPr>
              <a:t>৬। দ্বিজাতি তত্ত্ব ও লাহোর প্রস্তাব উত্থাপন</a:t>
            </a:r>
            <a:endParaRPr lang="en-US" sz="2400" dirty="0">
              <a:latin typeface="Nikosh" pitchFamily="2" charset="0"/>
              <a:cs typeface="Nikosh"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10600" cy="2895600"/>
          </a:xfrm>
        </p:spPr>
        <p:style>
          <a:lnRef idx="3">
            <a:schemeClr val="lt1"/>
          </a:lnRef>
          <a:fillRef idx="1">
            <a:schemeClr val="accent2"/>
          </a:fillRef>
          <a:effectRef idx="1">
            <a:schemeClr val="accent2"/>
          </a:effectRef>
          <a:fontRef idx="minor">
            <a:schemeClr val="lt1"/>
          </a:fontRef>
        </p:style>
        <p:txBody>
          <a:bodyPr>
            <a:normAutofit/>
          </a:bodyPr>
          <a:lstStyle/>
          <a:p>
            <a:pPr algn="ctr">
              <a:buNone/>
            </a:pPr>
            <a:endParaRPr lang="en-US" sz="4000" dirty="0">
              <a:latin typeface="Nikosh" pitchFamily="2" charset="0"/>
              <a:cs typeface="Nikosh" pitchFamily="2" charset="0"/>
            </a:endParaRPr>
          </a:p>
          <a:p>
            <a:pPr algn="ctr">
              <a:buNone/>
            </a:pPr>
            <a:r>
              <a:rPr lang="bn-BD" sz="4000" dirty="0">
                <a:latin typeface="Nikosh" pitchFamily="2" charset="0"/>
                <a:cs typeface="Nikosh" pitchFamily="2" charset="0"/>
              </a:rPr>
              <a:t>ভারতীয় কাউন্সিল আইন, ১৯০৯ বা মর্লি-মিন্টো সংস্কার আইন ১৯০৯</a:t>
            </a:r>
            <a:endParaRPr lang="en-US" sz="4000" dirty="0">
              <a:latin typeface="Nikosh" pitchFamily="2" charset="0"/>
              <a:cs typeface="Nikosh" pitchFamily="2"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172200"/>
          </a:xfrm>
        </p:spPr>
        <p:txBody>
          <a:bodyPr>
            <a:normAutofit fontScale="85000" lnSpcReduction="20000"/>
          </a:bodyPr>
          <a:lstStyle/>
          <a:p>
            <a:pPr>
              <a:lnSpc>
                <a:spcPct val="150000"/>
              </a:lnSpc>
              <a:buNone/>
            </a:pPr>
            <a:r>
              <a:rPr lang="bn-BD" sz="2400" b="1" dirty="0">
                <a:latin typeface="Nikosh" pitchFamily="2" charset="0"/>
                <a:cs typeface="Nikosh" pitchFamily="2" charset="0"/>
              </a:rPr>
              <a:t>পটভুমিঃ</a:t>
            </a:r>
            <a:r>
              <a:rPr lang="bn-BD" sz="2400" dirty="0">
                <a:latin typeface="Nikosh" pitchFamily="2" charset="0"/>
                <a:cs typeface="Nikosh" pitchFamily="2" charset="0"/>
              </a:rPr>
              <a:t> ভারতীয় কাউন্সিল আইন, ১৮৬১ ও ভারতীয় কাউন্সিল আইন ১৮৯২ এর মধ্যে বেশকিছু ত্রুটি-বিচ্যুতি বা সীমাবদ্ধতা থাকায় তা ভারতীয় জনগনকে পুরোপুরি সন্তুষ্ট করতে ব্যর্থ হয়। ব্রিটিশ ভারতের গভর্ণর জেনারেল ও ভাইসরয় হিসেবে লর্ড কার্জনের শাসনামলে তিনি এমন</a:t>
            </a:r>
            <a:r>
              <a:rPr lang="en-US" sz="2400" dirty="0">
                <a:latin typeface="Nikosh" pitchFamily="2" charset="0"/>
                <a:cs typeface="Nikosh" pitchFamily="2" charset="0"/>
              </a:rPr>
              <a:t> </a:t>
            </a:r>
            <a:r>
              <a:rPr lang="bn-BD" sz="2400" dirty="0">
                <a:latin typeface="Nikosh" pitchFamily="2" charset="0"/>
                <a:cs typeface="Nikosh" pitchFamily="2" charset="0"/>
              </a:rPr>
              <a:t>কিছু সিদ্ধান্ত গ্রহন ও কার্যকর করেছিলেন যা বিতর্ক ও আলোড়নের সৃষ্টি করে। লর্ড কার্জনের এসব সিদ্ধান্ত ভারতীয় জনগনের একাংশের মধ্যে ক্ষোভ ও অসন্তোষের দানা বেধে ওঠে। </a:t>
            </a:r>
          </a:p>
          <a:p>
            <a:pPr>
              <a:lnSpc>
                <a:spcPct val="150000"/>
              </a:lnSpc>
              <a:buNone/>
            </a:pPr>
            <a:r>
              <a:rPr lang="bn-BD" sz="2400" dirty="0">
                <a:latin typeface="Nikosh" pitchFamily="2" charset="0"/>
                <a:cs typeface="Nikosh" pitchFamily="2" charset="0"/>
              </a:rPr>
              <a:t>উপরিউক্ত  অবস্থার প্রেক্ষাপটে ইংরেজ শাসকগণ সাংবিধানিক সংস্কার সাধন করে ভারতীয় জনগনের দাবি পুরণ ও তাদের অসন্তোষ দূর করার জন্য </a:t>
            </a:r>
            <a:r>
              <a:rPr lang="bn-BD" sz="2400" b="1" dirty="0">
                <a:latin typeface="Nikosh" pitchFamily="2" charset="0"/>
                <a:cs typeface="Nikosh" pitchFamily="2" charset="0"/>
              </a:rPr>
              <a:t>বড়লাট ও ভাইসরয় লর্ড মিন্টোর </a:t>
            </a:r>
            <a:r>
              <a:rPr lang="bn-BD" sz="2400" dirty="0">
                <a:latin typeface="Nikosh" pitchFamily="2" charset="0"/>
                <a:cs typeface="Nikosh" pitchFamily="2" charset="0"/>
              </a:rPr>
              <a:t>সাথে ভারত </a:t>
            </a:r>
            <a:r>
              <a:rPr lang="bn-BD" sz="2400" b="1" dirty="0">
                <a:latin typeface="Nikosh" pitchFamily="2" charset="0"/>
                <a:cs typeface="Nikosh" pitchFamily="2" charset="0"/>
              </a:rPr>
              <a:t>সচিব লর্ড মর্লির </a:t>
            </a:r>
            <a:r>
              <a:rPr lang="bn-BD" sz="2400" dirty="0">
                <a:latin typeface="Nikosh" pitchFamily="2" charset="0"/>
                <a:cs typeface="Nikosh" pitchFamily="2" charset="0"/>
              </a:rPr>
              <a:t>মুধ্যে দীর্ঘদিন ধরে পত্রালাপ চলে। এসব আলোচনা পর্যালোচনার আলোকে ১৯০৮ সালের ১৭ ডিসেম্বর </a:t>
            </a:r>
            <a:r>
              <a:rPr lang="bn-BD" sz="2400" b="1" dirty="0">
                <a:latin typeface="Nikosh" pitchFamily="2" charset="0"/>
                <a:cs typeface="Nikosh" pitchFamily="2" charset="0"/>
              </a:rPr>
              <a:t>লর্ড মর্লি ব্রিটিশ পার্লামেন্টের উচ্চকক্ষ লর্ডসভায়</a:t>
            </a:r>
            <a:r>
              <a:rPr lang="bn-BD" sz="2400" dirty="0">
                <a:latin typeface="Nikosh" pitchFamily="2" charset="0"/>
                <a:cs typeface="Nikosh" pitchFamily="2" charset="0"/>
              </a:rPr>
              <a:t> একটি ভারতীয় পরিষদ বিল উপস্থাপন করেন। </a:t>
            </a:r>
            <a:r>
              <a:rPr lang="bn-BD" sz="2400" b="1" dirty="0">
                <a:latin typeface="Nikosh" pitchFamily="2" charset="0"/>
                <a:cs typeface="Nikosh" pitchFamily="2" charset="0"/>
              </a:rPr>
              <a:t>১৯০৯ সালের ২৫ মে বিলটি ব্রিটিশ পার্লামেন্টের উভয় কক্ষে পাস হলে তা আইনে পরিণত হয়</a:t>
            </a:r>
            <a:r>
              <a:rPr lang="bn-BD" sz="2400" dirty="0">
                <a:latin typeface="Nikosh" pitchFamily="2" charset="0"/>
                <a:cs typeface="Nikosh" pitchFamily="2" charset="0"/>
              </a:rPr>
              <a:t>। এই আইনটি ১৯০৯ সালের ভারতীয় কাউন্সিল বা পরিষদ আইন বা মর্লি-মিন্টো সংস্কার আইন নামে পরিচিত হয়।  </a:t>
            </a:r>
            <a:endParaRPr lang="en-US" sz="2400" dirty="0">
              <a:latin typeface="Nikosh" pitchFamily="2" charset="0"/>
              <a:cs typeface="Nikosh" pitchFamily="2" charset="0"/>
            </a:endParaRPr>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_rels/theme2.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TotalTime>
  <Words>1028</Words>
  <Application>Microsoft Office PowerPoint</Application>
  <PresentationFormat>On-screen Show (4:3)</PresentationFormat>
  <Paragraphs>80</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Flow</vt:lpstr>
      <vt:lpstr>Theme1</vt:lpstr>
      <vt:lpstr>  শুভেচ্ছা/ স্বাগতম</vt:lpstr>
      <vt:lpstr>শিক্ষক পরিচিতি </vt:lpstr>
      <vt:lpstr> মুল শিরোনামঃ ব্রিটিশ ভারতে প্রতিনিধিত্বশীল সরকারের বিকাশ ও ভারত বিভাগ   </vt:lpstr>
      <vt:lpstr>   প্রারম্ভিক বক্তব্য</vt:lpstr>
      <vt:lpstr>PowerPoint Presentation</vt:lpstr>
      <vt:lpstr>PowerPoint Presentation</vt:lpstr>
      <vt:lpstr>মুসলিম লীগের লক্ষ্য বা উদ্দেশ্যঃ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ধন্যবাদ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 / স্বাগতম</dc:title>
  <dc:creator>USER</dc:creator>
  <cp:lastModifiedBy>Ahasah Habib</cp:lastModifiedBy>
  <cp:revision>56</cp:revision>
  <dcterms:created xsi:type="dcterms:W3CDTF">2006-08-16T00:00:00Z</dcterms:created>
  <dcterms:modified xsi:type="dcterms:W3CDTF">2020-10-21T12:23:23Z</dcterms:modified>
</cp:coreProperties>
</file>