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300" r:id="rId2"/>
    <p:sldId id="259" r:id="rId3"/>
    <p:sldId id="299" r:id="rId4"/>
    <p:sldId id="260" r:id="rId5"/>
    <p:sldId id="261" r:id="rId6"/>
    <p:sldId id="262" r:id="rId7"/>
    <p:sldId id="296" r:id="rId8"/>
    <p:sldId id="297" r:id="rId9"/>
    <p:sldId id="302" r:id="rId10"/>
    <p:sldId id="269" r:id="rId11"/>
    <p:sldId id="270" r:id="rId12"/>
    <p:sldId id="271" r:id="rId13"/>
    <p:sldId id="272" r:id="rId14"/>
    <p:sldId id="298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95" r:id="rId23"/>
    <p:sldId id="268" r:id="rId24"/>
    <p:sldId id="265" r:id="rId25"/>
    <p:sldId id="266" r:id="rId26"/>
    <p:sldId id="281" r:id="rId27"/>
    <p:sldId id="282" r:id="rId28"/>
    <p:sldId id="283" r:id="rId29"/>
    <p:sldId id="284" r:id="rId30"/>
    <p:sldId id="293" r:id="rId31"/>
    <p:sldId id="285" r:id="rId32"/>
    <p:sldId id="286" r:id="rId33"/>
    <p:sldId id="287" r:id="rId34"/>
    <p:sldId id="290" r:id="rId35"/>
    <p:sldId id="291" r:id="rId36"/>
    <p:sldId id="292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1194" y="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6D9F47-DF0D-4BEA-8000-0ECE05747965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7DD841-A307-4F37-8DA9-53B1529C4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000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7DD841-A307-4F37-8DA9-53B1529C46D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445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7DD841-A307-4F37-8DA9-53B1529C46DE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201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16475-4041-4F33-9344-EE2D10F30E4E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A30E7-A89D-4005-84B6-4541E9676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718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16475-4041-4F33-9344-EE2D10F30E4E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A30E7-A89D-4005-84B6-4541E9676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987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16475-4041-4F33-9344-EE2D10F30E4E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A30E7-A89D-4005-84B6-4541E9676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919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16475-4041-4F33-9344-EE2D10F30E4E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A30E7-A89D-4005-84B6-4541E9676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594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16475-4041-4F33-9344-EE2D10F30E4E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A30E7-A89D-4005-84B6-4541E9676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939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16475-4041-4F33-9344-EE2D10F30E4E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A30E7-A89D-4005-84B6-4541E9676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676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16475-4041-4F33-9344-EE2D10F30E4E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A30E7-A89D-4005-84B6-4541E9676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946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16475-4041-4F33-9344-EE2D10F30E4E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A30E7-A89D-4005-84B6-4541E9676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122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16475-4041-4F33-9344-EE2D10F30E4E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945423" y="6356351"/>
            <a:ext cx="3360127" cy="365125"/>
          </a:xfrm>
        </p:spPr>
        <p:txBody>
          <a:bodyPr/>
          <a:lstStyle/>
          <a:p>
            <a:r>
              <a:rPr lang="en-US" dirty="0" err="1"/>
              <a:t>মো</a:t>
            </a:r>
            <a:r>
              <a:rPr lang="en-US" dirty="0"/>
              <a:t>. </a:t>
            </a:r>
            <a:r>
              <a:rPr lang="en-US" dirty="0" err="1"/>
              <a:t>নূরুজ্জামান</a:t>
            </a:r>
            <a:r>
              <a:rPr lang="en-US" dirty="0"/>
              <a:t>, </a:t>
            </a:r>
            <a:r>
              <a:rPr lang="en-US" dirty="0" err="1"/>
              <a:t>সহকারী</a:t>
            </a:r>
            <a:r>
              <a:rPr lang="en-US" dirty="0"/>
              <a:t> </a:t>
            </a:r>
            <a:r>
              <a:rPr lang="en-US" dirty="0" err="1"/>
              <a:t>শিক্ষক</a:t>
            </a:r>
            <a:r>
              <a:rPr lang="en-US" dirty="0"/>
              <a:t>, </a:t>
            </a:r>
            <a:r>
              <a:rPr lang="en-US" dirty="0" err="1"/>
              <a:t>খায়রুল্লাহ</a:t>
            </a:r>
            <a:r>
              <a:rPr lang="en-US" dirty="0"/>
              <a:t> </a:t>
            </a:r>
            <a:r>
              <a:rPr lang="en-US" dirty="0" err="1"/>
              <a:t>সরকারি</a:t>
            </a:r>
            <a:r>
              <a:rPr lang="en-US" dirty="0"/>
              <a:t> </a:t>
            </a:r>
            <a:r>
              <a:rPr lang="en-US" dirty="0" err="1"/>
              <a:t>বালিকা</a:t>
            </a:r>
            <a:r>
              <a:rPr lang="en-US" dirty="0"/>
              <a:t> </a:t>
            </a:r>
            <a:r>
              <a:rPr lang="en-US" dirty="0" err="1"/>
              <a:t>উচ্চ</a:t>
            </a:r>
            <a:r>
              <a:rPr lang="en-US" dirty="0"/>
              <a:t> </a:t>
            </a:r>
            <a:r>
              <a:rPr lang="en-US" dirty="0" err="1"/>
              <a:t>বিদ্যালয়</a:t>
            </a:r>
            <a:r>
              <a:rPr lang="en-US" dirty="0"/>
              <a:t>, </a:t>
            </a:r>
            <a:r>
              <a:rPr lang="en-US" dirty="0" err="1"/>
              <a:t>গফরগাঁও</a:t>
            </a:r>
            <a:r>
              <a:rPr lang="en-US" dirty="0"/>
              <a:t>, </a:t>
            </a:r>
            <a:r>
              <a:rPr lang="en-US" dirty="0" err="1"/>
              <a:t>ময়মনসিংহ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A30E7-A89D-4005-84B6-4541E9676FB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AAB1F1AB-4114-4ADA-9309-700BE698B3E4}"/>
              </a:ext>
            </a:extLst>
          </p:cNvPr>
          <p:cNvSpPr/>
          <p:nvPr userDrawn="1"/>
        </p:nvSpPr>
        <p:spPr>
          <a:xfrm>
            <a:off x="0" y="69742"/>
            <a:ext cx="9144000" cy="6788257"/>
          </a:xfrm>
          <a:prstGeom prst="rect">
            <a:avLst/>
          </a:prstGeom>
          <a:noFill/>
          <a:ln w="76200" cap="rnd" cmpd="sng">
            <a:gradFill>
              <a:gsLst>
                <a:gs pos="3000">
                  <a:srgbClr val="03D4A8"/>
                </a:gs>
                <a:gs pos="33000">
                  <a:srgbClr val="21D6E0"/>
                </a:gs>
                <a:gs pos="68000">
                  <a:srgbClr val="0087E6"/>
                </a:gs>
                <a:gs pos="97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EA2C43D0-F935-4178-92F7-B35356748D58}"/>
              </a:ext>
            </a:extLst>
          </p:cNvPr>
          <p:cNvSpPr/>
          <p:nvPr userDrawn="1"/>
        </p:nvSpPr>
        <p:spPr>
          <a:xfrm>
            <a:off x="152400" y="185980"/>
            <a:ext cx="8839200" cy="6519620"/>
          </a:xfrm>
          <a:prstGeom prst="rect">
            <a:avLst/>
          </a:prstGeom>
          <a:noFill/>
          <a:ln w="76200" cap="rnd"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822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16475-4041-4F33-9344-EE2D10F30E4E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A30E7-A89D-4005-84B6-4541E9676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803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16475-4041-4F33-9344-EE2D10F30E4E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A30E7-A89D-4005-84B6-4541E9676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601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16475-4041-4F33-9344-EE2D10F30E4E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A30E7-A89D-4005-84B6-4541E9676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862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chandpurtimes.com/formalin-or-ethiopian/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zeenews.india.com/bengali/kolkata/cheating-racket-in-town-in-the-name-of-friendship-club_166858.html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D1FBA38-11E0-4D45-AC8A-C6DFF6ACC4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03" y="543765"/>
            <a:ext cx="8705461" cy="5789131"/>
          </a:xfrm>
          <a:prstGeom prst="rect">
            <a:avLst/>
          </a:prstGeom>
        </p:spPr>
      </p:pic>
      <p:sp>
        <p:nvSpPr>
          <p:cNvPr id="3" name="24-Point Star 14">
            <a:extLst>
              <a:ext uri="{FF2B5EF4-FFF2-40B4-BE49-F238E27FC236}">
                <a16:creationId xmlns="" xmlns:a16="http://schemas.microsoft.com/office/drawing/2014/main" id="{54E80681-E335-47EB-8F4A-9EA5D32D2C43}"/>
              </a:ext>
            </a:extLst>
          </p:cNvPr>
          <p:cNvSpPr/>
          <p:nvPr/>
        </p:nvSpPr>
        <p:spPr>
          <a:xfrm>
            <a:off x="271105" y="3656413"/>
            <a:ext cx="2277039" cy="1965173"/>
          </a:xfrm>
          <a:prstGeom prst="star24">
            <a:avLst/>
          </a:prstGeom>
          <a:solidFill>
            <a:srgbClr val="FFFF00"/>
          </a:solidFill>
          <a:ln>
            <a:solidFill>
              <a:srgbClr val="CCFF99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2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endParaRPr lang="en-US" sz="12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32-Point Star 15">
            <a:extLst>
              <a:ext uri="{FF2B5EF4-FFF2-40B4-BE49-F238E27FC236}">
                <a16:creationId xmlns="" xmlns:a16="http://schemas.microsoft.com/office/drawing/2014/main" id="{EF694047-800E-4D27-9566-B65DB47CA5DA}"/>
              </a:ext>
            </a:extLst>
          </p:cNvPr>
          <p:cNvSpPr/>
          <p:nvPr/>
        </p:nvSpPr>
        <p:spPr>
          <a:xfrm>
            <a:off x="2595658" y="3820522"/>
            <a:ext cx="1922489" cy="1636955"/>
          </a:xfrm>
          <a:prstGeom prst="star32">
            <a:avLst/>
          </a:prstGeom>
          <a:solidFill>
            <a:srgbClr val="FFFF00"/>
          </a:solidFill>
          <a:ln>
            <a:solidFill>
              <a:srgbClr val="CCFF99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2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12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32-Point Star 16">
            <a:extLst>
              <a:ext uri="{FF2B5EF4-FFF2-40B4-BE49-F238E27FC236}">
                <a16:creationId xmlns="" xmlns:a16="http://schemas.microsoft.com/office/drawing/2014/main" id="{ACDAA823-6426-4F19-A06D-E4BEDE5A9B05}"/>
              </a:ext>
            </a:extLst>
          </p:cNvPr>
          <p:cNvSpPr/>
          <p:nvPr/>
        </p:nvSpPr>
        <p:spPr>
          <a:xfrm>
            <a:off x="6916750" y="3688288"/>
            <a:ext cx="2025625" cy="1859785"/>
          </a:xfrm>
          <a:prstGeom prst="star32">
            <a:avLst/>
          </a:prstGeom>
          <a:solidFill>
            <a:srgbClr val="FFFF00"/>
          </a:solidFill>
          <a:ln>
            <a:solidFill>
              <a:srgbClr val="CCFF99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14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32-Point Star 17">
            <a:extLst>
              <a:ext uri="{FF2B5EF4-FFF2-40B4-BE49-F238E27FC236}">
                <a16:creationId xmlns="" xmlns:a16="http://schemas.microsoft.com/office/drawing/2014/main" id="{64390998-F607-4D35-B7C2-26EDBC8BF74B}"/>
              </a:ext>
            </a:extLst>
          </p:cNvPr>
          <p:cNvSpPr/>
          <p:nvPr/>
        </p:nvSpPr>
        <p:spPr>
          <a:xfrm>
            <a:off x="4638187" y="3688288"/>
            <a:ext cx="1945901" cy="1733651"/>
          </a:xfrm>
          <a:prstGeom prst="star32">
            <a:avLst/>
          </a:prstGeom>
          <a:solidFill>
            <a:srgbClr val="FFFF00"/>
          </a:solidFill>
          <a:ln>
            <a:solidFill>
              <a:schemeClr val="accent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2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12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141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5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5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5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5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8353FD1-54E0-49C8-802C-AD17E76DD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914400"/>
          </a:xfrm>
        </p:spPr>
        <p:txBody>
          <a:bodyPr>
            <a:normAutofit/>
          </a:bodyPr>
          <a:lstStyle/>
          <a:p>
            <a:pPr algn="ctr"/>
            <a:r>
              <a:rPr lang="en-US" sz="6000" u="sng" dirty="0" err="1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মুনাফিকদের</a:t>
            </a:r>
            <a:r>
              <a:rPr lang="en-US" sz="6000" u="sng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6000" u="sng" dirty="0" err="1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চিহ্ন</a:t>
            </a:r>
            <a:r>
              <a:rPr lang="en-US" sz="6000" u="sng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endParaRPr lang="en-US" sz="6000" u="sng" dirty="0">
              <a:solidFill>
                <a:srgbClr val="00206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131A3A8-CA05-4C22-B5C7-090DC8D040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4441" y="2408238"/>
            <a:ext cx="8217159" cy="3582016"/>
          </a:xfrm>
        </p:spPr>
        <p:txBody>
          <a:bodyPr/>
          <a:lstStyle/>
          <a:p>
            <a:r>
              <a:rPr lang="en-US" sz="36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য</a:t>
            </a:r>
            <a:r>
              <a:rPr lang="bn-BD" sz="36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খ</a:t>
            </a:r>
            <a:r>
              <a:rPr lang="en-US" sz="36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ন </a:t>
            </a:r>
            <a:r>
              <a:rPr lang="bn-BD" sz="36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ক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আল্লাহপ</a:t>
            </a:r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ন-</a:t>
            </a:r>
          </a:p>
          <a:p>
            <a:pPr marL="0" indent="0">
              <a:buNone/>
            </a:pPr>
            <a:r>
              <a:rPr lang="ar-SA" sz="3200" dirty="0">
                <a:solidFill>
                  <a:srgbClr val="002060"/>
                </a:solidFill>
                <a:latin typeface="Arabic Typesetting" panose="03020402040406030203" pitchFamily="66" charset="-78"/>
                <a:cs typeface="+mj-cs"/>
              </a:rPr>
              <a:t> </a:t>
            </a:r>
            <a:r>
              <a:rPr lang="ar-SA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وَاللهُ يُشْهَدُ اِنَّ الْمُنٰفِقِيْنَ لَكٰذِبُوْنَ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-“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সাক্ষ্য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দেন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মুনা</a:t>
            </a:r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ী”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24B787D-44BB-493B-8ADE-B415C7E64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635830A5-7237-4A36-8024-2C6F8740C12D}"/>
              </a:ext>
            </a:extLst>
          </p:cNvPr>
          <p:cNvSpPr/>
          <p:nvPr/>
        </p:nvSpPr>
        <p:spPr>
          <a:xfrm>
            <a:off x="0" y="69742"/>
            <a:ext cx="9144000" cy="6864458"/>
          </a:xfrm>
          <a:prstGeom prst="rect">
            <a:avLst/>
          </a:prstGeom>
          <a:noFill/>
          <a:ln w="76200" cap="rnd" cmpd="sng">
            <a:gradFill>
              <a:gsLst>
                <a:gs pos="3000">
                  <a:srgbClr val="03D4A8"/>
                </a:gs>
                <a:gs pos="33000">
                  <a:srgbClr val="21D6E0"/>
                </a:gs>
                <a:gs pos="68000">
                  <a:srgbClr val="0087E6"/>
                </a:gs>
                <a:gs pos="97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6B291203-558C-42A8-A0B3-42DB6A906B99}"/>
              </a:ext>
            </a:extLst>
          </p:cNvPr>
          <p:cNvSpPr/>
          <p:nvPr/>
        </p:nvSpPr>
        <p:spPr>
          <a:xfrm>
            <a:off x="152400" y="185980"/>
            <a:ext cx="8839200" cy="6519620"/>
          </a:xfrm>
          <a:prstGeom prst="rect">
            <a:avLst/>
          </a:prstGeom>
          <a:noFill/>
          <a:ln w="76200" cap="rnd"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6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9B5E894-D523-47BD-960F-55768C602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0" y="457200"/>
            <a:ext cx="740664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u="sng" dirty="0" err="1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মুনাফিকদের</a:t>
            </a:r>
            <a:r>
              <a:rPr lang="en-US" sz="6000" u="sng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6000" u="sng" dirty="0" err="1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চিহ্ন</a:t>
            </a:r>
            <a:r>
              <a:rPr lang="en-US" sz="6000" u="sng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endParaRPr lang="en-US" sz="6000" u="sng" dirty="0">
              <a:solidFill>
                <a:srgbClr val="002060"/>
              </a:solidFill>
            </a:endParaRPr>
          </a:p>
        </p:txBody>
      </p:sp>
      <p:pic>
        <p:nvPicPr>
          <p:cNvPr id="8" name="Content Placeholder 4">
            <a:extLst>
              <a:ext uri="{FF2B5EF4-FFF2-40B4-BE49-F238E27FC236}">
                <a16:creationId xmlns="" xmlns:a16="http://schemas.microsoft.com/office/drawing/2014/main" id="{414260FE-F673-476D-8E49-9BBB94EB870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35" y="1980597"/>
            <a:ext cx="35052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Content Placeholder 9">
            <a:extLst>
              <a:ext uri="{FF2B5EF4-FFF2-40B4-BE49-F238E27FC236}">
                <a16:creationId xmlns="" xmlns:a16="http://schemas.microsoft.com/office/drawing/2014/main" id="{A5D181EC-77C2-4760-8039-4745589F7C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86200" y="2027237"/>
            <a:ext cx="5486400" cy="4525963"/>
          </a:xfrm>
        </p:spPr>
        <p:txBody>
          <a:bodyPr>
            <a:normAutofit/>
          </a:bodyPr>
          <a:lstStyle/>
          <a:p>
            <a:r>
              <a:rPr lang="en-US" sz="3600" dirty="0" err="1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ওয়াদা</a:t>
            </a:r>
            <a:r>
              <a:rPr lang="en-US" sz="36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ভ</a:t>
            </a:r>
            <a:r>
              <a:rPr lang="bn-BD" sz="36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ঙ</a:t>
            </a:r>
            <a:r>
              <a:rPr lang="en-US" sz="36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্</a:t>
            </a:r>
            <a:r>
              <a:rPr lang="bn-BD" sz="36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গ</a:t>
            </a:r>
            <a:r>
              <a:rPr lang="en-US" sz="36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ক</a:t>
            </a:r>
            <a:r>
              <a:rPr lang="bn-BD" sz="36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র</a:t>
            </a:r>
            <a:r>
              <a:rPr lang="en-US" sz="36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া ।</a:t>
            </a:r>
          </a:p>
          <a:p>
            <a:r>
              <a:rPr lang="en-US" sz="3600" dirty="0" err="1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আল্লাহ</a:t>
            </a:r>
            <a:r>
              <a:rPr lang="en-US" sz="36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বলেন</a:t>
            </a:r>
            <a:r>
              <a:rPr lang="en-US" sz="36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-</a:t>
            </a:r>
            <a:endParaRPr lang="ar-SA" sz="3600" dirty="0">
              <a:solidFill>
                <a:srgbClr val="002060"/>
              </a:solidFill>
              <a:latin typeface="Shonar Bangla" panose="02020603050405020304" pitchFamily="18" charset="0"/>
              <a:cs typeface="Shonar Bangla" panose="02020603050405020304" pitchFamily="18" charset="0"/>
            </a:endParaRPr>
          </a:p>
          <a:p>
            <a:r>
              <a:rPr lang="en-US" sz="3600" dirty="0">
                <a:solidFill>
                  <a:srgbClr val="002060"/>
                </a:solidFill>
                <a:latin typeface="Shonar Bangla" panose="02020603050405020304" pitchFamily="18" charset="0"/>
                <a:cs typeface="+mj-cs"/>
              </a:rPr>
              <a:t> </a:t>
            </a:r>
            <a:r>
              <a:rPr lang="ar-SA" sz="3600" dirty="0">
                <a:solidFill>
                  <a:srgbClr val="002060"/>
                </a:solidFill>
                <a:latin typeface="Shonar Bangla" panose="02020603050405020304" pitchFamily="18" charset="0"/>
                <a:cs typeface="+mj-cs"/>
              </a:rPr>
              <a:t>  </a:t>
            </a:r>
            <a:r>
              <a:rPr lang="ar-SA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يٰٓاَ يُّهَا الَّذِيْنَ اٰمَنُوْا اَوْفُوْا بِالْعُقُوْدِ</a:t>
            </a:r>
            <a:endParaRPr lang="en-US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n-BD" sz="36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অ</a:t>
            </a:r>
            <a:r>
              <a:rPr lang="en-US" sz="3600" dirty="0" err="1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র্থাৎঃ</a:t>
            </a:r>
            <a:r>
              <a:rPr lang="en-US" sz="36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”</a:t>
            </a:r>
            <a:r>
              <a:rPr lang="bn-BD" sz="32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হ</a:t>
            </a:r>
            <a:r>
              <a:rPr lang="en-US" sz="32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ে </a:t>
            </a:r>
            <a:r>
              <a:rPr lang="en-US" sz="3200" dirty="0" err="1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ইমানদারগণ</a:t>
            </a:r>
            <a:r>
              <a:rPr lang="en-US" sz="32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তোমরা</a:t>
            </a:r>
            <a:r>
              <a:rPr lang="en-US" sz="32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</a:p>
          <a:p>
            <a:r>
              <a:rPr lang="en-US" sz="3200" dirty="0" err="1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অঙ্গিকার</a:t>
            </a:r>
            <a:r>
              <a:rPr lang="en-US" sz="32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পূ</a:t>
            </a:r>
            <a:r>
              <a:rPr lang="bn-BD" sz="32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র</a:t>
            </a:r>
            <a:r>
              <a:rPr lang="en-US" sz="32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্</a:t>
            </a:r>
            <a:r>
              <a:rPr lang="bn-BD" sz="32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ণ</a:t>
            </a:r>
            <a:r>
              <a:rPr lang="en-US" sz="32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bn-BD" sz="32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ক</a:t>
            </a:r>
            <a:r>
              <a:rPr lang="en-US" sz="32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র ।”</a:t>
            </a:r>
          </a:p>
          <a:p>
            <a:r>
              <a:rPr lang="en-US" sz="32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(</a:t>
            </a:r>
            <a:r>
              <a:rPr lang="bn-BD" sz="32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স</a:t>
            </a:r>
            <a:r>
              <a:rPr lang="en-US" sz="32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ূ</a:t>
            </a:r>
            <a:r>
              <a:rPr lang="bn-BD" sz="32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র</a:t>
            </a:r>
            <a:r>
              <a:rPr lang="en-US" sz="32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া </a:t>
            </a:r>
            <a:r>
              <a:rPr lang="bn-BD" sz="32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ম</a:t>
            </a:r>
            <a:r>
              <a:rPr lang="en-US" sz="32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bn-BD" sz="32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য়</a:t>
            </a:r>
            <a:r>
              <a:rPr lang="en-US" sz="32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ি</a:t>
            </a:r>
            <a:r>
              <a:rPr lang="bn-BD" sz="32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দ</a:t>
            </a:r>
            <a:r>
              <a:rPr lang="en-US" sz="32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া,আয়াত-১)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7652B532-30FF-48CB-A15C-9B9F7A413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29683862-E506-46EA-8E67-DB6CE3E4FE22}"/>
              </a:ext>
            </a:extLst>
          </p:cNvPr>
          <p:cNvSpPr/>
          <p:nvPr/>
        </p:nvSpPr>
        <p:spPr>
          <a:xfrm>
            <a:off x="0" y="69742"/>
            <a:ext cx="9144000" cy="6788257"/>
          </a:xfrm>
          <a:prstGeom prst="rect">
            <a:avLst/>
          </a:prstGeom>
          <a:noFill/>
          <a:ln w="76200" cap="rnd" cmpd="sng">
            <a:gradFill>
              <a:gsLst>
                <a:gs pos="3000">
                  <a:srgbClr val="03D4A8"/>
                </a:gs>
                <a:gs pos="33000">
                  <a:srgbClr val="21D6E0"/>
                </a:gs>
                <a:gs pos="68000">
                  <a:srgbClr val="0087E6"/>
                </a:gs>
                <a:gs pos="97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8CF0C77-4834-47AC-98EC-59329452F000}"/>
              </a:ext>
            </a:extLst>
          </p:cNvPr>
          <p:cNvSpPr/>
          <p:nvPr/>
        </p:nvSpPr>
        <p:spPr>
          <a:xfrm>
            <a:off x="152400" y="185980"/>
            <a:ext cx="8839200" cy="6519620"/>
          </a:xfrm>
          <a:prstGeom prst="rect">
            <a:avLst/>
          </a:prstGeom>
          <a:noFill/>
          <a:ln w="76200" cap="rnd"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1356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94BA7AB-F473-48EC-AD9D-D53BE44C6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0" y="152400"/>
            <a:ext cx="7406640" cy="1066800"/>
          </a:xfrm>
        </p:spPr>
        <p:txBody>
          <a:bodyPr>
            <a:normAutofit/>
          </a:bodyPr>
          <a:lstStyle/>
          <a:p>
            <a:pPr algn="ctr"/>
            <a:r>
              <a:rPr lang="en-US" sz="6000" u="sng" dirty="0" err="1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মুনাফিকদের</a:t>
            </a:r>
            <a:r>
              <a:rPr lang="en-US" sz="6000" u="sng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6000" u="sng" dirty="0" err="1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চিহ্ন</a:t>
            </a:r>
            <a:r>
              <a:rPr lang="en-US" sz="6000" u="sng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endParaRPr lang="en-US" sz="6000" u="sng" dirty="0">
              <a:solidFill>
                <a:srgbClr val="C00000"/>
              </a:solidFill>
            </a:endParaRPr>
          </a:p>
        </p:txBody>
      </p:sp>
      <p:pic>
        <p:nvPicPr>
          <p:cNvPr id="31" name="Content Placeholder 4">
            <a:extLst>
              <a:ext uri="{FF2B5EF4-FFF2-40B4-BE49-F238E27FC236}">
                <a16:creationId xmlns="" xmlns:a16="http://schemas.microsoft.com/office/drawing/2014/main" id="{641B5572-EFE0-4C2B-9DFF-34F7A1AC9E8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96" y="2744810"/>
            <a:ext cx="3170904" cy="17757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7D5C3EC-B00E-4692-8FA3-72A35906A5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05200" y="1600200"/>
            <a:ext cx="54102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  </a:t>
            </a:r>
            <a:r>
              <a:rPr lang="en-US" sz="3600" dirty="0" err="1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আমানতের</a:t>
            </a:r>
            <a:r>
              <a:rPr lang="en-US" sz="36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খ</a:t>
            </a:r>
            <a:r>
              <a:rPr lang="bn-BD" sz="36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ে</a:t>
            </a:r>
            <a:r>
              <a:rPr lang="en-US" sz="36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য়</a:t>
            </a:r>
            <a:r>
              <a:rPr lang="bn-BD" sz="36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en-US" sz="36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ন</a:t>
            </a:r>
            <a:r>
              <a:rPr lang="bn-BD" sz="36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ত</a:t>
            </a:r>
            <a:r>
              <a:rPr lang="en-US" sz="36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bn-BD" sz="36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ক</a:t>
            </a:r>
            <a:r>
              <a:rPr lang="en-US" sz="36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র</a:t>
            </a:r>
            <a:r>
              <a:rPr lang="bn-BD" sz="36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en-US" sz="36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।</a:t>
            </a:r>
          </a:p>
          <a:p>
            <a:r>
              <a:rPr lang="bn-BD" sz="36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ম</a:t>
            </a:r>
            <a:r>
              <a:rPr lang="en-US" sz="36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হ</a:t>
            </a:r>
            <a:r>
              <a:rPr lang="bn-BD" sz="36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en-US" sz="36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ন</a:t>
            </a:r>
            <a:r>
              <a:rPr lang="bn-BD" sz="36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ব</a:t>
            </a:r>
            <a:r>
              <a:rPr lang="en-US" sz="36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ি (</a:t>
            </a:r>
            <a:r>
              <a:rPr lang="bn-BD" sz="36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স</a:t>
            </a:r>
            <a:r>
              <a:rPr lang="en-US" sz="36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)</a:t>
            </a:r>
            <a:r>
              <a:rPr lang="bn-BD" sz="36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ব</a:t>
            </a:r>
            <a:r>
              <a:rPr lang="en-US" sz="36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ল</a:t>
            </a:r>
            <a:r>
              <a:rPr lang="bn-BD" sz="36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ে</a:t>
            </a:r>
            <a:r>
              <a:rPr lang="en-US" sz="36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ন</a:t>
            </a:r>
            <a:r>
              <a:rPr lang="bn-BD" sz="36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ঃ</a:t>
            </a:r>
            <a:r>
              <a:rPr lang="en-US" sz="36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ar-SA" sz="3600" dirty="0">
                <a:solidFill>
                  <a:srgbClr val="002060"/>
                </a:solidFill>
                <a:latin typeface="Arabic Typesetting" panose="03020402040406030203" pitchFamily="66" charset="-78"/>
              </a:rPr>
              <a:t>اٰيَةُ </a:t>
            </a:r>
            <a:r>
              <a:rPr lang="ar-SA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الْمُنَافِقِ ثَلَاثٌ اِذَا حَدَّثَ كَذَبَ وَاِذَا وَعَدَ اَخْلَفَ وَاِذَا اءْتُمِنَ خَانَ</a:t>
            </a:r>
            <a:endParaRPr lang="en-US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000" dirty="0" err="1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অর্থাৎঃ</a:t>
            </a:r>
            <a:r>
              <a:rPr lang="en-US" sz="30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“</a:t>
            </a:r>
            <a:r>
              <a:rPr lang="en-US" sz="3000" dirty="0" err="1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মুনাফিকদের</a:t>
            </a:r>
            <a:r>
              <a:rPr lang="en-US" sz="30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চিহ্ন</a:t>
            </a:r>
            <a:r>
              <a:rPr lang="en-US" sz="30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bn-BD" sz="30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ত</a:t>
            </a:r>
            <a:r>
              <a:rPr lang="en-US" sz="30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ি</a:t>
            </a:r>
            <a:r>
              <a:rPr lang="bn-BD" sz="30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ন</a:t>
            </a:r>
            <a:r>
              <a:rPr lang="en-US" sz="30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ট</a:t>
            </a:r>
            <a:r>
              <a:rPr lang="bn-BD" sz="30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ি</a:t>
            </a:r>
            <a:r>
              <a:rPr lang="en-US" sz="30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। </a:t>
            </a:r>
            <a:r>
              <a:rPr lang="en-US" sz="3000" dirty="0" err="1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যখন</a:t>
            </a:r>
            <a:r>
              <a:rPr lang="en-US" sz="30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কথা</a:t>
            </a:r>
            <a:r>
              <a:rPr lang="en-US" sz="30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বলে</a:t>
            </a:r>
            <a:r>
              <a:rPr lang="en-US" sz="30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মিথ্যা</a:t>
            </a:r>
            <a:r>
              <a:rPr lang="en-US" sz="30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বলে</a:t>
            </a:r>
            <a:r>
              <a:rPr lang="en-US" sz="30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, </a:t>
            </a:r>
            <a:r>
              <a:rPr lang="en-US" sz="3000" dirty="0" err="1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ওয়াদা</a:t>
            </a:r>
            <a:r>
              <a:rPr lang="en-US" sz="30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করলে</a:t>
            </a:r>
            <a:r>
              <a:rPr lang="en-US" sz="30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তা</a:t>
            </a:r>
            <a:r>
              <a:rPr lang="en-US" sz="30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ভঙ্গ</a:t>
            </a:r>
            <a:r>
              <a:rPr lang="en-US" sz="30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করে</a:t>
            </a:r>
            <a:r>
              <a:rPr lang="en-US" sz="30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এবং</a:t>
            </a:r>
            <a:r>
              <a:rPr lang="en-US" sz="30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যখন</a:t>
            </a:r>
            <a:r>
              <a:rPr lang="en-US" sz="30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তার</a:t>
            </a:r>
            <a:r>
              <a:rPr lang="en-US" sz="30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নিকট</a:t>
            </a:r>
            <a:r>
              <a:rPr lang="en-US" sz="30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কোন</a:t>
            </a:r>
            <a:r>
              <a:rPr lang="en-US" sz="30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কিছু</a:t>
            </a:r>
            <a:r>
              <a:rPr lang="en-US" sz="30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গচ্ছিত</a:t>
            </a:r>
            <a:r>
              <a:rPr lang="en-US" sz="30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রা</a:t>
            </a:r>
            <a:r>
              <a:rPr lang="bn-BD" sz="30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খ</a:t>
            </a:r>
            <a:r>
              <a:rPr lang="en-US" sz="30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া </a:t>
            </a:r>
            <a:r>
              <a:rPr lang="bn-BD" sz="30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হ</a:t>
            </a:r>
            <a:r>
              <a:rPr lang="en-US" sz="30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য় </a:t>
            </a:r>
            <a:r>
              <a:rPr lang="bn-BD" sz="30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ত</a:t>
            </a:r>
            <a:r>
              <a:rPr lang="en-US" sz="30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খ</a:t>
            </a:r>
            <a:r>
              <a:rPr lang="bn-BD" sz="30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ন</a:t>
            </a:r>
            <a:r>
              <a:rPr lang="en-US" sz="30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bn-BD" sz="30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ত</a:t>
            </a:r>
            <a:r>
              <a:rPr lang="en-US" sz="30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bn-BD" sz="30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র</a:t>
            </a:r>
            <a:r>
              <a:rPr lang="en-US" sz="30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bn-BD" sz="30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খ</a:t>
            </a:r>
            <a:r>
              <a:rPr lang="en-US" sz="30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ি</a:t>
            </a:r>
            <a:r>
              <a:rPr lang="bn-BD" sz="30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য়</a:t>
            </a:r>
            <a:r>
              <a:rPr lang="en-US" sz="30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bn-BD" sz="30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ন</a:t>
            </a:r>
            <a:r>
              <a:rPr lang="en-US" sz="30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ত </a:t>
            </a:r>
            <a:r>
              <a:rPr lang="bn-BD" sz="30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ক</a:t>
            </a:r>
            <a:r>
              <a:rPr lang="en-US" sz="3000" dirty="0" err="1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রে</a:t>
            </a:r>
            <a:r>
              <a:rPr lang="en-US" sz="30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।”</a:t>
            </a:r>
          </a:p>
          <a:p>
            <a:pPr marL="34290" indent="0">
              <a:buNone/>
            </a:pPr>
            <a:r>
              <a:rPr lang="en-US" sz="30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  -(</a:t>
            </a:r>
            <a:r>
              <a:rPr lang="bn-BD" sz="30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স</a:t>
            </a:r>
            <a:r>
              <a:rPr lang="en-US" sz="30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হ</a:t>
            </a:r>
            <a:r>
              <a:rPr lang="bn-BD" sz="30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ি</a:t>
            </a:r>
            <a:r>
              <a:rPr lang="en-US" sz="30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হ </a:t>
            </a:r>
            <a:r>
              <a:rPr lang="bn-BD" sz="30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ব</a:t>
            </a:r>
            <a:r>
              <a:rPr lang="en-US" sz="30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ু</a:t>
            </a:r>
            <a:r>
              <a:rPr lang="bn-BD" sz="30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খ</a:t>
            </a:r>
            <a:r>
              <a:rPr lang="en-US" sz="30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bn-BD" sz="30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র</a:t>
            </a:r>
            <a:r>
              <a:rPr lang="en-US" sz="30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ি </a:t>
            </a:r>
            <a:r>
              <a:rPr lang="bn-BD" sz="30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ও</a:t>
            </a:r>
            <a:r>
              <a:rPr lang="en-US" sz="30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bn-BD" sz="30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ম</a:t>
            </a:r>
            <a:r>
              <a:rPr lang="en-US" sz="30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ু</a:t>
            </a:r>
            <a:r>
              <a:rPr lang="bn-BD" sz="30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স</a:t>
            </a:r>
            <a:r>
              <a:rPr lang="en-US" sz="30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ল</a:t>
            </a:r>
            <a:r>
              <a:rPr lang="bn-BD" sz="30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ি</a:t>
            </a:r>
            <a:r>
              <a:rPr lang="en-US" sz="30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ম)</a:t>
            </a:r>
          </a:p>
          <a:p>
            <a:endParaRPr lang="en-US" sz="3600" dirty="0">
              <a:latin typeface="Shonar Bangla" panose="02020603050405020304" pitchFamily="18" charset="0"/>
              <a:cs typeface="Shonar Bangla" panose="02020603050405020304" pitchFamily="18" charset="0"/>
            </a:endParaRPr>
          </a:p>
          <a:p>
            <a:endParaRPr lang="en-US" sz="3600" dirty="0">
              <a:latin typeface="Shonar Bangla" panose="02020603050405020304" pitchFamily="18" charset="0"/>
              <a:cs typeface="Shonar Bangla" panose="02020603050405020304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AF6F31F-BBF4-4E26-9A41-89D44BDC8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767A1416-30DD-4DE2-AE34-DB57E4537EE6}"/>
              </a:ext>
            </a:extLst>
          </p:cNvPr>
          <p:cNvSpPr/>
          <p:nvPr/>
        </p:nvSpPr>
        <p:spPr>
          <a:xfrm>
            <a:off x="0" y="69742"/>
            <a:ext cx="9144000" cy="6788257"/>
          </a:xfrm>
          <a:prstGeom prst="rect">
            <a:avLst/>
          </a:prstGeom>
          <a:noFill/>
          <a:ln w="76200" cap="rnd" cmpd="sng">
            <a:gradFill>
              <a:gsLst>
                <a:gs pos="3000">
                  <a:srgbClr val="03D4A8"/>
                </a:gs>
                <a:gs pos="33000">
                  <a:srgbClr val="21D6E0"/>
                </a:gs>
                <a:gs pos="68000">
                  <a:srgbClr val="0087E6"/>
                </a:gs>
                <a:gs pos="97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6C8F2154-DF07-47BB-AE30-2476B475ED4A}"/>
              </a:ext>
            </a:extLst>
          </p:cNvPr>
          <p:cNvSpPr/>
          <p:nvPr/>
        </p:nvSpPr>
        <p:spPr>
          <a:xfrm>
            <a:off x="152400" y="185980"/>
            <a:ext cx="8839200" cy="6519620"/>
          </a:xfrm>
          <a:prstGeom prst="rect">
            <a:avLst/>
          </a:prstGeom>
          <a:noFill/>
          <a:ln w="76200" cap="rnd"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044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587FEDF-C5D7-4D4E-9AE1-A83CD4005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u="sng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ন</a:t>
            </a:r>
            <a:r>
              <a:rPr lang="bn-BD" sz="6000" u="sng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ি</a:t>
            </a:r>
            <a:r>
              <a:rPr lang="en-US" sz="6000" u="sng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ফ</a:t>
            </a:r>
            <a:r>
              <a:rPr lang="bn-BD" sz="6000" u="sng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en-US" sz="6000" u="sng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ক</a:t>
            </a:r>
            <a:r>
              <a:rPr lang="bn-BD" sz="6000" u="sng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ি</a:t>
            </a:r>
            <a:r>
              <a:rPr lang="en-US" sz="6000" u="sng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bn-BD" sz="6000" u="sng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ক</a:t>
            </a:r>
            <a:r>
              <a:rPr lang="en-US" sz="6000" u="sng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bn-BD" sz="6000" u="sng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জ</a:t>
            </a:r>
            <a:r>
              <a:rPr lang="en-US" sz="6000" u="sng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endParaRPr lang="en-US" sz="6000" u="sng" dirty="0">
              <a:solidFill>
                <a:srgbClr val="C0000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CDA1C6C3-A0D1-462E-8CD3-EF5D4517104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80" y="1628385"/>
            <a:ext cx="5065930" cy="3488274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86BBCFA-C1BD-4171-BA3B-07EF7B5AD5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52999" y="2286000"/>
            <a:ext cx="3313869" cy="2209800"/>
          </a:xfrm>
        </p:spPr>
        <p:txBody>
          <a:bodyPr>
            <a:normAutofit/>
          </a:bodyPr>
          <a:lstStyle/>
          <a:p>
            <a:pPr marL="34290" indent="0">
              <a:buNone/>
            </a:pPr>
            <a:endParaRPr lang="en-US" sz="3600" dirty="0">
              <a:latin typeface="Shonar Bangla" panose="02020603050405020304" pitchFamily="18" charset="0"/>
              <a:cs typeface="Shonar Bangla" panose="02020603050405020304" pitchFamily="18" charset="0"/>
            </a:endParaRPr>
          </a:p>
          <a:p>
            <a:pPr algn="ctr"/>
            <a:r>
              <a:rPr lang="en-US" sz="4400" b="1" dirty="0" err="1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গুজ</a:t>
            </a:r>
            <a:r>
              <a:rPr lang="bn-BD" sz="44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ব</a:t>
            </a:r>
            <a:r>
              <a:rPr lang="en-US" sz="44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bn-BD" sz="44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ছ</a:t>
            </a:r>
            <a:r>
              <a:rPr lang="en-US" sz="4400" b="1" dirty="0" err="1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ড়ানো</a:t>
            </a:r>
            <a:endParaRPr lang="en-US" sz="4400" b="1" dirty="0">
              <a:solidFill>
                <a:srgbClr val="002060"/>
              </a:solidFill>
              <a:latin typeface="Shonar Bangla" panose="02020603050405020304" pitchFamily="18" charset="0"/>
              <a:cs typeface="Shonar Bangla" panose="02020603050405020304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24CAF77-8B46-442B-8BED-93173DC2F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541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5A656C8-69D7-4566-B4DD-6A46C4682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27BF682D-3213-4C46-8AD7-AC2BA595B763}"/>
              </a:ext>
            </a:extLst>
          </p:cNvPr>
          <p:cNvSpPr txBox="1">
            <a:spLocks/>
          </p:cNvSpPr>
          <p:nvPr/>
        </p:nvSpPr>
        <p:spPr>
          <a:xfrm>
            <a:off x="857250" y="609600"/>
            <a:ext cx="7406640" cy="76200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u="sng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ন</a:t>
            </a:r>
            <a:r>
              <a:rPr lang="bn-BD" sz="6000" u="sng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ি</a:t>
            </a:r>
            <a:r>
              <a:rPr lang="en-US" sz="6000" u="sng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ফ</a:t>
            </a:r>
            <a:r>
              <a:rPr lang="bn-BD" sz="6000" u="sng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en-US" sz="6000" u="sng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ক</a:t>
            </a:r>
            <a:r>
              <a:rPr lang="bn-BD" sz="6000" u="sng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ি ক</a:t>
            </a:r>
            <a:r>
              <a:rPr lang="en-US" sz="6000" u="sng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bn-BD" sz="6000" u="sng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জ</a:t>
            </a:r>
            <a:r>
              <a:rPr lang="en-US" sz="6000" u="sng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endParaRPr lang="en-US" sz="6000" u="sng" dirty="0">
              <a:solidFill>
                <a:srgbClr val="C00000"/>
              </a:solidFill>
            </a:endParaRPr>
          </a:p>
        </p:txBody>
      </p:sp>
      <p:pic>
        <p:nvPicPr>
          <p:cNvPr id="6" name="Content Placeholder 4">
            <a:extLst>
              <a:ext uri="{FF2B5EF4-FFF2-40B4-BE49-F238E27FC236}">
                <a16:creationId xmlns="" xmlns:a16="http://schemas.microsoft.com/office/drawing/2014/main" id="{E8F6A78A-4785-4B18-AA6E-6A39BCB6B4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87" y="1615858"/>
            <a:ext cx="4343399" cy="3870542"/>
          </a:xfrm>
          <a:prstGeom prst="rect">
            <a:avLst/>
          </a:prstGeom>
        </p:spPr>
      </p:pic>
      <p:sp>
        <p:nvSpPr>
          <p:cNvPr id="7" name="Content Placeholder 3">
            <a:extLst>
              <a:ext uri="{FF2B5EF4-FFF2-40B4-BE49-F238E27FC236}">
                <a16:creationId xmlns="" xmlns:a16="http://schemas.microsoft.com/office/drawing/2014/main" id="{B560481E-723A-4CDB-AC4A-695F6236B1BA}"/>
              </a:ext>
            </a:extLst>
          </p:cNvPr>
          <p:cNvSpPr txBox="1">
            <a:spLocks/>
          </p:cNvSpPr>
          <p:nvPr/>
        </p:nvSpPr>
        <p:spPr>
          <a:xfrm>
            <a:off x="5181600" y="2362200"/>
            <a:ext cx="3237669" cy="1905000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37160" algn="l" defTabSz="6858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4864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75438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92012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1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3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5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17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" indent="0">
              <a:buFont typeface="Corbel" pitchFamily="34" charset="0"/>
              <a:buNone/>
            </a:pPr>
            <a:endParaRPr lang="en-US" sz="3600" dirty="0">
              <a:latin typeface="Shonar Bangla" panose="02020603050405020304" pitchFamily="18" charset="0"/>
              <a:cs typeface="Shonar Bangla" panose="02020603050405020304" pitchFamily="18" charset="0"/>
            </a:endParaRPr>
          </a:p>
          <a:p>
            <a:r>
              <a:rPr lang="en-US" sz="36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গ</a:t>
            </a:r>
            <a:r>
              <a:rPr lang="bn-BD" sz="36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ু</a:t>
            </a:r>
            <a:r>
              <a:rPr lang="en-US" sz="3600" b="1" dirty="0" err="1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প্তচর</a:t>
            </a:r>
            <a:r>
              <a:rPr lang="en-US" sz="36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বৃত</a:t>
            </a:r>
            <a:r>
              <a:rPr lang="bn-BD" sz="36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্</a:t>
            </a:r>
            <a:r>
              <a:rPr lang="en-US" sz="36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ত</a:t>
            </a:r>
            <a:r>
              <a:rPr lang="bn-BD" sz="36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ি</a:t>
            </a:r>
            <a:endParaRPr lang="en-US" sz="3600" b="1" dirty="0">
              <a:solidFill>
                <a:srgbClr val="002060"/>
              </a:solidFill>
              <a:latin typeface="Shonar Bangla" panose="02020603050405020304" pitchFamily="18" charset="0"/>
              <a:cs typeface="Shonar Bangla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CAC39F2B-F247-458E-BB57-66EAFFEDE30E}"/>
              </a:ext>
            </a:extLst>
          </p:cNvPr>
          <p:cNvSpPr/>
          <p:nvPr/>
        </p:nvSpPr>
        <p:spPr>
          <a:xfrm>
            <a:off x="0" y="69742"/>
            <a:ext cx="9144000" cy="6788257"/>
          </a:xfrm>
          <a:prstGeom prst="rect">
            <a:avLst/>
          </a:prstGeom>
          <a:noFill/>
          <a:ln w="76200" cap="rnd" cmpd="sng">
            <a:gradFill>
              <a:gsLst>
                <a:gs pos="3000">
                  <a:srgbClr val="03D4A8"/>
                </a:gs>
                <a:gs pos="33000">
                  <a:srgbClr val="21D6E0"/>
                </a:gs>
                <a:gs pos="68000">
                  <a:srgbClr val="0087E6"/>
                </a:gs>
                <a:gs pos="97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7531CAE3-F3A9-4B3F-8D84-0A65F09F7092}"/>
              </a:ext>
            </a:extLst>
          </p:cNvPr>
          <p:cNvSpPr/>
          <p:nvPr/>
        </p:nvSpPr>
        <p:spPr>
          <a:xfrm>
            <a:off x="152400" y="185980"/>
            <a:ext cx="8839200" cy="6519620"/>
          </a:xfrm>
          <a:prstGeom prst="rect">
            <a:avLst/>
          </a:prstGeom>
          <a:noFill/>
          <a:ln w="76200" cap="rnd"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366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1DF86F8-FEE8-4FF8-84FF-08899E4C3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u="sng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ন</a:t>
            </a:r>
            <a:r>
              <a:rPr lang="bn-BD" sz="6000" u="sng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ি</a:t>
            </a:r>
            <a:r>
              <a:rPr lang="en-US" sz="6000" u="sng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ফ</a:t>
            </a:r>
            <a:r>
              <a:rPr lang="bn-BD" sz="6000" u="sng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en-US" sz="6000" u="sng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ক</a:t>
            </a:r>
            <a:r>
              <a:rPr lang="bn-BD" sz="6000" u="sng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ি ক</a:t>
            </a:r>
            <a:r>
              <a:rPr lang="en-US" sz="6000" u="sng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bn-BD" sz="6000" u="sng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জ</a:t>
            </a:r>
            <a:r>
              <a:rPr lang="en-US" sz="60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endParaRPr lang="en-US" sz="60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A8C9F09D-86AC-4E79-8C68-C25AEB97564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36" y="2027238"/>
            <a:ext cx="3919733" cy="41965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1CE75B1-565E-4E66-9990-D94898DACBD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sz="3600" dirty="0">
              <a:latin typeface="Shonar Bangla" panose="02020603050405020304" pitchFamily="18" charset="0"/>
              <a:cs typeface="Shonar Bangla" panose="02020603050405020304" pitchFamily="18" charset="0"/>
            </a:endParaRPr>
          </a:p>
          <a:p>
            <a:endParaRPr lang="en-US" sz="3600" dirty="0">
              <a:latin typeface="Shonar Bangla" panose="02020603050405020304" pitchFamily="18" charset="0"/>
              <a:cs typeface="Shonar Bangla" panose="02020603050405020304" pitchFamily="18" charset="0"/>
            </a:endParaRPr>
          </a:p>
          <a:p>
            <a:pPr algn="ctr"/>
            <a:r>
              <a:rPr lang="en-US" sz="36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ম</a:t>
            </a:r>
            <a:r>
              <a:rPr lang="bn-BD" sz="36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ো</a:t>
            </a:r>
            <a:r>
              <a:rPr lang="en-US" sz="36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ব</a:t>
            </a:r>
            <a:r>
              <a:rPr lang="bn-BD" sz="36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en-US" sz="3600" b="1" dirty="0" err="1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ইল</a:t>
            </a:r>
            <a:r>
              <a:rPr lang="en-US" sz="36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ম্যাসেজের</a:t>
            </a:r>
            <a:r>
              <a:rPr lang="en-US" sz="36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মাধ্যমে</a:t>
            </a:r>
            <a:r>
              <a:rPr lang="en-US" sz="36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প্রতারণা</a:t>
            </a:r>
            <a:endParaRPr lang="en-US" sz="3600" b="1" dirty="0">
              <a:solidFill>
                <a:srgbClr val="002060"/>
              </a:solidFill>
              <a:latin typeface="Shonar Bangla" panose="02020603050405020304" pitchFamily="18" charset="0"/>
              <a:cs typeface="Shonar Bangla" panose="02020603050405020304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C12B803-DB52-4439-8F7A-B0AF9D750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ACF30B01-DAFC-48CB-88EC-3BB90384D03F}"/>
              </a:ext>
            </a:extLst>
          </p:cNvPr>
          <p:cNvSpPr/>
          <p:nvPr/>
        </p:nvSpPr>
        <p:spPr>
          <a:xfrm>
            <a:off x="0" y="69742"/>
            <a:ext cx="9144000" cy="6788257"/>
          </a:xfrm>
          <a:prstGeom prst="rect">
            <a:avLst/>
          </a:prstGeom>
          <a:noFill/>
          <a:ln w="76200" cap="rnd" cmpd="sng">
            <a:gradFill>
              <a:gsLst>
                <a:gs pos="3000">
                  <a:srgbClr val="03D4A8"/>
                </a:gs>
                <a:gs pos="33000">
                  <a:srgbClr val="21D6E0"/>
                </a:gs>
                <a:gs pos="68000">
                  <a:srgbClr val="0087E6"/>
                </a:gs>
                <a:gs pos="97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665186AA-9277-4254-8C17-34CE7D62CFD7}"/>
              </a:ext>
            </a:extLst>
          </p:cNvPr>
          <p:cNvSpPr/>
          <p:nvPr/>
        </p:nvSpPr>
        <p:spPr>
          <a:xfrm>
            <a:off x="152400" y="185980"/>
            <a:ext cx="8839200" cy="6519620"/>
          </a:xfrm>
          <a:prstGeom prst="rect">
            <a:avLst/>
          </a:prstGeom>
          <a:noFill/>
          <a:ln w="76200" cap="rnd"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54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A6329B-B3F6-4038-8CE6-FD0DC6A5A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u="sng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ন</a:t>
            </a:r>
            <a:r>
              <a:rPr lang="bn-BD" sz="6000" u="sng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ি</a:t>
            </a:r>
            <a:r>
              <a:rPr lang="en-US" sz="6000" u="sng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ফ</a:t>
            </a:r>
            <a:r>
              <a:rPr lang="bn-BD" sz="6000" u="sng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en-US" sz="6000" u="sng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ক</a:t>
            </a:r>
            <a:r>
              <a:rPr lang="bn-BD" sz="6000" u="sng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ি ক</a:t>
            </a:r>
            <a:r>
              <a:rPr lang="en-US" sz="6000" u="sng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bn-BD" sz="6000" u="sng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জ</a:t>
            </a:r>
            <a:r>
              <a:rPr lang="en-US" sz="6000" u="sng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endParaRPr lang="en-US" sz="6000" u="sng" dirty="0">
              <a:solidFill>
                <a:srgbClr val="C0000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A157D96C-F764-462A-9096-7E8EC8BB86C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15" t="42091" r="26585"/>
          <a:stretch/>
        </p:blipFill>
        <p:spPr>
          <a:xfrm>
            <a:off x="533400" y="2130657"/>
            <a:ext cx="3733800" cy="37698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F966174-0466-4179-A2B7-F3161EDA1DE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sz="3600" dirty="0">
              <a:latin typeface="Shonar Bangla" panose="02020603050405020304" pitchFamily="18" charset="0"/>
              <a:cs typeface="Shonar Bangla" panose="02020603050405020304" pitchFamily="18" charset="0"/>
            </a:endParaRPr>
          </a:p>
          <a:p>
            <a:endParaRPr lang="en-US" sz="3600" dirty="0">
              <a:latin typeface="Shonar Bangla" panose="02020603050405020304" pitchFamily="18" charset="0"/>
              <a:cs typeface="Shonar Bangla" panose="02020603050405020304" pitchFamily="18" charset="0"/>
            </a:endParaRPr>
          </a:p>
          <a:p>
            <a:pPr algn="ctr"/>
            <a:r>
              <a:rPr lang="en-US" sz="3600" b="1" dirty="0" err="1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পরীক্ষায়</a:t>
            </a:r>
            <a:r>
              <a:rPr lang="en-US" sz="36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নকল</a:t>
            </a:r>
            <a:r>
              <a:rPr lang="en-US" sz="36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ও </a:t>
            </a:r>
            <a:r>
              <a:rPr lang="en-US" sz="3600" b="1" dirty="0" err="1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প্রশ্ন</a:t>
            </a:r>
            <a:r>
              <a:rPr lang="en-US" sz="36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পত্র</a:t>
            </a:r>
            <a:r>
              <a:rPr lang="en-US" sz="36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ফাঁস</a:t>
            </a:r>
            <a:r>
              <a:rPr lang="en-US" sz="36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।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2EEEBA1-0AA2-44BD-A2DF-EAF756705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19CB3D74-D8E9-4B05-98BB-57D6F3A149C1}"/>
              </a:ext>
            </a:extLst>
          </p:cNvPr>
          <p:cNvSpPr/>
          <p:nvPr/>
        </p:nvSpPr>
        <p:spPr>
          <a:xfrm>
            <a:off x="0" y="0"/>
            <a:ext cx="9144000" cy="6788257"/>
          </a:xfrm>
          <a:prstGeom prst="rect">
            <a:avLst/>
          </a:prstGeom>
          <a:noFill/>
          <a:ln w="76200" cap="rnd" cmpd="sng">
            <a:gradFill>
              <a:gsLst>
                <a:gs pos="3000">
                  <a:srgbClr val="03D4A8"/>
                </a:gs>
                <a:gs pos="33000">
                  <a:srgbClr val="21D6E0"/>
                </a:gs>
                <a:gs pos="68000">
                  <a:srgbClr val="0087E6"/>
                </a:gs>
                <a:gs pos="97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952CB266-B0BF-4FE9-9190-091DDEF0BF9A}"/>
              </a:ext>
            </a:extLst>
          </p:cNvPr>
          <p:cNvSpPr/>
          <p:nvPr/>
        </p:nvSpPr>
        <p:spPr>
          <a:xfrm>
            <a:off x="152400" y="116238"/>
            <a:ext cx="8839200" cy="6519620"/>
          </a:xfrm>
          <a:prstGeom prst="rect">
            <a:avLst/>
          </a:prstGeom>
          <a:noFill/>
          <a:ln w="76200" cap="rnd"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011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7D6D590-CDD9-4FB2-861D-1C2347665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ন</a:t>
            </a:r>
            <a:r>
              <a:rPr lang="bn-BD" sz="6000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ি</a:t>
            </a:r>
            <a:r>
              <a:rPr lang="en-US" sz="6000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ফ</a:t>
            </a:r>
            <a:r>
              <a:rPr lang="bn-BD" sz="6000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en-US" sz="6000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ক</a:t>
            </a:r>
            <a:r>
              <a:rPr lang="bn-BD" sz="6000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ি ক</a:t>
            </a:r>
            <a:r>
              <a:rPr lang="en-US" sz="6000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bn-BD" sz="6000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জ</a:t>
            </a:r>
            <a:r>
              <a:rPr lang="en-US" sz="6000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endParaRPr lang="en-US" sz="6000" dirty="0">
              <a:solidFill>
                <a:srgbClr val="C0000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86597054-7493-409D-A6E7-46ECE88D45F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2" t="14473" r="3253" b="41073"/>
          <a:stretch/>
        </p:blipFill>
        <p:spPr>
          <a:xfrm>
            <a:off x="457200" y="1920084"/>
            <a:ext cx="3886200" cy="38861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3DEF881-2241-4C6E-8800-4431C516D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4572000" cy="4525963"/>
          </a:xfrm>
        </p:spPr>
        <p:txBody>
          <a:bodyPr>
            <a:normAutofit/>
          </a:bodyPr>
          <a:lstStyle/>
          <a:p>
            <a:endParaRPr lang="en-US" sz="3600" dirty="0">
              <a:latin typeface="Shonar Bangla" panose="02020603050405020304" pitchFamily="18" charset="0"/>
              <a:cs typeface="Shonar Bangla" panose="02020603050405020304" pitchFamily="18" charset="0"/>
            </a:endParaRPr>
          </a:p>
          <a:p>
            <a:endParaRPr lang="en-US" sz="3600" dirty="0">
              <a:latin typeface="Shonar Bangla" panose="02020603050405020304" pitchFamily="18" charset="0"/>
              <a:cs typeface="Shonar Bangla" panose="02020603050405020304" pitchFamily="18" charset="0"/>
            </a:endParaRPr>
          </a:p>
          <a:p>
            <a:pPr algn="ctr"/>
            <a:r>
              <a:rPr lang="en-US" sz="36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ব</a:t>
            </a:r>
            <a:r>
              <a:rPr lang="bn-BD" sz="36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ি</a:t>
            </a:r>
            <a:r>
              <a:rPr lang="en-US" sz="36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ক</a:t>
            </a:r>
            <a:r>
              <a:rPr lang="bn-BD" sz="36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en-US" sz="36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শ</a:t>
            </a:r>
            <a:r>
              <a:rPr lang="bn-BD" sz="36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ে</a:t>
            </a:r>
            <a:r>
              <a:rPr lang="en-US" sz="36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প্রতারণা</a:t>
            </a:r>
            <a:r>
              <a:rPr lang="en-US" sz="36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করে</a:t>
            </a:r>
            <a:r>
              <a:rPr lang="en-US" sz="36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</a:p>
          <a:p>
            <a:pPr algn="ctr"/>
            <a:r>
              <a:rPr lang="en-US" sz="3600" b="1" dirty="0" err="1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টাকা</a:t>
            </a:r>
            <a:r>
              <a:rPr lang="en-US" sz="36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হা</a:t>
            </a:r>
            <a:r>
              <a:rPr lang="bn-BD" sz="36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ত</a:t>
            </a:r>
            <a:r>
              <a:rPr lang="en-US" sz="36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ি</a:t>
            </a:r>
            <a:r>
              <a:rPr lang="bn-BD" sz="36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য়</a:t>
            </a:r>
            <a:r>
              <a:rPr lang="en-US" sz="36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ে </a:t>
            </a:r>
            <a:r>
              <a:rPr lang="bn-BD" sz="36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ন</a:t>
            </a:r>
            <a:r>
              <a:rPr lang="en-US" sz="36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ে</a:t>
            </a:r>
            <a:r>
              <a:rPr lang="bn-BD" sz="36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য়</a:t>
            </a:r>
            <a:r>
              <a:rPr lang="en-US" sz="36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া ।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B3B7482-43ED-4446-9C6D-B8D3B0C91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85E94BA7-1329-4802-A669-F4EEFCACFFAA}"/>
              </a:ext>
            </a:extLst>
          </p:cNvPr>
          <p:cNvSpPr/>
          <p:nvPr/>
        </p:nvSpPr>
        <p:spPr>
          <a:xfrm>
            <a:off x="0" y="69742"/>
            <a:ext cx="9144000" cy="6788257"/>
          </a:xfrm>
          <a:prstGeom prst="rect">
            <a:avLst/>
          </a:prstGeom>
          <a:noFill/>
          <a:ln w="76200" cap="rnd" cmpd="sng">
            <a:gradFill>
              <a:gsLst>
                <a:gs pos="3000">
                  <a:srgbClr val="03D4A8"/>
                </a:gs>
                <a:gs pos="33000">
                  <a:srgbClr val="21D6E0"/>
                </a:gs>
                <a:gs pos="68000">
                  <a:srgbClr val="0087E6"/>
                </a:gs>
                <a:gs pos="97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C614A26F-C9F3-448B-8394-5E44627C824D}"/>
              </a:ext>
            </a:extLst>
          </p:cNvPr>
          <p:cNvSpPr/>
          <p:nvPr/>
        </p:nvSpPr>
        <p:spPr>
          <a:xfrm>
            <a:off x="152400" y="185980"/>
            <a:ext cx="8839200" cy="6519620"/>
          </a:xfrm>
          <a:prstGeom prst="rect">
            <a:avLst/>
          </a:prstGeom>
          <a:noFill/>
          <a:ln w="76200" cap="rnd"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17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927D294-F3BF-4880-8500-ADDC67932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71713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u="sng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ন</a:t>
            </a:r>
            <a:r>
              <a:rPr lang="bn-BD" sz="6000" u="sng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ি</a:t>
            </a:r>
            <a:r>
              <a:rPr lang="en-US" sz="6000" u="sng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ফ</a:t>
            </a:r>
            <a:r>
              <a:rPr lang="bn-BD" sz="6000" u="sng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en-US" sz="6000" u="sng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ক</a:t>
            </a:r>
            <a:r>
              <a:rPr lang="bn-BD" sz="6000" u="sng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ি ক</a:t>
            </a:r>
            <a:r>
              <a:rPr lang="en-US" sz="6000" u="sng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bn-BD" sz="6000" u="sng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জ</a:t>
            </a:r>
            <a:r>
              <a:rPr lang="en-US" sz="6000" u="sng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endParaRPr lang="en-US" sz="6000" u="sng" dirty="0">
              <a:solidFill>
                <a:srgbClr val="C0000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4A83BADF-6051-4DB1-9AEB-9EA2EEE1C0F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78429"/>
            <a:ext cx="3581400" cy="44435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07F4029-75A9-4379-8A75-BA67EB6D5F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67200" y="1826582"/>
            <a:ext cx="4876800" cy="4421818"/>
          </a:xfrm>
        </p:spPr>
        <p:txBody>
          <a:bodyPr>
            <a:normAutofit/>
          </a:bodyPr>
          <a:lstStyle/>
          <a:p>
            <a:endParaRPr lang="en-US" sz="3600" dirty="0">
              <a:latin typeface="Shonar Bangla" panose="02020603050405020304" pitchFamily="18" charset="0"/>
              <a:cs typeface="Shonar Bangla" panose="02020603050405020304" pitchFamily="18" charset="0"/>
            </a:endParaRPr>
          </a:p>
          <a:p>
            <a:pPr algn="ctr"/>
            <a:r>
              <a:rPr lang="en-US" sz="36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চ</a:t>
            </a:r>
            <a:r>
              <a:rPr lang="bn-BD" sz="36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en-US" sz="36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ক</a:t>
            </a:r>
            <a:r>
              <a:rPr lang="bn-BD" sz="36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ু</a:t>
            </a:r>
            <a:r>
              <a:rPr lang="en-US" sz="36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র</a:t>
            </a:r>
            <a:r>
              <a:rPr lang="bn-BD" sz="36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ি</a:t>
            </a:r>
            <a:r>
              <a:rPr lang="en-US" sz="36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র </a:t>
            </a:r>
            <a:r>
              <a:rPr lang="bn-BD" sz="36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প</a:t>
            </a:r>
            <a:r>
              <a:rPr lang="en-US" sz="36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্</a:t>
            </a:r>
            <a:r>
              <a:rPr lang="bn-BD" sz="36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র</a:t>
            </a:r>
            <a:r>
              <a:rPr lang="en-US" sz="36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ল</a:t>
            </a:r>
            <a:r>
              <a:rPr lang="bn-BD" sz="36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ো</a:t>
            </a:r>
            <a:r>
              <a:rPr lang="en-US" sz="36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ভ</a:t>
            </a:r>
            <a:r>
              <a:rPr lang="bn-BD" sz="36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ন</a:t>
            </a:r>
            <a:r>
              <a:rPr lang="en-US" sz="36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bn-BD" sz="36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দ</a:t>
            </a:r>
            <a:r>
              <a:rPr lang="en-US" sz="36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ে</a:t>
            </a:r>
            <a:r>
              <a:rPr lang="bn-BD" sz="36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খ</a:t>
            </a:r>
            <a:r>
              <a:rPr lang="en-US" sz="3600" b="1" dirty="0" err="1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িয়ে</a:t>
            </a:r>
            <a:endParaRPr lang="en-US" sz="3600" b="1" dirty="0">
              <a:solidFill>
                <a:srgbClr val="002060"/>
              </a:solidFill>
              <a:latin typeface="Shonar Bangla" panose="02020603050405020304" pitchFamily="18" charset="0"/>
              <a:cs typeface="Shonar Bangla" panose="02020603050405020304" pitchFamily="18" charset="0"/>
            </a:endParaRPr>
          </a:p>
          <a:p>
            <a:pPr marL="34290" indent="0" algn="ctr">
              <a:buNone/>
            </a:pPr>
            <a:r>
              <a:rPr lang="en-US" sz="36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প্রতারণা</a:t>
            </a:r>
            <a:endParaRPr lang="en-US" sz="3600" b="1" dirty="0">
              <a:solidFill>
                <a:srgbClr val="002060"/>
              </a:solidFill>
              <a:latin typeface="Shonar Bangla" panose="02020603050405020304" pitchFamily="18" charset="0"/>
              <a:cs typeface="Shonar Bangla" panose="02020603050405020304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F85780F-AC7A-4553-9CBE-8B50EA4BD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1B1F4962-D736-4586-B2B7-BC9ABBC7904D}"/>
              </a:ext>
            </a:extLst>
          </p:cNvPr>
          <p:cNvSpPr/>
          <p:nvPr/>
        </p:nvSpPr>
        <p:spPr>
          <a:xfrm>
            <a:off x="0" y="69742"/>
            <a:ext cx="9144000" cy="6788257"/>
          </a:xfrm>
          <a:prstGeom prst="rect">
            <a:avLst/>
          </a:prstGeom>
          <a:noFill/>
          <a:ln w="76200" cap="rnd" cmpd="sng">
            <a:gradFill>
              <a:gsLst>
                <a:gs pos="3000">
                  <a:srgbClr val="03D4A8"/>
                </a:gs>
                <a:gs pos="33000">
                  <a:srgbClr val="21D6E0"/>
                </a:gs>
                <a:gs pos="68000">
                  <a:srgbClr val="0087E6"/>
                </a:gs>
                <a:gs pos="97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92FCF8B9-AD39-4C5F-B8E3-245ED296695C}"/>
              </a:ext>
            </a:extLst>
          </p:cNvPr>
          <p:cNvSpPr/>
          <p:nvPr/>
        </p:nvSpPr>
        <p:spPr>
          <a:xfrm>
            <a:off x="152400" y="185980"/>
            <a:ext cx="8839200" cy="6519620"/>
          </a:xfrm>
          <a:prstGeom prst="rect">
            <a:avLst/>
          </a:prstGeom>
          <a:noFill/>
          <a:ln w="76200" cap="rnd"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883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2105EB2-3703-4141-98BB-616C23126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66433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u="sng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ন</a:t>
            </a:r>
            <a:r>
              <a:rPr lang="bn-BD" sz="6000" u="sng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ি</a:t>
            </a:r>
            <a:r>
              <a:rPr lang="en-US" sz="6000" u="sng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ফ</a:t>
            </a:r>
            <a:r>
              <a:rPr lang="bn-BD" sz="6000" u="sng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en-US" sz="6000" u="sng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ক</a:t>
            </a:r>
            <a:r>
              <a:rPr lang="bn-BD" sz="6000" u="sng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ি ক</a:t>
            </a:r>
            <a:r>
              <a:rPr lang="en-US" sz="6000" u="sng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bn-BD" sz="6000" u="sng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জ</a:t>
            </a:r>
            <a:r>
              <a:rPr lang="en-US" sz="6000" u="sng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endParaRPr lang="en-US" sz="6000" u="sng" dirty="0">
              <a:solidFill>
                <a:srgbClr val="C0000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0099C1E7-4E77-47A8-9903-ACBD23C1F35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09600" y="1547648"/>
            <a:ext cx="3743739" cy="43246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B746E2E-94E3-4091-AD80-DDDE13D7D2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19600" y="1600200"/>
            <a:ext cx="4495800" cy="4525963"/>
          </a:xfrm>
        </p:spPr>
        <p:txBody>
          <a:bodyPr/>
          <a:lstStyle/>
          <a:p>
            <a:endParaRPr lang="en-US" dirty="0">
              <a:latin typeface="Shonar Bangla" panose="02020603050405020304" pitchFamily="18" charset="0"/>
              <a:cs typeface="Shonar Bangla" panose="02020603050405020304" pitchFamily="18" charset="0"/>
            </a:endParaRPr>
          </a:p>
          <a:p>
            <a:endParaRPr lang="en-US" dirty="0">
              <a:latin typeface="Shonar Bangla" panose="02020603050405020304" pitchFamily="18" charset="0"/>
              <a:cs typeface="Shonar Bangla" panose="02020603050405020304" pitchFamily="18" charset="0"/>
            </a:endParaRPr>
          </a:p>
          <a:p>
            <a:pPr algn="ctr"/>
            <a:r>
              <a:rPr lang="en-US" sz="3600" b="1" dirty="0" err="1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ফল</a:t>
            </a:r>
            <a:r>
              <a:rPr lang="en-US" sz="36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মূল</a:t>
            </a:r>
            <a:r>
              <a:rPr lang="en-US" sz="36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bn-BD" sz="36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ও</a:t>
            </a:r>
            <a:r>
              <a:rPr lang="en-US" sz="36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bn-BD" sz="36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খ</a:t>
            </a:r>
            <a:r>
              <a:rPr lang="en-US" sz="36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bn-BD" sz="36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দ</a:t>
            </a:r>
            <a:r>
              <a:rPr lang="en-US" sz="36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্</a:t>
            </a:r>
            <a:r>
              <a:rPr lang="bn-BD" sz="36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য</a:t>
            </a:r>
            <a:r>
              <a:rPr lang="en-US" sz="36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bn-BD" sz="36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দ</a:t>
            </a:r>
            <a:r>
              <a:rPr lang="en-US" sz="36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্</a:t>
            </a:r>
            <a:r>
              <a:rPr lang="bn-BD" sz="36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র</a:t>
            </a:r>
            <a:r>
              <a:rPr lang="en-US" sz="36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ব</a:t>
            </a:r>
            <a:r>
              <a:rPr lang="bn-BD" sz="36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্</a:t>
            </a:r>
            <a:r>
              <a:rPr lang="en-US" sz="36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য</a:t>
            </a:r>
            <a:r>
              <a:rPr lang="bn-BD" sz="36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ে</a:t>
            </a:r>
            <a:r>
              <a:rPr lang="en-US" sz="36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bn-BD" sz="36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র</a:t>
            </a:r>
            <a:r>
              <a:rPr lang="en-US" sz="36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bn-BD" sz="36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স</a:t>
            </a:r>
            <a:r>
              <a:rPr lang="en-US" sz="3600" b="1" dirty="0" err="1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ায়ন</a:t>
            </a:r>
            <a:r>
              <a:rPr lang="bn-BD" sz="36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ি</a:t>
            </a:r>
            <a:r>
              <a:rPr lang="en-US" sz="36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ক </a:t>
            </a:r>
            <a:r>
              <a:rPr lang="bn-BD" sz="36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প</a:t>
            </a:r>
            <a:r>
              <a:rPr lang="en-US" sz="3600" b="1" dirty="0" err="1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দার্থ</a:t>
            </a:r>
            <a:r>
              <a:rPr lang="en-US" sz="36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ও </a:t>
            </a:r>
            <a:r>
              <a:rPr lang="en-US" sz="3600" b="1" dirty="0" err="1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ফর্মা</a:t>
            </a:r>
            <a:r>
              <a:rPr lang="bn-BD" sz="36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ল</a:t>
            </a:r>
            <a:r>
              <a:rPr lang="en-US" sz="3600" b="1" dirty="0" err="1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িন</a:t>
            </a:r>
            <a:r>
              <a:rPr lang="en-US" sz="36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bn-BD" sz="36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ম</a:t>
            </a:r>
            <a:r>
              <a:rPr lang="en-US" sz="36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ে</a:t>
            </a:r>
            <a:r>
              <a:rPr lang="bn-BD" sz="36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শ</a:t>
            </a:r>
            <a:r>
              <a:rPr lang="en-US" sz="36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bn-BD" sz="36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ন</a:t>
            </a:r>
            <a:r>
              <a:rPr lang="en-US" sz="36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ো</a:t>
            </a:r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2D11D8D-5D00-4D02-9B38-FBFD2F5B1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AA8D1B23-BC96-429B-850B-D3B6742BC98E}"/>
              </a:ext>
            </a:extLst>
          </p:cNvPr>
          <p:cNvSpPr/>
          <p:nvPr/>
        </p:nvSpPr>
        <p:spPr>
          <a:xfrm>
            <a:off x="0" y="69742"/>
            <a:ext cx="9144000" cy="6788257"/>
          </a:xfrm>
          <a:prstGeom prst="rect">
            <a:avLst/>
          </a:prstGeom>
          <a:noFill/>
          <a:ln w="76200" cap="rnd" cmpd="sng">
            <a:gradFill>
              <a:gsLst>
                <a:gs pos="3000">
                  <a:srgbClr val="03D4A8"/>
                </a:gs>
                <a:gs pos="33000">
                  <a:srgbClr val="21D6E0"/>
                </a:gs>
                <a:gs pos="68000">
                  <a:srgbClr val="0087E6"/>
                </a:gs>
                <a:gs pos="97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8240BDB0-4006-4A40-82B6-1366EC23FB2B}"/>
              </a:ext>
            </a:extLst>
          </p:cNvPr>
          <p:cNvSpPr/>
          <p:nvPr/>
        </p:nvSpPr>
        <p:spPr>
          <a:xfrm>
            <a:off x="152400" y="185980"/>
            <a:ext cx="8839200" cy="6519620"/>
          </a:xfrm>
          <a:prstGeom prst="rect">
            <a:avLst/>
          </a:prstGeom>
          <a:noFill/>
          <a:ln w="76200" cap="rnd"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236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E9816F7-3EC6-4CBE-955F-31FC20BFBF1F}"/>
              </a:ext>
            </a:extLst>
          </p:cNvPr>
          <p:cNvSpPr txBox="1">
            <a:spLocks/>
          </p:cNvSpPr>
          <p:nvPr/>
        </p:nvSpPr>
        <p:spPr>
          <a:xfrm>
            <a:off x="228600" y="3429000"/>
            <a:ext cx="4191000" cy="2819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মোখলেছুর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রহমান</a:t>
            </a:r>
            <a:endParaRPr lang="en-US" sz="32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Arial" pitchFamily="34" charset="0"/>
              <a:buNone/>
            </a:pPr>
            <a:r>
              <a:rPr lang="en-US" dirty="0" err="1" smtClean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সহকারী</a:t>
            </a:r>
            <a:r>
              <a:rPr lang="en-US" dirty="0" smtClean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শিক্ষক</a:t>
            </a:r>
            <a:endParaRPr lang="en-US" dirty="0">
              <a:solidFill>
                <a:srgbClr val="002060"/>
              </a:solidFill>
              <a:latin typeface="Shonar Bangla" panose="02020603050405020304" pitchFamily="18" charset="0"/>
              <a:cs typeface="Shonar Bangla" panose="02020603050405020304" pitchFamily="18" charset="0"/>
            </a:endParaRPr>
          </a:p>
          <a:p>
            <a:pPr>
              <a:buFont typeface="Arial" pitchFamily="34" charset="0"/>
              <a:buNone/>
            </a:pPr>
            <a:r>
              <a:rPr lang="en-US" sz="1800" b="1" dirty="0" err="1" smtClean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ফলদা</a:t>
            </a:r>
            <a:r>
              <a:rPr lang="en-US" sz="1800" b="1" dirty="0" smtClean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এস</a:t>
            </a:r>
            <a:r>
              <a:rPr lang="en-US" sz="1800" b="1" dirty="0" smtClean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এন</a:t>
            </a:r>
            <a:r>
              <a:rPr lang="en-US" sz="1800" b="1" dirty="0" smtClean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বালিকা</a:t>
            </a:r>
            <a:r>
              <a:rPr lang="en-US" sz="18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উচ্চ</a:t>
            </a:r>
            <a:r>
              <a:rPr lang="en-US" sz="18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বিদ্যালয়</a:t>
            </a:r>
            <a:endParaRPr lang="en-US" sz="1800" b="1" dirty="0">
              <a:solidFill>
                <a:srgbClr val="002060"/>
              </a:solidFill>
              <a:latin typeface="Shonar Bangla" panose="02020603050405020304" pitchFamily="18" charset="0"/>
              <a:cs typeface="Shonar Bangla" panose="02020603050405020304" pitchFamily="18" charset="0"/>
            </a:endParaRPr>
          </a:p>
          <a:p>
            <a:pPr>
              <a:buFont typeface="Arial" pitchFamily="34" charset="0"/>
              <a:buNone/>
            </a:pPr>
            <a:r>
              <a:rPr lang="en-US" sz="1800" dirty="0" err="1" smtClean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ভূঞাপুর</a:t>
            </a:r>
            <a:r>
              <a:rPr lang="en-US" sz="1800" dirty="0" smtClean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– </a:t>
            </a:r>
            <a:r>
              <a:rPr lang="en-US" sz="1800" dirty="0" err="1" smtClean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টাংগাইল</a:t>
            </a:r>
            <a:r>
              <a:rPr lang="en-US" sz="1800" dirty="0" smtClean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।</a:t>
            </a:r>
            <a:endParaRPr lang="en-US" sz="1800" dirty="0">
              <a:solidFill>
                <a:srgbClr val="002060"/>
              </a:solidFill>
              <a:latin typeface="Shonar Bangla" panose="02020603050405020304" pitchFamily="18" charset="0"/>
              <a:cs typeface="Shonar Bangla" panose="02020603050405020304" pitchFamily="18" charset="0"/>
            </a:endParaRPr>
          </a:p>
          <a:p>
            <a:pPr>
              <a:buFont typeface="Arial" pitchFamily="34" charset="0"/>
              <a:buNone/>
            </a:pPr>
            <a:r>
              <a:rPr lang="en-US" dirty="0" err="1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মোবাইল</a:t>
            </a:r>
            <a:r>
              <a:rPr lang="en-US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নং-০১৭৭৮০৯৫১৯৬</a:t>
            </a:r>
            <a:endParaRPr lang="en-US" dirty="0">
              <a:solidFill>
                <a:srgbClr val="002060"/>
              </a:solidFill>
              <a:latin typeface="Shonar Bangla" panose="02020603050405020304" pitchFamily="18" charset="0"/>
              <a:cs typeface="Shonar Bangla" panose="02020603050405020304" pitchFamily="18" charset="0"/>
            </a:endParaRPr>
          </a:p>
          <a:p>
            <a:pPr>
              <a:buFont typeface="Arial" pitchFamily="34" charset="0"/>
              <a:buNone/>
            </a:pPr>
            <a:r>
              <a:rPr lang="en-US" sz="1800" dirty="0" smtClean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Email-moklasur2005@gmail.com</a:t>
            </a:r>
            <a:endParaRPr lang="en-US" sz="1800" dirty="0">
              <a:solidFill>
                <a:srgbClr val="002060"/>
              </a:solidFill>
              <a:latin typeface="Shonar Bangla" panose="02020603050405020304" pitchFamily="18" charset="0"/>
              <a:cs typeface="Shonar Bangla" panose="02020603050405020304" pitchFamily="18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EC19A789-F0E4-49F5-93CB-AFFFD601FD90}"/>
              </a:ext>
            </a:extLst>
          </p:cNvPr>
          <p:cNvSpPr txBox="1">
            <a:spLocks/>
          </p:cNvSpPr>
          <p:nvPr/>
        </p:nvSpPr>
        <p:spPr>
          <a:xfrm>
            <a:off x="5562600" y="3538037"/>
            <a:ext cx="3200400" cy="263416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latin typeface="Shonar Bangla" panose="02020603050405020304" pitchFamily="18" charset="0"/>
                <a:cs typeface="Shonar Bangla" panose="02020603050405020304" pitchFamily="18" charset="0"/>
              </a:rPr>
              <a:t>৯ম-১০ম </a:t>
            </a:r>
            <a:r>
              <a:rPr lang="en-US" sz="3200" b="1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শ্রেণি</a:t>
            </a:r>
            <a:endParaRPr lang="en-US" sz="3200" b="1" dirty="0">
              <a:latin typeface="Shonar Bangla" panose="02020603050405020304" pitchFamily="18" charset="0"/>
              <a:cs typeface="Shonar Bangla" panose="02020603050405020304" pitchFamily="18" charset="0"/>
            </a:endParaRPr>
          </a:p>
          <a:p>
            <a:r>
              <a:rPr lang="en-US" sz="2800" b="1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ইসলাম</a:t>
            </a:r>
            <a:r>
              <a:rPr lang="en-US" sz="2800" b="1" dirty="0">
                <a:latin typeface="Shonar Bangla" panose="02020603050405020304" pitchFamily="18" charset="0"/>
                <a:cs typeface="Shonar Bangla" panose="02020603050405020304" pitchFamily="18" charset="0"/>
              </a:rPr>
              <a:t> ও </a:t>
            </a:r>
            <a:r>
              <a:rPr lang="en-US" sz="2800" b="1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নৈতিক</a:t>
            </a:r>
            <a:r>
              <a:rPr lang="en-US" sz="2800" b="1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2800" b="1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শিক্ষা</a:t>
            </a:r>
            <a:endParaRPr lang="en-US" sz="2800" b="1" dirty="0">
              <a:latin typeface="Shonar Bangla" panose="02020603050405020304" pitchFamily="18" charset="0"/>
              <a:cs typeface="Shonar Bangla" panose="02020603050405020304" pitchFamily="18" charset="0"/>
            </a:endParaRPr>
          </a:p>
          <a:p>
            <a:r>
              <a:rPr lang="en-US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অধ্যায়-০১</a:t>
            </a:r>
          </a:p>
          <a:p>
            <a:r>
              <a:rPr lang="en-US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পাঠ-০৮</a:t>
            </a:r>
          </a:p>
          <a:p>
            <a:r>
              <a:rPr lang="en-US" sz="32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তারিখ</a:t>
            </a:r>
            <a:r>
              <a:rPr lang="en-US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 – </a:t>
            </a:r>
            <a:r>
              <a:rPr lang="en-US" sz="3200" dirty="0" smtClean="0">
                <a:latin typeface="Shonar Bangla" panose="02020603050405020304" pitchFamily="18" charset="0"/>
                <a:cs typeface="Shonar Bangla" panose="02020603050405020304" pitchFamily="18" charset="0"/>
              </a:rPr>
              <a:t>১০/১০/২০২০</a:t>
            </a:r>
            <a:endParaRPr lang="en-US" sz="3200" dirty="0">
              <a:latin typeface="Shonar Bangla" panose="02020603050405020304" pitchFamily="18" charset="0"/>
              <a:cs typeface="Shonar Bangla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7006ECF-6130-40FD-AAEA-DBA398A7E4BC}"/>
              </a:ext>
            </a:extLst>
          </p:cNvPr>
          <p:cNvSpPr txBox="1"/>
          <p:nvPr/>
        </p:nvSpPr>
        <p:spPr>
          <a:xfrm>
            <a:off x="3124200" y="381000"/>
            <a:ext cx="297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পরিচিতি</a:t>
            </a:r>
            <a:endParaRPr lang="en-US" sz="6000" dirty="0">
              <a:latin typeface="Shonar Bangla" panose="02020603050405020304" pitchFamily="18" charset="0"/>
              <a:cs typeface="Shonar Bangla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B53131D-D773-4365-A047-FA829D0958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617" y="1396663"/>
            <a:ext cx="2103764" cy="26341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C9D66F2D-A781-49CC-96A0-BC085BD26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C5BFD56A-E152-440F-A36F-56EFBB69AF00}"/>
              </a:ext>
            </a:extLst>
          </p:cNvPr>
          <p:cNvSpPr/>
          <p:nvPr/>
        </p:nvSpPr>
        <p:spPr>
          <a:xfrm>
            <a:off x="0" y="69742"/>
            <a:ext cx="9144000" cy="6788257"/>
          </a:xfrm>
          <a:prstGeom prst="rect">
            <a:avLst/>
          </a:prstGeom>
          <a:noFill/>
          <a:ln w="76200" cap="rnd" cmpd="sng">
            <a:gradFill>
              <a:gsLst>
                <a:gs pos="3000">
                  <a:srgbClr val="03D4A8"/>
                </a:gs>
                <a:gs pos="33000">
                  <a:srgbClr val="21D6E0"/>
                </a:gs>
                <a:gs pos="68000">
                  <a:srgbClr val="0087E6"/>
                </a:gs>
                <a:gs pos="97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74FA3693-C716-4BC6-AF25-4C4791E35147}"/>
              </a:ext>
            </a:extLst>
          </p:cNvPr>
          <p:cNvSpPr/>
          <p:nvPr/>
        </p:nvSpPr>
        <p:spPr>
          <a:xfrm>
            <a:off x="152400" y="185980"/>
            <a:ext cx="8839200" cy="6519620"/>
          </a:xfrm>
          <a:prstGeom prst="rect">
            <a:avLst/>
          </a:prstGeom>
          <a:noFill/>
          <a:ln w="76200" cap="rnd"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6719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ED2280A-33A7-4B75-9995-854488DD3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990600"/>
          </a:xfrm>
        </p:spPr>
        <p:txBody>
          <a:bodyPr>
            <a:normAutofit/>
          </a:bodyPr>
          <a:lstStyle/>
          <a:p>
            <a:pPr algn="ctr"/>
            <a:r>
              <a:rPr lang="en-US" sz="6000" u="sng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ন</a:t>
            </a:r>
            <a:r>
              <a:rPr lang="bn-BD" sz="6000" u="sng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ি</a:t>
            </a:r>
            <a:r>
              <a:rPr lang="en-US" sz="6000" u="sng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ফ</a:t>
            </a:r>
            <a:r>
              <a:rPr lang="bn-BD" sz="6000" u="sng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en-US" sz="6000" u="sng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ক</a:t>
            </a:r>
            <a:r>
              <a:rPr lang="bn-BD" sz="6000" u="sng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ি ক</a:t>
            </a:r>
            <a:r>
              <a:rPr lang="en-US" sz="6000" u="sng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bn-BD" sz="6000" u="sng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জ</a:t>
            </a:r>
            <a:r>
              <a:rPr lang="en-US" sz="6000" u="sng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endParaRPr lang="en-US" sz="6000" u="sng" dirty="0">
              <a:solidFill>
                <a:srgbClr val="C00000"/>
              </a:solidFill>
            </a:endParaRPr>
          </a:p>
        </p:txBody>
      </p:sp>
      <p:pic>
        <p:nvPicPr>
          <p:cNvPr id="5" name="Content Placeholder 3">
            <a:extLst>
              <a:ext uri="{FF2B5EF4-FFF2-40B4-BE49-F238E27FC236}">
                <a16:creationId xmlns="" xmlns:a16="http://schemas.microsoft.com/office/drawing/2014/main" id="{DC4DFAE8-61D6-48F4-BFA9-BF1EC7C1B9C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33400" y="1819150"/>
            <a:ext cx="3909892" cy="4285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4E80C39-CA14-4881-8F3D-69781AB7F08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>
              <a:latin typeface="Shonar Bangla" panose="02020603050405020304" pitchFamily="18" charset="0"/>
              <a:cs typeface="Shonar Bangla" panose="02020603050405020304" pitchFamily="18" charset="0"/>
            </a:endParaRPr>
          </a:p>
          <a:p>
            <a:endParaRPr lang="en-US" dirty="0">
              <a:latin typeface="Shonar Bangla" panose="02020603050405020304" pitchFamily="18" charset="0"/>
              <a:cs typeface="Shonar Bangla" panose="02020603050405020304" pitchFamily="18" charset="0"/>
            </a:endParaRPr>
          </a:p>
          <a:p>
            <a:r>
              <a:rPr lang="en-US" sz="4800" b="1" dirty="0">
                <a:solidFill>
                  <a:schemeClr val="tx1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স</a:t>
            </a:r>
            <a:r>
              <a:rPr lang="bn-BD" sz="4800" b="1" dirty="0">
                <a:solidFill>
                  <a:schemeClr val="tx1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en-US" sz="4800" b="1" dirty="0" err="1">
                <a:solidFill>
                  <a:schemeClr val="tx1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ইবার</a:t>
            </a:r>
            <a:r>
              <a:rPr lang="en-US" sz="4800" b="1" dirty="0">
                <a:solidFill>
                  <a:schemeClr val="tx1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ক্রাইম</a:t>
            </a:r>
            <a:endParaRPr lang="en-US" sz="4800" b="1" dirty="0">
              <a:solidFill>
                <a:schemeClr val="tx1"/>
              </a:solidFill>
              <a:latin typeface="Shonar Bangla" panose="02020603050405020304" pitchFamily="18" charset="0"/>
              <a:cs typeface="Shonar Bangla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0C45E2D-7BEE-433F-950F-4F119B4D0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7F2A92FE-EA58-4DDC-8EE1-5ED7F20A239D}"/>
              </a:ext>
            </a:extLst>
          </p:cNvPr>
          <p:cNvSpPr/>
          <p:nvPr/>
        </p:nvSpPr>
        <p:spPr>
          <a:xfrm>
            <a:off x="0" y="69742"/>
            <a:ext cx="9144000" cy="6788257"/>
          </a:xfrm>
          <a:prstGeom prst="rect">
            <a:avLst/>
          </a:prstGeom>
          <a:noFill/>
          <a:ln w="76200" cap="rnd" cmpd="sng">
            <a:gradFill>
              <a:gsLst>
                <a:gs pos="3000">
                  <a:srgbClr val="03D4A8"/>
                </a:gs>
                <a:gs pos="33000">
                  <a:srgbClr val="21D6E0"/>
                </a:gs>
                <a:gs pos="68000">
                  <a:srgbClr val="0087E6"/>
                </a:gs>
                <a:gs pos="97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1C2F3B80-491E-4B38-A000-99DD6786818D}"/>
              </a:ext>
            </a:extLst>
          </p:cNvPr>
          <p:cNvSpPr/>
          <p:nvPr/>
        </p:nvSpPr>
        <p:spPr>
          <a:xfrm>
            <a:off x="152400" y="185980"/>
            <a:ext cx="8839200" cy="6519620"/>
          </a:xfrm>
          <a:prstGeom prst="rect">
            <a:avLst/>
          </a:prstGeom>
          <a:noFill/>
          <a:ln w="76200" cap="rnd"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82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0A4E004-AD83-48D7-8B95-9F1FABC53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80803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u="sng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ন</a:t>
            </a:r>
            <a:r>
              <a:rPr lang="bn-BD" sz="6000" u="sng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ি</a:t>
            </a:r>
            <a:r>
              <a:rPr lang="en-US" sz="6000" u="sng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ফ</a:t>
            </a:r>
            <a:r>
              <a:rPr lang="bn-BD" sz="6000" u="sng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en-US" sz="6000" u="sng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ক</a:t>
            </a:r>
            <a:r>
              <a:rPr lang="bn-BD" sz="6000" u="sng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ি ক</a:t>
            </a:r>
            <a:r>
              <a:rPr lang="en-US" sz="6000" u="sng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bn-BD" sz="6000" u="sng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জ</a:t>
            </a:r>
            <a:r>
              <a:rPr lang="en-US" sz="6000" u="sng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endParaRPr lang="en-US" sz="6000" u="sng" dirty="0">
              <a:solidFill>
                <a:srgbClr val="C0000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B3846318-563C-4911-9D85-53426CB2628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71" r="45283" b="30971"/>
          <a:stretch/>
        </p:blipFill>
        <p:spPr>
          <a:xfrm>
            <a:off x="457200" y="1828800"/>
            <a:ext cx="4114799" cy="41148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FA2B9DE-C96B-4B1B-9523-21764D1D65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3352800" cy="4525963"/>
          </a:xfrm>
        </p:spPr>
        <p:txBody>
          <a:bodyPr>
            <a:normAutofit/>
          </a:bodyPr>
          <a:lstStyle/>
          <a:p>
            <a:endParaRPr lang="en-US" sz="3600" dirty="0">
              <a:latin typeface="Shonar Bangla" panose="02020603050405020304" pitchFamily="18" charset="0"/>
              <a:cs typeface="Shonar Bangla" panose="02020603050405020304" pitchFamily="18" charset="0"/>
            </a:endParaRPr>
          </a:p>
          <a:p>
            <a:endParaRPr lang="en-US" sz="3600" dirty="0">
              <a:latin typeface="Shonar Bangla" panose="02020603050405020304" pitchFamily="18" charset="0"/>
              <a:cs typeface="Shonar Bangla" panose="02020603050405020304" pitchFamily="18" charset="0"/>
            </a:endParaRPr>
          </a:p>
          <a:p>
            <a:r>
              <a:rPr lang="en-US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  </a:t>
            </a:r>
            <a:r>
              <a:rPr lang="en-US" sz="36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ম</a:t>
            </a:r>
            <a:r>
              <a:rPr lang="bn-BD" sz="36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ো</a:t>
            </a:r>
            <a:r>
              <a:rPr lang="en-US" sz="36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ব</a:t>
            </a:r>
            <a:r>
              <a:rPr lang="bn-BD" sz="36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en-US" sz="3600" b="1" dirty="0" err="1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ইল</a:t>
            </a:r>
            <a:r>
              <a:rPr lang="en-US" sz="36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সিম</a:t>
            </a:r>
            <a:r>
              <a:rPr lang="en-US" sz="36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bn-BD" sz="36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ও</a:t>
            </a:r>
            <a:r>
              <a:rPr lang="en-US" sz="36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bn-BD" sz="36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ট</a:t>
            </a:r>
            <a:r>
              <a:rPr lang="en-US" sz="36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ে</a:t>
            </a:r>
            <a:r>
              <a:rPr lang="bn-BD" sz="36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ল</a:t>
            </a:r>
            <a:r>
              <a:rPr lang="en-US" sz="36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ি</a:t>
            </a:r>
            <a:r>
              <a:rPr lang="bn-BD" sz="36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ফ</a:t>
            </a:r>
            <a:r>
              <a:rPr lang="en-US" sz="36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ো</a:t>
            </a:r>
            <a:r>
              <a:rPr lang="bn-BD" sz="36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ন</a:t>
            </a:r>
            <a:r>
              <a:rPr lang="en-US" sz="36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bn-BD" sz="36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প</a:t>
            </a:r>
            <a:r>
              <a:rPr lang="en-US" sz="36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্</a:t>
            </a:r>
            <a:r>
              <a:rPr lang="bn-BD" sz="36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র</a:t>
            </a:r>
            <a:r>
              <a:rPr lang="en-US" sz="36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ত</a:t>
            </a:r>
            <a:r>
              <a:rPr lang="bn-BD" sz="36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en-US" sz="36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র</a:t>
            </a:r>
            <a:r>
              <a:rPr lang="bn-BD" sz="36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ণ</a:t>
            </a:r>
            <a:r>
              <a:rPr lang="en-US" sz="36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098554F-4122-4058-9F3C-F883F9E30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CBAA1780-D275-4DC1-A006-C7DADC7E65C1}"/>
              </a:ext>
            </a:extLst>
          </p:cNvPr>
          <p:cNvSpPr/>
          <p:nvPr/>
        </p:nvSpPr>
        <p:spPr>
          <a:xfrm>
            <a:off x="0" y="69742"/>
            <a:ext cx="9144000" cy="6788257"/>
          </a:xfrm>
          <a:prstGeom prst="rect">
            <a:avLst/>
          </a:prstGeom>
          <a:noFill/>
          <a:ln w="76200" cap="rnd" cmpd="sng">
            <a:gradFill>
              <a:gsLst>
                <a:gs pos="3000">
                  <a:srgbClr val="03D4A8"/>
                </a:gs>
                <a:gs pos="33000">
                  <a:srgbClr val="21D6E0"/>
                </a:gs>
                <a:gs pos="68000">
                  <a:srgbClr val="0087E6"/>
                </a:gs>
                <a:gs pos="97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ABE764EB-DB13-42E0-8FF2-AF51C9E12151}"/>
              </a:ext>
            </a:extLst>
          </p:cNvPr>
          <p:cNvSpPr/>
          <p:nvPr/>
        </p:nvSpPr>
        <p:spPr>
          <a:xfrm>
            <a:off x="152400" y="185980"/>
            <a:ext cx="8839200" cy="6519620"/>
          </a:xfrm>
          <a:prstGeom prst="rect">
            <a:avLst/>
          </a:prstGeom>
          <a:noFill/>
          <a:ln w="76200" cap="rnd"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457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460BB4C-4CD3-4853-AF08-16698E227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u="sng" dirty="0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ন</a:t>
            </a:r>
            <a:r>
              <a:rPr lang="bn-BD" sz="6000" u="sng" dirty="0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ি</a:t>
            </a:r>
            <a:r>
              <a:rPr lang="en-US" sz="6000" u="sng" dirty="0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ফ</a:t>
            </a:r>
            <a:r>
              <a:rPr lang="bn-BD" sz="6000" u="sng" dirty="0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en-US" sz="6000" u="sng" dirty="0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ক</a:t>
            </a:r>
            <a:r>
              <a:rPr lang="bn-BD" sz="6000" u="sng" dirty="0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ি ক</a:t>
            </a:r>
            <a:r>
              <a:rPr lang="en-US" sz="6000" u="sng" dirty="0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bn-BD" sz="6000" u="sng" dirty="0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জ</a:t>
            </a:r>
            <a:r>
              <a:rPr lang="en-US" sz="6000" u="sng" dirty="0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endParaRPr lang="en-US" sz="6000" u="sng" dirty="0">
              <a:solidFill>
                <a:srgbClr val="FF0000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="" xmlns:a16="http://schemas.microsoft.com/office/drawing/2014/main" id="{CCB1A01E-F8E9-4725-BEED-7C2A77DEFEB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176179"/>
            <a:ext cx="3237246" cy="3415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74F7951-FD70-437F-8CB6-B7969230CA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43400" y="3368040"/>
            <a:ext cx="4800600" cy="1432560"/>
          </a:xfrm>
        </p:spPr>
        <p:txBody>
          <a:bodyPr>
            <a:normAutofit fontScale="85000" lnSpcReduction="20000"/>
          </a:bodyPr>
          <a:lstStyle/>
          <a:p>
            <a:r>
              <a:rPr lang="en-US" sz="3600" b="1" dirty="0" err="1">
                <a:solidFill>
                  <a:srgbClr val="002060"/>
                </a:solidFill>
              </a:rPr>
              <a:t>ফেইস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বুকে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মিথ্যা,বানোয়াট</a:t>
            </a:r>
            <a:r>
              <a:rPr lang="en-US" sz="36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ও </a:t>
            </a:r>
            <a:r>
              <a:rPr lang="en-US" sz="3600" b="1" dirty="0" err="1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ভিত্তিহীন</a:t>
            </a:r>
            <a:r>
              <a:rPr lang="bn-BD" sz="36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6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ত</a:t>
            </a:r>
            <a:r>
              <a:rPr lang="bn-BD" sz="36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থ</a:t>
            </a:r>
            <a:r>
              <a:rPr lang="en-US" sz="36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্</a:t>
            </a:r>
            <a:r>
              <a:rPr lang="bn-BD" sz="36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য</a:t>
            </a:r>
            <a:r>
              <a:rPr lang="en-US" sz="36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আপলোড</a:t>
            </a:r>
            <a:r>
              <a:rPr lang="en-US" sz="36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দেয়া</a:t>
            </a:r>
            <a:r>
              <a:rPr lang="en-US" sz="36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।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BCEC66D5-E2C8-4669-A358-BCD10072F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467F719F-DEF8-4BE4-98CD-2E8F9832683B}"/>
              </a:ext>
            </a:extLst>
          </p:cNvPr>
          <p:cNvSpPr/>
          <p:nvPr/>
        </p:nvSpPr>
        <p:spPr>
          <a:xfrm>
            <a:off x="0" y="69742"/>
            <a:ext cx="9144000" cy="6788257"/>
          </a:xfrm>
          <a:prstGeom prst="rect">
            <a:avLst/>
          </a:prstGeom>
          <a:noFill/>
          <a:ln w="76200" cap="rnd" cmpd="sng">
            <a:gradFill>
              <a:gsLst>
                <a:gs pos="3000">
                  <a:srgbClr val="03D4A8"/>
                </a:gs>
                <a:gs pos="33000">
                  <a:srgbClr val="21D6E0"/>
                </a:gs>
                <a:gs pos="68000">
                  <a:srgbClr val="0087E6"/>
                </a:gs>
                <a:gs pos="97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BD3ED45A-C31C-4671-84D6-FF41498DAB2E}"/>
              </a:ext>
            </a:extLst>
          </p:cNvPr>
          <p:cNvSpPr/>
          <p:nvPr/>
        </p:nvSpPr>
        <p:spPr>
          <a:xfrm>
            <a:off x="152400" y="185980"/>
            <a:ext cx="8839200" cy="6519620"/>
          </a:xfrm>
          <a:prstGeom prst="rect">
            <a:avLst/>
          </a:prstGeom>
          <a:noFill/>
          <a:ln w="76200" cap="rnd"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09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56539FD-FDED-4D35-9223-FBB7432BC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510" y="713983"/>
            <a:ext cx="7670730" cy="1402915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algn="ctr"/>
            <a:r>
              <a:rPr lang="en-US" sz="4800" b="1" u="sng" dirty="0" err="1">
                <a:solidFill>
                  <a:schemeClr val="bg1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আল</a:t>
            </a:r>
            <a:r>
              <a:rPr lang="en-US" sz="4800" b="1" u="sng" dirty="0">
                <a:solidFill>
                  <a:schemeClr val="bg1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4800" b="1" u="sng" dirty="0" err="1">
                <a:solidFill>
                  <a:schemeClr val="bg1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কুরআনে</a:t>
            </a:r>
            <a:r>
              <a:rPr lang="en-US" sz="4800" b="1" u="sng" dirty="0">
                <a:solidFill>
                  <a:schemeClr val="bg1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4800" b="1" u="sng" dirty="0" err="1">
                <a:solidFill>
                  <a:schemeClr val="bg1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মুনাফিকদের</a:t>
            </a:r>
            <a:r>
              <a:rPr lang="en-US" sz="4800" b="1" u="sng" dirty="0">
                <a:solidFill>
                  <a:schemeClr val="bg1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4800" b="1" u="sng" dirty="0" err="1">
                <a:solidFill>
                  <a:schemeClr val="bg1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চরিত্র</a:t>
            </a:r>
            <a:endParaRPr lang="en-US" sz="4800" b="1" u="sng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7CC45F27-D915-4CFC-8FD6-DF3D82BB7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BE91B63-7AE5-4F28-AA77-1A83C8413523}"/>
              </a:ext>
            </a:extLst>
          </p:cNvPr>
          <p:cNvSpPr txBox="1"/>
          <p:nvPr/>
        </p:nvSpPr>
        <p:spPr>
          <a:xfrm>
            <a:off x="990600" y="1828800"/>
            <a:ext cx="740664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b="1" dirty="0" err="1">
                <a:solidFill>
                  <a:srgbClr val="002060"/>
                </a:solidFill>
              </a:rPr>
              <a:t>দুমুখো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স্বভাব</a:t>
            </a:r>
            <a:endParaRPr lang="en-US" sz="3200" b="1" dirty="0">
              <a:solidFill>
                <a:srgbClr val="00206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b="1" dirty="0" err="1">
                <a:solidFill>
                  <a:srgbClr val="002060"/>
                </a:solidFill>
              </a:rPr>
              <a:t>প্রতারক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ধোকাবাজ</a:t>
            </a:r>
            <a:endParaRPr lang="en-US" sz="3200" b="1" dirty="0">
              <a:solidFill>
                <a:srgbClr val="00206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b="1" dirty="0" err="1">
                <a:solidFill>
                  <a:srgbClr val="002060"/>
                </a:solidFill>
              </a:rPr>
              <a:t>তাদের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অন্তর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অসুস্থ</a:t>
            </a:r>
            <a:endParaRPr lang="en-US" sz="3200" b="1" dirty="0">
              <a:solidFill>
                <a:srgbClr val="00206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b="1" dirty="0" err="1">
                <a:solidFill>
                  <a:srgbClr val="002060"/>
                </a:solidFill>
              </a:rPr>
              <a:t>নিজেদের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শান্তি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প্রতিষ্ঠকারী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মনে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করে</a:t>
            </a:r>
            <a:endParaRPr lang="en-US" sz="3200" b="1" dirty="0">
              <a:solidFill>
                <a:srgbClr val="00206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b="1" dirty="0" err="1">
                <a:solidFill>
                  <a:srgbClr val="002060"/>
                </a:solidFill>
              </a:rPr>
              <a:t>ফ্যাসাদ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সৃষ্টিকারী</a:t>
            </a:r>
            <a:endParaRPr lang="en-US" sz="3200" b="1" dirty="0">
              <a:solidFill>
                <a:srgbClr val="00206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b="1" dirty="0" err="1">
                <a:solidFill>
                  <a:srgbClr val="002060"/>
                </a:solidFill>
              </a:rPr>
              <a:t>মুমিনদের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নির্বোধ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মনে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করে</a:t>
            </a:r>
            <a:r>
              <a:rPr lang="en-US" sz="18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।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310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>
            <a:extLst>
              <a:ext uri="{FF2B5EF4-FFF2-40B4-BE49-F238E27FC236}">
                <a16:creationId xmlns="" xmlns:a16="http://schemas.microsoft.com/office/drawing/2014/main" id="{FC5FFD6E-E685-4750-888B-577BFE3E2F36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50"/>
          <a:stretch/>
        </p:blipFill>
        <p:spPr>
          <a:xfrm>
            <a:off x="4648201" y="1600200"/>
            <a:ext cx="4038600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83DFEFF6-80FE-4F21-B519-422784A960E2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21"/>
          <a:stretch/>
        </p:blipFill>
        <p:spPr>
          <a:xfrm>
            <a:off x="457200" y="1600200"/>
            <a:ext cx="4114800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6B4FBF1-F296-46BC-9788-7CDA87832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2D5FC52B-5B94-4685-99CE-740ECE07EE17}"/>
              </a:ext>
            </a:extLst>
          </p:cNvPr>
          <p:cNvSpPr txBox="1">
            <a:spLocks/>
          </p:cNvSpPr>
          <p:nvPr/>
        </p:nvSpPr>
        <p:spPr>
          <a:xfrm>
            <a:off x="1402915" y="381000"/>
            <a:ext cx="5302685" cy="1219200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 err="1">
                <a:solidFill>
                  <a:schemeClr val="bg1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মুনাফিকদের</a:t>
            </a:r>
            <a:r>
              <a:rPr lang="en-US" sz="4400" dirty="0">
                <a:solidFill>
                  <a:schemeClr val="bg1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পরি</a:t>
            </a:r>
            <a:r>
              <a:rPr lang="bn-BD" sz="4400" dirty="0">
                <a:solidFill>
                  <a:schemeClr val="bg1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ণ</a:t>
            </a:r>
            <a:r>
              <a:rPr lang="en-US" sz="4400" dirty="0" err="1">
                <a:solidFill>
                  <a:schemeClr val="bg1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তি</a:t>
            </a:r>
            <a:endParaRPr lang="en-US" sz="4400" dirty="0">
              <a:solidFill>
                <a:schemeClr val="bg1"/>
              </a:solidFill>
              <a:latin typeface="Shonar Bangla" panose="02020603050405020304" pitchFamily="18" charset="0"/>
              <a:cs typeface="Shonar Bangla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A0AB0225-BA09-4DF4-A449-69F94703E87D}"/>
              </a:ext>
            </a:extLst>
          </p:cNvPr>
          <p:cNvSpPr/>
          <p:nvPr/>
        </p:nvSpPr>
        <p:spPr>
          <a:xfrm>
            <a:off x="0" y="69742"/>
            <a:ext cx="9144000" cy="6788257"/>
          </a:xfrm>
          <a:prstGeom prst="rect">
            <a:avLst/>
          </a:prstGeom>
          <a:noFill/>
          <a:ln w="76200" cap="rnd" cmpd="sng">
            <a:gradFill>
              <a:gsLst>
                <a:gs pos="3000">
                  <a:srgbClr val="03D4A8"/>
                </a:gs>
                <a:gs pos="33000">
                  <a:srgbClr val="21D6E0"/>
                </a:gs>
                <a:gs pos="68000">
                  <a:srgbClr val="0087E6"/>
                </a:gs>
                <a:gs pos="97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0555292F-BD0E-49C7-AC9D-5D8FBC227927}"/>
              </a:ext>
            </a:extLst>
          </p:cNvPr>
          <p:cNvSpPr/>
          <p:nvPr/>
        </p:nvSpPr>
        <p:spPr>
          <a:xfrm>
            <a:off x="152400" y="185980"/>
            <a:ext cx="8839200" cy="6519620"/>
          </a:xfrm>
          <a:prstGeom prst="rect">
            <a:avLst/>
          </a:prstGeom>
          <a:noFill/>
          <a:ln w="76200" cap="rnd"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999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511B0F21-119C-40F0-A4C7-F3D8FA6973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28800"/>
            <a:ext cx="3885152" cy="4039365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  <a:effectLst>
            <a:softEdge rad="112500"/>
          </a:effectLst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6C161CEC-BBA0-4122-B3AD-E2339B5408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447800"/>
            <a:ext cx="3885152" cy="49439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A94F9D2-D5E8-47F9-AB22-B43A2761D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1FE35BFC-C5C1-4D43-B414-BA3CAA88FE2F}"/>
              </a:ext>
            </a:extLst>
          </p:cNvPr>
          <p:cNvSpPr txBox="1">
            <a:spLocks/>
          </p:cNvSpPr>
          <p:nvPr/>
        </p:nvSpPr>
        <p:spPr>
          <a:xfrm>
            <a:off x="1540701" y="300625"/>
            <a:ext cx="4914379" cy="1440493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 err="1">
                <a:solidFill>
                  <a:schemeClr val="bg1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মুনাফিকদের</a:t>
            </a:r>
            <a:r>
              <a:rPr lang="en-US" sz="4400" dirty="0">
                <a:solidFill>
                  <a:schemeClr val="bg1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পরি</a:t>
            </a:r>
            <a:r>
              <a:rPr lang="bn-BD" sz="4400" dirty="0">
                <a:solidFill>
                  <a:schemeClr val="bg1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ণ</a:t>
            </a:r>
            <a:r>
              <a:rPr lang="en-US" sz="4400" dirty="0" err="1">
                <a:solidFill>
                  <a:schemeClr val="bg1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তি</a:t>
            </a:r>
            <a:endParaRPr lang="en-US" sz="4400" dirty="0">
              <a:solidFill>
                <a:schemeClr val="bg1"/>
              </a:solidFill>
              <a:latin typeface="Shonar Bangla" panose="02020603050405020304" pitchFamily="18" charset="0"/>
              <a:cs typeface="Shonar Bangla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ADB00F6-4B2B-409B-90C7-2E8B779F1E82}"/>
              </a:ext>
            </a:extLst>
          </p:cNvPr>
          <p:cNvSpPr/>
          <p:nvPr/>
        </p:nvSpPr>
        <p:spPr>
          <a:xfrm>
            <a:off x="0" y="69742"/>
            <a:ext cx="9144000" cy="6788257"/>
          </a:xfrm>
          <a:prstGeom prst="rect">
            <a:avLst/>
          </a:prstGeom>
          <a:noFill/>
          <a:ln w="76200" cap="rnd" cmpd="sng">
            <a:gradFill>
              <a:gsLst>
                <a:gs pos="3000">
                  <a:srgbClr val="03D4A8"/>
                </a:gs>
                <a:gs pos="33000">
                  <a:srgbClr val="21D6E0"/>
                </a:gs>
                <a:gs pos="68000">
                  <a:srgbClr val="0087E6"/>
                </a:gs>
                <a:gs pos="97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1E253CF0-CC54-4038-9263-41A6F9C35232}"/>
              </a:ext>
            </a:extLst>
          </p:cNvPr>
          <p:cNvSpPr/>
          <p:nvPr/>
        </p:nvSpPr>
        <p:spPr>
          <a:xfrm>
            <a:off x="152400" y="185980"/>
            <a:ext cx="8839200" cy="6519620"/>
          </a:xfrm>
          <a:prstGeom prst="rect">
            <a:avLst/>
          </a:prstGeom>
          <a:noFill/>
          <a:ln w="76200" cap="rnd"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1575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F926ECE-4F38-4ACE-A279-31B4C9726F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48200" y="2416076"/>
            <a:ext cx="4191000" cy="2585323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34290" indent="0" algn="ctr">
              <a:buNone/>
            </a:pPr>
            <a:r>
              <a:rPr lang="en-US" sz="3600" dirty="0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ম</a:t>
            </a:r>
            <a:r>
              <a:rPr lang="bn-BD" sz="3600" dirty="0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ু</a:t>
            </a:r>
            <a:r>
              <a:rPr lang="en-US" sz="3600" b="1" dirty="0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ন</a:t>
            </a:r>
            <a:r>
              <a:rPr lang="bn-BD" sz="3600" b="1" dirty="0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en-US" sz="3600" b="1" dirty="0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ফ</a:t>
            </a:r>
            <a:r>
              <a:rPr lang="bn-BD" sz="3600" b="1" dirty="0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ি</a:t>
            </a:r>
            <a:r>
              <a:rPr lang="en-US" sz="3600" b="1" dirty="0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ক</a:t>
            </a:r>
            <a:r>
              <a:rPr lang="bn-BD" sz="3600" b="1" dirty="0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র</a:t>
            </a:r>
            <a:r>
              <a:rPr lang="en-US" sz="3600" b="1" dirty="0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া </a:t>
            </a:r>
            <a:r>
              <a:rPr lang="en-US" sz="3600" b="1" dirty="0" err="1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ঘৃণিত</a:t>
            </a:r>
            <a:r>
              <a:rPr lang="en-US" sz="3600" b="1" dirty="0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তাদেরকে</a:t>
            </a:r>
            <a:r>
              <a:rPr lang="en-US" sz="3600" b="1" dirty="0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কেও</a:t>
            </a:r>
            <a:r>
              <a:rPr lang="en-US" sz="3600" b="1" dirty="0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বিশ্বাস</a:t>
            </a:r>
            <a:r>
              <a:rPr lang="en-US" sz="3600" b="1" dirty="0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করেনা</a:t>
            </a:r>
            <a:r>
              <a:rPr lang="en-US" sz="3600" b="1" dirty="0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,</a:t>
            </a:r>
            <a:r>
              <a:rPr lang="bn-BD" sz="3600" b="1" dirty="0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ত</a:t>
            </a:r>
            <a:r>
              <a:rPr lang="en-US" sz="3600" b="1" dirty="0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bn-BD" sz="3600" b="1" dirty="0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র</a:t>
            </a:r>
            <a:r>
              <a:rPr lang="en-US" sz="3600" b="1" dirty="0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া </a:t>
            </a:r>
            <a:r>
              <a:rPr lang="bn-BD" sz="3600" b="1" dirty="0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স</a:t>
            </a:r>
            <a:r>
              <a:rPr lang="en-US" sz="3600" b="1" dirty="0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ব</a:t>
            </a:r>
            <a:r>
              <a:rPr lang="bn-BD" sz="3600" b="1" dirty="0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স</a:t>
            </a:r>
            <a:r>
              <a:rPr lang="en-US" sz="3600" b="1" dirty="0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ম</a:t>
            </a:r>
            <a:r>
              <a:rPr lang="bn-BD" sz="3600" b="1" dirty="0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য়</a:t>
            </a:r>
            <a:r>
              <a:rPr lang="en-US" sz="3600" b="1" dirty="0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bn-BD" sz="3600" b="1" dirty="0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অ</a:t>
            </a:r>
            <a:r>
              <a:rPr lang="en-US" sz="3600" b="1" dirty="0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শ</a:t>
            </a:r>
            <a:r>
              <a:rPr lang="bn-BD" sz="3600" b="1" dirty="0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en-US" sz="3600" b="1" dirty="0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ন</a:t>
            </a:r>
            <a:r>
              <a:rPr lang="bn-BD" sz="3600" b="1" dirty="0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্</a:t>
            </a:r>
            <a:r>
              <a:rPr lang="en-US" sz="3600" b="1" dirty="0" err="1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তিতে</a:t>
            </a:r>
            <a:r>
              <a:rPr lang="en-US" sz="3600" b="1" dirty="0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থাকে</a:t>
            </a:r>
            <a:r>
              <a:rPr lang="en-US" sz="3600" b="1" dirty="0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।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C3CD488-CE1F-4D99-AE95-AB804CAB9262}"/>
              </a:ext>
            </a:extLst>
          </p:cNvPr>
          <p:cNvSpPr txBox="1"/>
          <p:nvPr/>
        </p:nvSpPr>
        <p:spPr>
          <a:xfrm>
            <a:off x="381000" y="2416076"/>
            <a:ext cx="4191000" cy="25853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মুনাফিক</a:t>
            </a:r>
            <a:r>
              <a:rPr lang="en-US" sz="3600" b="1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600" b="1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যদিও</a:t>
            </a:r>
            <a:r>
              <a:rPr lang="en-US" sz="3600" b="1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600" b="1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নামায,রোযা</a:t>
            </a:r>
            <a:r>
              <a:rPr lang="en-US" sz="3600" b="1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600" b="1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আদায়</a:t>
            </a:r>
            <a:r>
              <a:rPr lang="en-US" sz="3600" b="1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600" b="1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করে</a:t>
            </a:r>
            <a:r>
              <a:rPr lang="en-US" sz="3600" b="1" dirty="0">
                <a:latin typeface="Shonar Bangla" panose="02020603050405020304" pitchFamily="18" charset="0"/>
                <a:cs typeface="Shonar Bangla" panose="02020603050405020304" pitchFamily="18" charset="0"/>
              </a:rPr>
              <a:t>, </a:t>
            </a:r>
            <a:r>
              <a:rPr lang="bn-BD" sz="3600" b="1" dirty="0">
                <a:latin typeface="Shonar Bangla" panose="02020603050405020304" pitchFamily="18" charset="0"/>
                <a:cs typeface="Shonar Bangla" panose="02020603050405020304" pitchFamily="18" charset="0"/>
              </a:rPr>
              <a:t>ম</a:t>
            </a:r>
            <a:r>
              <a:rPr lang="en-US" sz="3600" b="1" dirty="0">
                <a:latin typeface="Shonar Bangla" panose="02020603050405020304" pitchFamily="18" charset="0"/>
                <a:cs typeface="Shonar Bangla" panose="02020603050405020304" pitchFamily="18" charset="0"/>
              </a:rPr>
              <a:t>ু</a:t>
            </a:r>
            <a:r>
              <a:rPr lang="bn-BD" sz="3600" b="1" dirty="0">
                <a:latin typeface="Shonar Bangla" panose="02020603050405020304" pitchFamily="18" charset="0"/>
                <a:cs typeface="Shonar Bangla" panose="02020603050405020304" pitchFamily="18" charset="0"/>
              </a:rPr>
              <a:t>স</a:t>
            </a:r>
            <a:r>
              <a:rPr lang="en-US" sz="3600" b="1" dirty="0">
                <a:latin typeface="Shonar Bangla" panose="02020603050405020304" pitchFamily="18" charset="0"/>
                <a:cs typeface="Shonar Bangla" panose="02020603050405020304" pitchFamily="18" charset="0"/>
              </a:rPr>
              <a:t>ল</a:t>
            </a:r>
            <a:r>
              <a:rPr lang="bn-BD" sz="3600" b="1" dirty="0">
                <a:latin typeface="Shonar Bangla" panose="02020603050405020304" pitchFamily="18" charset="0"/>
                <a:cs typeface="Shonar Bangla" panose="02020603050405020304" pitchFamily="18" charset="0"/>
              </a:rPr>
              <a:t>ি</a:t>
            </a:r>
            <a:r>
              <a:rPr lang="en-US" sz="3600" b="1" dirty="0">
                <a:latin typeface="Shonar Bangla" panose="02020603050405020304" pitchFamily="18" charset="0"/>
                <a:cs typeface="Shonar Bangla" panose="02020603050405020304" pitchFamily="18" charset="0"/>
              </a:rPr>
              <a:t>ম </a:t>
            </a:r>
            <a:r>
              <a:rPr lang="bn-BD" sz="3600" b="1" dirty="0">
                <a:latin typeface="Shonar Bangla" panose="02020603050405020304" pitchFamily="18" charset="0"/>
                <a:cs typeface="Shonar Bangla" panose="02020603050405020304" pitchFamily="18" charset="0"/>
              </a:rPr>
              <a:t>হ</a:t>
            </a:r>
            <a:r>
              <a:rPr lang="en-US" sz="3600" b="1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ওয়ার</a:t>
            </a:r>
            <a:r>
              <a:rPr lang="en-US" sz="3600" b="1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600" b="1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দাবী</a:t>
            </a:r>
            <a:r>
              <a:rPr lang="en-US" sz="3600" b="1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600" b="1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করে,তবুও</a:t>
            </a:r>
            <a:r>
              <a:rPr lang="en-US" sz="3600" b="1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600" b="1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সে</a:t>
            </a:r>
            <a:r>
              <a:rPr lang="en-US" sz="3600" b="1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600" b="1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মুনাফিক</a:t>
            </a:r>
            <a:r>
              <a:rPr lang="en-US" sz="3600" b="1" dirty="0">
                <a:latin typeface="Shonar Bangla" panose="02020603050405020304" pitchFamily="18" charset="0"/>
                <a:cs typeface="Shonar Bangla" panose="02020603050405020304" pitchFamily="18" charset="0"/>
              </a:rPr>
              <a:t> ।</a:t>
            </a:r>
            <a:endParaRPr lang="en-US" sz="3200" b="1" dirty="0">
              <a:latin typeface="Shonar Bangla" panose="02020603050405020304" pitchFamily="18" charset="0"/>
              <a:cs typeface="Shonar Bangla" panose="02020603050405020304" pitchFamily="18" charset="0"/>
            </a:endParaRPr>
          </a:p>
          <a:p>
            <a:pPr algn="ctr"/>
            <a:endParaRPr lang="en-US" dirty="0">
              <a:latin typeface="Shonar Bangla" panose="02020603050405020304" pitchFamily="18" charset="0"/>
              <a:cs typeface="Shonar Bangla" panose="02020603050405020304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10689DE-E6D2-449D-A2B5-4ABADB0AB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304B6456-24D4-41D9-B5D6-13A421036BBE}"/>
              </a:ext>
            </a:extLst>
          </p:cNvPr>
          <p:cNvSpPr txBox="1">
            <a:spLocks/>
          </p:cNvSpPr>
          <p:nvPr/>
        </p:nvSpPr>
        <p:spPr>
          <a:xfrm>
            <a:off x="1905000" y="381000"/>
            <a:ext cx="4800600" cy="1397696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 err="1">
                <a:solidFill>
                  <a:schemeClr val="bg1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মুনাফিকদের</a:t>
            </a:r>
            <a:r>
              <a:rPr lang="en-US" sz="4400" dirty="0">
                <a:solidFill>
                  <a:schemeClr val="bg1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পরি</a:t>
            </a:r>
            <a:r>
              <a:rPr lang="bn-BD" sz="4400" dirty="0">
                <a:solidFill>
                  <a:schemeClr val="bg1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ণ</a:t>
            </a:r>
            <a:r>
              <a:rPr lang="en-US" sz="4400" dirty="0" err="1">
                <a:solidFill>
                  <a:schemeClr val="bg1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তি</a:t>
            </a:r>
            <a:endParaRPr lang="en-US" sz="4400" dirty="0">
              <a:solidFill>
                <a:schemeClr val="bg1"/>
              </a:solidFill>
              <a:latin typeface="Shonar Bangla" panose="02020603050405020304" pitchFamily="18" charset="0"/>
              <a:cs typeface="Shonar Bangla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CE32DC0A-A7B4-4AAF-BE77-15A231D9C9FD}"/>
              </a:ext>
            </a:extLst>
          </p:cNvPr>
          <p:cNvSpPr/>
          <p:nvPr/>
        </p:nvSpPr>
        <p:spPr>
          <a:xfrm>
            <a:off x="0" y="69742"/>
            <a:ext cx="9144000" cy="6788257"/>
          </a:xfrm>
          <a:prstGeom prst="rect">
            <a:avLst/>
          </a:prstGeom>
          <a:noFill/>
          <a:ln w="76200" cap="rnd" cmpd="sng">
            <a:gradFill>
              <a:gsLst>
                <a:gs pos="3000">
                  <a:srgbClr val="03D4A8"/>
                </a:gs>
                <a:gs pos="33000">
                  <a:srgbClr val="21D6E0"/>
                </a:gs>
                <a:gs pos="68000">
                  <a:srgbClr val="0087E6"/>
                </a:gs>
                <a:gs pos="97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C43E9E5-907E-4AAB-8BC6-1AD39502363D}"/>
              </a:ext>
            </a:extLst>
          </p:cNvPr>
          <p:cNvSpPr/>
          <p:nvPr/>
        </p:nvSpPr>
        <p:spPr>
          <a:xfrm>
            <a:off x="152400" y="185980"/>
            <a:ext cx="8839200" cy="6519620"/>
          </a:xfrm>
          <a:prstGeom prst="rect">
            <a:avLst/>
          </a:prstGeom>
          <a:noFill/>
          <a:ln w="76200" cap="rnd"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24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3" grpId="0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7753820C-AE58-4FB8-B61F-9BB6960290B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03"/>
          <a:stretch/>
        </p:blipFill>
        <p:spPr>
          <a:xfrm>
            <a:off x="533400" y="1600200"/>
            <a:ext cx="3657600" cy="4191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FF12917-4FEF-4F81-AC2E-A07A3463DF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19600" y="1600200"/>
            <a:ext cx="4419600" cy="4495800"/>
          </a:xfrm>
        </p:spPr>
        <p:txBody>
          <a:bodyPr>
            <a:normAutofit fontScale="85000" lnSpcReduction="20000"/>
          </a:bodyPr>
          <a:lstStyle/>
          <a:p>
            <a:r>
              <a:rPr lang="ar-SA" sz="3500" dirty="0">
                <a:solidFill>
                  <a:schemeClr val="accent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وَ</a:t>
            </a:r>
            <a:r>
              <a:rPr lang="ar-SA" sz="35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لَا تُصَلِّ عَلٰٓى اَحَدٍ مِّنْهُمْ مَّاتَ اَبَدًا وَلاَ تَقُمْ عَلىٰ قَبْرِه ٖ–اِنَّهُمْ كَفَرُوْا بِا للهِ وَ رَسُوْلِهٖ وَ مَاتُوْا وَ هُمْ فٰسِقُوْنَ</a:t>
            </a:r>
            <a:r>
              <a:rPr lang="ar-SA" sz="3500" dirty="0">
                <a:solidFill>
                  <a:schemeClr val="accent2"/>
                </a:solidFill>
                <a:latin typeface="Arabic Typesetting" panose="03020402040406030203" pitchFamily="66" charset="-78"/>
                <a:cs typeface="+mj-cs"/>
              </a:rPr>
              <a:t>-</a:t>
            </a:r>
          </a:p>
          <a:p>
            <a:pPr algn="just"/>
            <a:r>
              <a:rPr lang="en-US" sz="2800" b="1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অ</a:t>
            </a:r>
            <a:r>
              <a:rPr lang="bn-BD" sz="2800" b="1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র</a:t>
            </a:r>
            <a:r>
              <a:rPr lang="en-US" sz="2800" b="1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্</a:t>
            </a:r>
            <a:r>
              <a:rPr lang="bn-BD" sz="2800" b="1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থ</a:t>
            </a:r>
            <a:r>
              <a:rPr lang="en-US" sz="2800" b="1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bn-BD" sz="2800" b="1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ৎ</a:t>
            </a:r>
            <a:r>
              <a:rPr lang="en-US" sz="2800" b="1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ঃ </a:t>
            </a:r>
            <a:r>
              <a:rPr lang="bn-BD" sz="2800" b="1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হ</a:t>
            </a:r>
            <a:r>
              <a:rPr lang="en-US" sz="2800" b="1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ে </a:t>
            </a:r>
            <a:r>
              <a:rPr lang="bn-BD" sz="2800" b="1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র</a:t>
            </a:r>
            <a:r>
              <a:rPr lang="en-US" sz="2800" b="1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bn-BD" sz="2800" b="1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স</a:t>
            </a:r>
            <a:r>
              <a:rPr lang="en-US" sz="2800" b="1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ু</a:t>
            </a:r>
            <a:r>
              <a:rPr lang="bn-BD" sz="2800" b="1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ল</a:t>
            </a:r>
            <a:r>
              <a:rPr lang="en-US" sz="2800" b="1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আপনি</a:t>
            </a:r>
            <a:r>
              <a:rPr lang="en-US" sz="2800" b="1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তাদের</a:t>
            </a:r>
            <a:r>
              <a:rPr lang="en-US" sz="2800" b="1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কারও</a:t>
            </a:r>
            <a:r>
              <a:rPr lang="en-US" sz="2800" b="1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মৃত্যুর</a:t>
            </a:r>
            <a:r>
              <a:rPr lang="en-US" sz="2800" b="1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পর</a:t>
            </a:r>
            <a:r>
              <a:rPr lang="en-US" sz="2800" b="1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তাদের</a:t>
            </a:r>
            <a:r>
              <a:rPr lang="en-US" sz="2800" b="1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জানাযার</a:t>
            </a:r>
            <a:r>
              <a:rPr lang="en-US" sz="2800" b="1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নামাজ</a:t>
            </a:r>
            <a:r>
              <a:rPr lang="en-US" sz="2800" b="1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পড়বেন</a:t>
            </a:r>
            <a:r>
              <a:rPr lang="en-US" sz="2800" b="1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না</a:t>
            </a:r>
            <a:r>
              <a:rPr lang="en-US" sz="2800" b="1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bn-BD" sz="2800" b="1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এ</a:t>
            </a:r>
            <a:r>
              <a:rPr lang="en-US" sz="2800" b="1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ব</a:t>
            </a:r>
            <a:r>
              <a:rPr lang="bn-BD" sz="2800" b="1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ং</a:t>
            </a:r>
            <a:r>
              <a:rPr lang="en-US" sz="2800" b="1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ত</a:t>
            </a:r>
            <a:r>
              <a:rPr lang="bn-BD" sz="2800" b="1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en-US" sz="2800" b="1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দ</a:t>
            </a:r>
            <a:r>
              <a:rPr lang="bn-BD" sz="2800" b="1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ে</a:t>
            </a:r>
            <a:r>
              <a:rPr lang="en-US" sz="2800" b="1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র </a:t>
            </a:r>
            <a:r>
              <a:rPr lang="bn-BD" sz="2800" b="1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ক</a:t>
            </a:r>
            <a:r>
              <a:rPr lang="en-US" sz="2800" b="1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ব</a:t>
            </a:r>
            <a:r>
              <a:rPr lang="bn-BD" sz="2800" b="1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র</a:t>
            </a:r>
            <a:r>
              <a:rPr lang="en-US" sz="2800" b="1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ে</a:t>
            </a:r>
            <a:r>
              <a:rPr lang="bn-BD" sz="2800" b="1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র</a:t>
            </a:r>
            <a:r>
              <a:rPr lang="en-US" sz="2800" b="1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bn-BD" sz="2800" b="1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প</a:t>
            </a:r>
            <a:r>
              <a:rPr lang="en-US" sz="2800" b="1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bn-BD" sz="2800" b="1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শ</a:t>
            </a:r>
            <a:r>
              <a:rPr lang="en-US" sz="2800" b="1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ে </a:t>
            </a:r>
            <a:r>
              <a:rPr lang="bn-BD" sz="2800" b="1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দ</a:t>
            </a:r>
            <a:r>
              <a:rPr lang="en-US" sz="2800" b="1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bn-BD" sz="2800" b="1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ড়</a:t>
            </a:r>
            <a:r>
              <a:rPr lang="en-US" sz="2800" b="1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bn-BD" sz="2800" b="1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ব</a:t>
            </a:r>
            <a:r>
              <a:rPr lang="en-US" sz="2800" b="1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ে</a:t>
            </a:r>
            <a:r>
              <a:rPr lang="bn-BD" sz="2800" b="1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ন</a:t>
            </a:r>
            <a:r>
              <a:rPr lang="en-US" sz="2800" b="1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bn-BD" sz="2800" b="1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ন</a:t>
            </a:r>
            <a:r>
              <a:rPr lang="en-US" sz="2800" b="1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া । </a:t>
            </a:r>
            <a:r>
              <a:rPr lang="bn-BD" sz="2800" b="1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ন</a:t>
            </a:r>
            <a:r>
              <a:rPr lang="en-US" sz="2800" b="1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ি</a:t>
            </a:r>
            <a:r>
              <a:rPr lang="bn-BD" sz="2800" b="1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শ</a:t>
            </a:r>
            <a:r>
              <a:rPr lang="en-US" sz="2800" b="1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্</a:t>
            </a:r>
            <a:r>
              <a:rPr lang="bn-BD" sz="2800" b="1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চ</a:t>
            </a:r>
            <a:r>
              <a:rPr lang="en-US" sz="2800" b="1" dirty="0" err="1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য়ই</a:t>
            </a:r>
            <a:r>
              <a:rPr lang="en-US" sz="2800" b="1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তারা</a:t>
            </a:r>
            <a:r>
              <a:rPr lang="en-US" sz="2800" b="1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bn-BD" sz="2800" b="1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আ</a:t>
            </a:r>
            <a:r>
              <a:rPr lang="en-US" sz="2800" b="1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ল</a:t>
            </a:r>
            <a:r>
              <a:rPr lang="bn-BD" sz="2800" b="1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্</a:t>
            </a:r>
            <a:r>
              <a:rPr lang="en-US" sz="2800" b="1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ল</a:t>
            </a:r>
            <a:r>
              <a:rPr lang="bn-BD" sz="2800" b="1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en-US" sz="2800" b="1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হ ও </a:t>
            </a:r>
            <a:r>
              <a:rPr lang="en-US" sz="2800" b="1" dirty="0" err="1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আল্লাহর</a:t>
            </a:r>
            <a:r>
              <a:rPr lang="en-US" sz="2800" b="1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রাসুলকে</a:t>
            </a:r>
            <a:r>
              <a:rPr lang="en-US" sz="2800" b="1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অস্বীকারা</a:t>
            </a:r>
            <a:r>
              <a:rPr lang="en-US" sz="2800" b="1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বস্থায়</a:t>
            </a:r>
            <a:r>
              <a:rPr lang="en-US" sz="2800" b="1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মারা</a:t>
            </a:r>
            <a:r>
              <a:rPr lang="en-US" sz="2800" b="1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যায়,আ</a:t>
            </a:r>
            <a:r>
              <a:rPr lang="bn-BD" sz="2800" b="1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র</a:t>
            </a:r>
            <a:r>
              <a:rPr lang="en-US" sz="2800" b="1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তারা</a:t>
            </a:r>
            <a:r>
              <a:rPr lang="en-US" sz="2800" b="1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bn-BD" sz="2800" b="1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ব</a:t>
            </a:r>
            <a:r>
              <a:rPr lang="en-US" sz="2800" b="1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ি</a:t>
            </a:r>
            <a:r>
              <a:rPr lang="bn-BD" sz="2800" b="1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শ</a:t>
            </a:r>
            <a:r>
              <a:rPr lang="en-US" sz="2800" b="1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ৃ</a:t>
            </a:r>
            <a:r>
              <a:rPr lang="bn-BD" sz="2800" b="1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ঙ</a:t>
            </a:r>
            <a:r>
              <a:rPr lang="en-US" sz="2800" b="1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্</a:t>
            </a:r>
            <a:r>
              <a:rPr lang="bn-BD" sz="2800" b="1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খ</a:t>
            </a:r>
            <a:r>
              <a:rPr lang="en-US" sz="2800" b="1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ল</a:t>
            </a:r>
            <a:r>
              <a:rPr lang="bn-BD" sz="2800" b="1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en-US" sz="2800" b="1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bn-BD" sz="2800" b="1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স</a:t>
            </a:r>
            <a:r>
              <a:rPr lang="en-US" sz="2800" b="1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ৃ</a:t>
            </a:r>
            <a:r>
              <a:rPr lang="bn-BD" sz="2800" b="1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ষ</a:t>
            </a:r>
            <a:r>
              <a:rPr lang="en-US" sz="2800" b="1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্</a:t>
            </a:r>
            <a:r>
              <a:rPr lang="bn-BD" sz="2800" b="1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ট</a:t>
            </a:r>
            <a:r>
              <a:rPr lang="en-US" sz="2800" b="1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ি </a:t>
            </a:r>
            <a:r>
              <a:rPr lang="bn-BD" sz="2800" b="1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ক</a:t>
            </a:r>
            <a:r>
              <a:rPr lang="en-US" sz="2800" b="1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bn-BD" sz="2800" b="1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র</a:t>
            </a:r>
            <a:r>
              <a:rPr lang="en-US" sz="2800" b="1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ী । </a:t>
            </a:r>
          </a:p>
          <a:p>
            <a:pPr algn="just"/>
            <a:r>
              <a:rPr lang="en-US" sz="2800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(</a:t>
            </a:r>
            <a:r>
              <a:rPr lang="bn-BD" sz="2800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স</a:t>
            </a:r>
            <a:r>
              <a:rPr lang="en-US" sz="2800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ূ</a:t>
            </a:r>
            <a:r>
              <a:rPr lang="bn-BD" sz="2800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র</a:t>
            </a:r>
            <a:r>
              <a:rPr lang="en-US" sz="2800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া </a:t>
            </a:r>
            <a:r>
              <a:rPr lang="bn-BD" sz="2800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ত</a:t>
            </a:r>
            <a:r>
              <a:rPr lang="en-US" sz="2800" dirty="0" err="1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াওবা,আয়াত</a:t>
            </a:r>
            <a:r>
              <a:rPr lang="en-US" sz="2800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৮৪)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8D887DC-F645-4E1A-943C-C1B3C2C67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66511"/>
            <a:ext cx="20574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4216C717-37D5-4EAA-8967-F4FAD66906A0}"/>
              </a:ext>
            </a:extLst>
          </p:cNvPr>
          <p:cNvSpPr txBox="1">
            <a:spLocks/>
          </p:cNvSpPr>
          <p:nvPr/>
        </p:nvSpPr>
        <p:spPr>
          <a:xfrm>
            <a:off x="1640910" y="338380"/>
            <a:ext cx="5064689" cy="1302529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 err="1">
                <a:solidFill>
                  <a:srgbClr val="92D05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মুনাফিকদের</a:t>
            </a:r>
            <a:r>
              <a:rPr lang="en-US" sz="4400" dirty="0">
                <a:solidFill>
                  <a:srgbClr val="92D05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4400" dirty="0" err="1">
                <a:solidFill>
                  <a:srgbClr val="92D05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পরি</a:t>
            </a:r>
            <a:r>
              <a:rPr lang="bn-BD" sz="4400" dirty="0">
                <a:solidFill>
                  <a:srgbClr val="92D05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ণ</a:t>
            </a:r>
            <a:r>
              <a:rPr lang="en-US" sz="4400" dirty="0" err="1">
                <a:solidFill>
                  <a:srgbClr val="92D05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তি</a:t>
            </a:r>
            <a:endParaRPr lang="en-US" sz="4400" dirty="0">
              <a:solidFill>
                <a:srgbClr val="92D050"/>
              </a:solidFill>
              <a:latin typeface="Shonar Bangla" panose="02020603050405020304" pitchFamily="18" charset="0"/>
              <a:cs typeface="Shonar Bangla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740C16A0-B18C-4DF2-9D14-BA77C446B29D}"/>
              </a:ext>
            </a:extLst>
          </p:cNvPr>
          <p:cNvSpPr/>
          <p:nvPr/>
        </p:nvSpPr>
        <p:spPr>
          <a:xfrm>
            <a:off x="0" y="69742"/>
            <a:ext cx="9144000" cy="6788257"/>
          </a:xfrm>
          <a:prstGeom prst="rect">
            <a:avLst/>
          </a:prstGeom>
          <a:noFill/>
          <a:ln w="76200" cap="rnd" cmpd="sng">
            <a:gradFill>
              <a:gsLst>
                <a:gs pos="3000">
                  <a:srgbClr val="03D4A8"/>
                </a:gs>
                <a:gs pos="33000">
                  <a:srgbClr val="21D6E0"/>
                </a:gs>
                <a:gs pos="68000">
                  <a:srgbClr val="0087E6"/>
                </a:gs>
                <a:gs pos="97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2A08C27F-F73A-4B3B-AB88-C84792C2C987}"/>
              </a:ext>
            </a:extLst>
          </p:cNvPr>
          <p:cNvSpPr/>
          <p:nvPr/>
        </p:nvSpPr>
        <p:spPr>
          <a:xfrm>
            <a:off x="152400" y="185980"/>
            <a:ext cx="8839200" cy="6519620"/>
          </a:xfrm>
          <a:prstGeom prst="rect">
            <a:avLst/>
          </a:prstGeom>
          <a:noFill/>
          <a:ln w="76200" cap="rnd"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0AA2BDF0-F576-4258-938D-FEE433423008}"/>
              </a:ext>
            </a:extLst>
          </p:cNvPr>
          <p:cNvSpPr/>
          <p:nvPr/>
        </p:nvSpPr>
        <p:spPr>
          <a:xfrm>
            <a:off x="152400" y="222142"/>
            <a:ext cx="9144000" cy="6788257"/>
          </a:xfrm>
          <a:prstGeom prst="rect">
            <a:avLst/>
          </a:prstGeom>
          <a:noFill/>
          <a:ln w="76200" cap="rnd" cmpd="sng">
            <a:gradFill>
              <a:gsLst>
                <a:gs pos="3000">
                  <a:srgbClr val="03D4A8"/>
                </a:gs>
                <a:gs pos="33000">
                  <a:srgbClr val="21D6E0"/>
                </a:gs>
                <a:gs pos="68000">
                  <a:srgbClr val="0087E6"/>
                </a:gs>
                <a:gs pos="97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536CC5BC-D2F6-45D0-AA5F-5160055C8F68}"/>
              </a:ext>
            </a:extLst>
          </p:cNvPr>
          <p:cNvSpPr/>
          <p:nvPr/>
        </p:nvSpPr>
        <p:spPr>
          <a:xfrm>
            <a:off x="304800" y="338380"/>
            <a:ext cx="8839200" cy="6519620"/>
          </a:xfrm>
          <a:prstGeom prst="rect">
            <a:avLst/>
          </a:prstGeom>
          <a:noFill/>
          <a:ln w="76200" cap="rnd"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316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C2349532-2744-453D-B48E-1EEA597D2F6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625"/>
          <a:stretch/>
        </p:blipFill>
        <p:spPr>
          <a:xfrm>
            <a:off x="504979" y="1676400"/>
            <a:ext cx="4194175" cy="4114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22B2ECE-51AF-4CEB-AD38-EEF25D1F4E4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sz="3600" dirty="0">
              <a:latin typeface="Shonar Bangla" panose="02020603050405020304" pitchFamily="18" charset="0"/>
              <a:cs typeface="Shonar Bangla" panose="02020603050405020304" pitchFamily="18" charset="0"/>
            </a:endParaRPr>
          </a:p>
          <a:p>
            <a:endParaRPr lang="en-US" sz="3600" dirty="0">
              <a:latin typeface="Shonar Bangla" panose="02020603050405020304" pitchFamily="18" charset="0"/>
              <a:cs typeface="Shonar Bangla" panose="02020603050405020304" pitchFamily="18" charset="0"/>
            </a:endParaRPr>
          </a:p>
          <a:p>
            <a:pPr algn="ctr"/>
            <a:r>
              <a:rPr lang="bn-BD" sz="3600" b="1" dirty="0">
                <a:solidFill>
                  <a:schemeClr val="accent2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ত</a:t>
            </a:r>
            <a:r>
              <a:rPr lang="en-US" sz="3600" b="1" dirty="0">
                <a:solidFill>
                  <a:schemeClr val="accent2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bn-BD" sz="3600" b="1" dirty="0">
                <a:solidFill>
                  <a:schemeClr val="accent2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র</a:t>
            </a:r>
            <a:r>
              <a:rPr lang="en-US" sz="3600" b="1" dirty="0">
                <a:solidFill>
                  <a:schemeClr val="accent2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া </a:t>
            </a:r>
            <a:r>
              <a:rPr lang="bn-BD" sz="3600" b="1" dirty="0">
                <a:solidFill>
                  <a:schemeClr val="accent2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ক</a:t>
            </a:r>
            <a:r>
              <a:rPr lang="en-US" sz="3600" b="1" dirty="0">
                <a:solidFill>
                  <a:schemeClr val="accent2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ো</a:t>
            </a:r>
            <a:r>
              <a:rPr lang="bn-BD" sz="3600" b="1" dirty="0">
                <a:solidFill>
                  <a:schemeClr val="accent2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থ</a:t>
            </a:r>
            <a:r>
              <a:rPr lang="en-US" sz="3600" b="1" dirty="0" err="1">
                <a:solidFill>
                  <a:schemeClr val="accent2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াও</a:t>
            </a:r>
            <a:r>
              <a:rPr lang="en-US" sz="3600" b="1" dirty="0">
                <a:solidFill>
                  <a:schemeClr val="accent2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সম্মান</a:t>
            </a:r>
            <a:r>
              <a:rPr lang="en-US" sz="3600" b="1" dirty="0">
                <a:solidFill>
                  <a:schemeClr val="accent2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পায়</a:t>
            </a:r>
            <a:r>
              <a:rPr lang="en-US" sz="3600" b="1" dirty="0">
                <a:solidFill>
                  <a:schemeClr val="accent2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না</a:t>
            </a:r>
            <a:r>
              <a:rPr lang="en-US" sz="3600" b="1" dirty="0">
                <a:solidFill>
                  <a:schemeClr val="accent2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।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4AA7D65-55D0-46DD-8C02-6950CE9BC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9EE18F5A-F89D-409B-87A1-A9ECFB75AF65}"/>
              </a:ext>
            </a:extLst>
          </p:cNvPr>
          <p:cNvSpPr txBox="1">
            <a:spLocks/>
          </p:cNvSpPr>
          <p:nvPr/>
        </p:nvSpPr>
        <p:spPr>
          <a:xfrm>
            <a:off x="1904999" y="380999"/>
            <a:ext cx="5723351" cy="1147175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 err="1">
                <a:solidFill>
                  <a:schemeClr val="bg1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মুনাফিকদের</a:t>
            </a:r>
            <a:r>
              <a:rPr lang="en-US" sz="4400" dirty="0">
                <a:solidFill>
                  <a:schemeClr val="bg1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পরি</a:t>
            </a:r>
            <a:r>
              <a:rPr lang="bn-BD" sz="4400" dirty="0">
                <a:solidFill>
                  <a:schemeClr val="bg1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ণ</a:t>
            </a:r>
            <a:r>
              <a:rPr lang="en-US" sz="4400" dirty="0" err="1">
                <a:solidFill>
                  <a:schemeClr val="bg1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তি</a:t>
            </a:r>
            <a:endParaRPr lang="en-US" sz="4400" dirty="0">
              <a:solidFill>
                <a:schemeClr val="bg1"/>
              </a:solidFill>
              <a:latin typeface="Shonar Bangla" panose="02020603050405020304" pitchFamily="18" charset="0"/>
              <a:cs typeface="Shonar Bangla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CF2FE873-5528-4028-B63D-000939A83A16}"/>
              </a:ext>
            </a:extLst>
          </p:cNvPr>
          <p:cNvSpPr/>
          <p:nvPr/>
        </p:nvSpPr>
        <p:spPr>
          <a:xfrm>
            <a:off x="0" y="69742"/>
            <a:ext cx="9144000" cy="6788257"/>
          </a:xfrm>
          <a:prstGeom prst="rect">
            <a:avLst/>
          </a:prstGeom>
          <a:noFill/>
          <a:ln w="76200" cap="rnd" cmpd="sng">
            <a:gradFill>
              <a:gsLst>
                <a:gs pos="3000">
                  <a:srgbClr val="03D4A8"/>
                </a:gs>
                <a:gs pos="33000">
                  <a:srgbClr val="21D6E0"/>
                </a:gs>
                <a:gs pos="68000">
                  <a:srgbClr val="0087E6"/>
                </a:gs>
                <a:gs pos="97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B7BC9419-D85C-4421-B930-3515EB90CB35}"/>
              </a:ext>
            </a:extLst>
          </p:cNvPr>
          <p:cNvSpPr/>
          <p:nvPr/>
        </p:nvSpPr>
        <p:spPr>
          <a:xfrm>
            <a:off x="152400" y="185980"/>
            <a:ext cx="8839200" cy="6519620"/>
          </a:xfrm>
          <a:prstGeom prst="rect">
            <a:avLst/>
          </a:prstGeom>
          <a:noFill/>
          <a:ln w="76200" cap="rnd"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509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800462AB-EC74-4954-B54C-8919B912BAF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49" b="13624"/>
          <a:stretch/>
        </p:blipFill>
        <p:spPr>
          <a:xfrm>
            <a:off x="495299" y="2133600"/>
            <a:ext cx="3810001" cy="3657600"/>
          </a:xfrm>
          <a:prstGeom prst="rect">
            <a:avLst/>
          </a:prstGeom>
          <a:ln w="127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5E197B5-1795-48C8-9CC7-BA9A81905B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95801" y="2133600"/>
            <a:ext cx="4343399" cy="3657600"/>
          </a:xfrm>
        </p:spPr>
        <p:txBody>
          <a:bodyPr>
            <a:normAutofit lnSpcReduction="10000"/>
          </a:bodyPr>
          <a:lstStyle/>
          <a:p>
            <a:r>
              <a:rPr lang="ar-SA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اِنَّ الْمُنٰفِقِيْن َفِى الدَّ رْكِ اْلَاسْفَلِ مِنَ النَّارِ</a:t>
            </a:r>
            <a:endParaRPr lang="en-US" sz="3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 dirty="0" err="1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অর্থা</a:t>
            </a:r>
            <a:r>
              <a:rPr lang="bn-BD" sz="32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ৎ</a:t>
            </a:r>
            <a:r>
              <a:rPr lang="en-US" sz="32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ঃ </a:t>
            </a:r>
            <a:r>
              <a:rPr lang="bn-BD" sz="32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ন</a:t>
            </a:r>
            <a:r>
              <a:rPr lang="en-US" sz="32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ি</a:t>
            </a:r>
            <a:r>
              <a:rPr lang="bn-BD" sz="32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শ</a:t>
            </a:r>
            <a:r>
              <a:rPr lang="en-US" sz="32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্</a:t>
            </a:r>
            <a:r>
              <a:rPr lang="bn-BD" sz="32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চ</a:t>
            </a:r>
            <a:r>
              <a:rPr lang="en-US" sz="32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য়</a:t>
            </a:r>
            <a:r>
              <a:rPr lang="bn-BD" sz="32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ই</a:t>
            </a:r>
            <a:r>
              <a:rPr lang="en-US" sz="32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bn-BD" sz="32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ম</a:t>
            </a:r>
            <a:r>
              <a:rPr lang="en-US" sz="32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ু</a:t>
            </a:r>
            <a:r>
              <a:rPr lang="bn-BD" sz="32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ন</a:t>
            </a:r>
            <a:r>
              <a:rPr lang="en-US" sz="32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bn-BD" sz="32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ফ</a:t>
            </a:r>
            <a:r>
              <a:rPr lang="en-US" sz="32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ি</a:t>
            </a:r>
            <a:r>
              <a:rPr lang="bn-BD" sz="32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ক</a:t>
            </a:r>
            <a:r>
              <a:rPr lang="en-US" sz="3200" b="1" dirty="0" err="1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দের</a:t>
            </a:r>
            <a:r>
              <a:rPr lang="en-US" sz="32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স্থান</a:t>
            </a:r>
            <a:r>
              <a:rPr lang="en-US" sz="32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জাহান্নামের</a:t>
            </a:r>
            <a:r>
              <a:rPr lang="en-US" sz="32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সর্ব</a:t>
            </a:r>
            <a:r>
              <a:rPr lang="en-US" sz="32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নিম্ন</a:t>
            </a:r>
            <a:r>
              <a:rPr lang="en-US" sz="32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স্তরে</a:t>
            </a:r>
            <a:r>
              <a:rPr lang="en-US" sz="32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।(</a:t>
            </a:r>
            <a:r>
              <a:rPr lang="en-US" sz="3200" b="1" dirty="0" err="1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সূরা</a:t>
            </a:r>
            <a:r>
              <a:rPr lang="en-US" sz="32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bn-BD" sz="32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আ</a:t>
            </a:r>
            <a:r>
              <a:rPr lang="en-US" sz="32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ন </a:t>
            </a:r>
            <a:r>
              <a:rPr lang="bn-BD" sz="32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ন</a:t>
            </a:r>
            <a:r>
              <a:rPr lang="en-US" sz="32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ি</a:t>
            </a:r>
            <a:r>
              <a:rPr lang="bn-BD" sz="32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স</a:t>
            </a:r>
            <a:r>
              <a:rPr lang="en-US" sz="3200" b="1" dirty="0" err="1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া,আয়াত</a:t>
            </a:r>
            <a:r>
              <a:rPr lang="en-US" sz="32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১৪৫)</a:t>
            </a:r>
            <a:endParaRPr lang="en-US" sz="3200" b="1" dirty="0">
              <a:solidFill>
                <a:srgbClr val="002060"/>
              </a:solidFill>
              <a:latin typeface="Arabic Typesetting" panose="03020402040406030203" pitchFamily="66" charset="-78"/>
              <a:cs typeface="+mj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F1934C6-DB55-495C-9513-D8932EF77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11EBC350-764E-4F61-B203-1123F6536080}"/>
              </a:ext>
            </a:extLst>
          </p:cNvPr>
          <p:cNvSpPr txBox="1">
            <a:spLocks/>
          </p:cNvSpPr>
          <p:nvPr/>
        </p:nvSpPr>
        <p:spPr>
          <a:xfrm>
            <a:off x="1905000" y="380999"/>
            <a:ext cx="6186814" cy="896655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 err="1">
                <a:solidFill>
                  <a:schemeClr val="bg1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মুনাফিকদের</a:t>
            </a:r>
            <a:r>
              <a:rPr lang="en-US" sz="4400" dirty="0">
                <a:solidFill>
                  <a:schemeClr val="bg1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পরি</a:t>
            </a:r>
            <a:r>
              <a:rPr lang="bn-BD" sz="4400" dirty="0">
                <a:solidFill>
                  <a:schemeClr val="bg1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ণ</a:t>
            </a:r>
            <a:r>
              <a:rPr lang="en-US" sz="4400" dirty="0" err="1">
                <a:solidFill>
                  <a:schemeClr val="bg1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তি</a:t>
            </a:r>
            <a:endParaRPr lang="en-US" sz="4400" dirty="0">
              <a:solidFill>
                <a:schemeClr val="bg1"/>
              </a:solidFill>
              <a:latin typeface="Shonar Bangla" panose="02020603050405020304" pitchFamily="18" charset="0"/>
              <a:cs typeface="Shonar Bangla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6872859-9A38-4161-B954-7D1EDB49EF3A}"/>
              </a:ext>
            </a:extLst>
          </p:cNvPr>
          <p:cNvSpPr/>
          <p:nvPr/>
        </p:nvSpPr>
        <p:spPr>
          <a:xfrm>
            <a:off x="0" y="69742"/>
            <a:ext cx="9144000" cy="6788257"/>
          </a:xfrm>
          <a:prstGeom prst="rect">
            <a:avLst/>
          </a:prstGeom>
          <a:noFill/>
          <a:ln w="76200" cap="rnd" cmpd="sng">
            <a:gradFill>
              <a:gsLst>
                <a:gs pos="3000">
                  <a:srgbClr val="03D4A8"/>
                </a:gs>
                <a:gs pos="33000">
                  <a:srgbClr val="21D6E0"/>
                </a:gs>
                <a:gs pos="68000">
                  <a:srgbClr val="0087E6"/>
                </a:gs>
                <a:gs pos="97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4220126E-CEF7-4C26-B32E-465454DFCC32}"/>
              </a:ext>
            </a:extLst>
          </p:cNvPr>
          <p:cNvSpPr/>
          <p:nvPr/>
        </p:nvSpPr>
        <p:spPr>
          <a:xfrm>
            <a:off x="152400" y="185980"/>
            <a:ext cx="8839200" cy="6519620"/>
          </a:xfrm>
          <a:prstGeom prst="rect">
            <a:avLst/>
          </a:prstGeom>
          <a:noFill/>
          <a:ln w="76200" cap="rnd"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283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6CFF3E5-DC8C-4A4C-B506-3B58771703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10" y="1352939"/>
            <a:ext cx="4142792" cy="4655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654BAA3-5996-4D04-B9AD-09EA3FB8780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477" y="1352939"/>
            <a:ext cx="3929645" cy="4655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3420D07-84EF-4156-AE12-E59333BDC56D}"/>
              </a:ext>
            </a:extLst>
          </p:cNvPr>
          <p:cNvSpPr txBox="1"/>
          <p:nvPr/>
        </p:nvSpPr>
        <p:spPr>
          <a:xfrm>
            <a:off x="838200" y="60960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দ্বিমু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6C64502-D9AB-4770-AA92-543D31AB17F6}"/>
              </a:ext>
            </a:extLst>
          </p:cNvPr>
          <p:cNvSpPr txBox="1"/>
          <p:nvPr/>
        </p:nvSpPr>
        <p:spPr>
          <a:xfrm>
            <a:off x="5410200" y="61722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দ্বিমু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B7B1AF82-03F6-47AA-A323-DE6B36BBB967}"/>
              </a:ext>
            </a:extLst>
          </p:cNvPr>
          <p:cNvSpPr txBox="1">
            <a:spLocks/>
          </p:cNvSpPr>
          <p:nvPr/>
        </p:nvSpPr>
        <p:spPr>
          <a:xfrm>
            <a:off x="857250" y="269046"/>
            <a:ext cx="7406640" cy="79775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ন</a:t>
            </a:r>
            <a:r>
              <a:rPr lang="bn-BD" b="1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ি</a:t>
            </a:r>
            <a:r>
              <a:rPr lang="en-US" b="1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চ</a:t>
            </a:r>
            <a:r>
              <a:rPr lang="bn-BD" b="1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ে</a:t>
            </a:r>
            <a:r>
              <a:rPr lang="en-US" b="1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র </a:t>
            </a:r>
            <a:r>
              <a:rPr lang="bn-BD" b="1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ছ</a:t>
            </a:r>
            <a:r>
              <a:rPr lang="en-US" b="1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ব</a:t>
            </a:r>
            <a:r>
              <a:rPr lang="bn-BD" b="1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ি</a:t>
            </a:r>
            <a:r>
              <a:rPr lang="en-US" b="1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দেখে উত্তর দা</a:t>
            </a:r>
            <a:r>
              <a:rPr lang="bn-BD" b="1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ও</a:t>
            </a:r>
            <a:endParaRPr lang="en-US" b="1" dirty="0">
              <a:solidFill>
                <a:srgbClr val="C00000"/>
              </a:solidFill>
              <a:latin typeface="Shonar Bangla" panose="02020603050405020304" pitchFamily="18" charset="0"/>
              <a:cs typeface="Shonar Bangla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259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C0D1B9F-1CBA-4377-986E-7F12805E38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মিথ্যাব</a:t>
            </a:r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াদের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ভয়াবহ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endParaRPr lang="ar-SA" sz="3600" b="1" dirty="0">
              <a:solidFill>
                <a:srgbClr val="002060"/>
              </a:solidFill>
              <a:latin typeface="NikoshBAN" panose="02000000000000000000" pitchFamily="2" charset="0"/>
              <a:cs typeface="Shonar Bangla" panose="02020603050405020304" pitchFamily="18" charset="0"/>
            </a:endParaRPr>
          </a:p>
          <a:p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(</a:t>
            </a:r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লেন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r>
              <a:rPr lang="ar-SA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اَلصِّدْقُ يُنْجِىْ وَالْكِذْبُ يُهْلِكُ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র্থঃ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মিথ্যা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</a:t>
            </a:r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9EDAFDA-EC24-48FF-902C-6B02046B8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1B862C0A-8E7F-411C-8D62-5A6712226FD0}"/>
              </a:ext>
            </a:extLst>
          </p:cNvPr>
          <p:cNvSpPr txBox="1">
            <a:spLocks/>
          </p:cNvSpPr>
          <p:nvPr/>
        </p:nvSpPr>
        <p:spPr>
          <a:xfrm>
            <a:off x="1904999" y="381000"/>
            <a:ext cx="6086605" cy="762000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 err="1">
                <a:solidFill>
                  <a:schemeClr val="bg1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মুনাফিকদের</a:t>
            </a:r>
            <a:r>
              <a:rPr lang="en-US" sz="4400" dirty="0">
                <a:solidFill>
                  <a:schemeClr val="bg1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পরি</a:t>
            </a:r>
            <a:r>
              <a:rPr lang="bn-BD" sz="4400" dirty="0">
                <a:solidFill>
                  <a:schemeClr val="bg1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ণ</a:t>
            </a:r>
            <a:r>
              <a:rPr lang="en-US" sz="4400" dirty="0" err="1">
                <a:solidFill>
                  <a:schemeClr val="bg1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তি</a:t>
            </a:r>
            <a:endParaRPr lang="en-US" sz="4400" dirty="0">
              <a:solidFill>
                <a:schemeClr val="bg1"/>
              </a:solidFill>
              <a:latin typeface="Shonar Bangla" panose="02020603050405020304" pitchFamily="18" charset="0"/>
              <a:cs typeface="Shonar Bangla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775467F6-35EB-4A65-B6B1-DC35FA5F8D46}"/>
              </a:ext>
            </a:extLst>
          </p:cNvPr>
          <p:cNvSpPr/>
          <p:nvPr/>
        </p:nvSpPr>
        <p:spPr>
          <a:xfrm>
            <a:off x="0" y="69742"/>
            <a:ext cx="9144000" cy="6788257"/>
          </a:xfrm>
          <a:prstGeom prst="rect">
            <a:avLst/>
          </a:prstGeom>
          <a:noFill/>
          <a:ln w="76200" cap="rnd" cmpd="sng">
            <a:gradFill>
              <a:gsLst>
                <a:gs pos="3000">
                  <a:srgbClr val="03D4A8"/>
                </a:gs>
                <a:gs pos="33000">
                  <a:srgbClr val="21D6E0"/>
                </a:gs>
                <a:gs pos="68000">
                  <a:srgbClr val="0087E6"/>
                </a:gs>
                <a:gs pos="97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29A9D712-5FD7-410F-9B93-F3B7B6F2FD43}"/>
              </a:ext>
            </a:extLst>
          </p:cNvPr>
          <p:cNvSpPr/>
          <p:nvPr/>
        </p:nvSpPr>
        <p:spPr>
          <a:xfrm>
            <a:off x="152400" y="185980"/>
            <a:ext cx="8839200" cy="6519620"/>
          </a:xfrm>
          <a:prstGeom prst="rect">
            <a:avLst/>
          </a:prstGeom>
          <a:noFill/>
          <a:ln w="76200" cap="rnd"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033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E2B3057B-B321-4673-A1D6-5A3FB644B76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43" b="16653"/>
          <a:stretch/>
        </p:blipFill>
        <p:spPr>
          <a:xfrm>
            <a:off x="838200" y="3057636"/>
            <a:ext cx="7696200" cy="3369905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F381D10-067F-4C0E-A4CF-B229B0775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E1A21B42-14F6-4311-B4BD-CE9EABCC71F1}"/>
              </a:ext>
            </a:extLst>
          </p:cNvPr>
          <p:cNvSpPr txBox="1">
            <a:spLocks/>
          </p:cNvSpPr>
          <p:nvPr/>
        </p:nvSpPr>
        <p:spPr>
          <a:xfrm>
            <a:off x="1905000" y="380999"/>
            <a:ext cx="6124184" cy="859077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 err="1">
                <a:solidFill>
                  <a:schemeClr val="bg1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মুনাফিকদের</a:t>
            </a:r>
            <a:r>
              <a:rPr lang="en-US" sz="4400" dirty="0">
                <a:solidFill>
                  <a:schemeClr val="bg1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পরি</a:t>
            </a:r>
            <a:r>
              <a:rPr lang="bn-BD" sz="4400" dirty="0">
                <a:solidFill>
                  <a:schemeClr val="bg1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ণ</a:t>
            </a:r>
            <a:r>
              <a:rPr lang="en-US" sz="4400" dirty="0" err="1">
                <a:solidFill>
                  <a:schemeClr val="bg1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তি</a:t>
            </a:r>
            <a:endParaRPr lang="en-US" sz="4400" dirty="0">
              <a:solidFill>
                <a:schemeClr val="bg1"/>
              </a:solidFill>
              <a:latin typeface="Shonar Bangla" panose="02020603050405020304" pitchFamily="18" charset="0"/>
              <a:cs typeface="Shonar Bangla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69D2DC32-ADCC-44C4-AFDC-417B4234808F}"/>
              </a:ext>
            </a:extLst>
          </p:cNvPr>
          <p:cNvSpPr txBox="1"/>
          <p:nvPr/>
        </p:nvSpPr>
        <p:spPr>
          <a:xfrm>
            <a:off x="1010258" y="1496479"/>
            <a:ext cx="80772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রাসুল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:)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বলেছেন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,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endParaRPr>
          </a:p>
          <a:p>
            <a:r>
              <a:rPr lang="en-US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“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তোমরা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আমাকে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ছয়টি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জিনিস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দাও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আমি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তোমাদের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জান্নাতের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নিশ্চয়তা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দেব</a:t>
            </a:r>
            <a:r>
              <a:rPr lang="en-US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।” </a:t>
            </a:r>
            <a:endParaRPr lang="en-US" sz="28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B76A7C25-0AD1-4378-8DF8-E97D2A54B147}"/>
              </a:ext>
            </a:extLst>
          </p:cNvPr>
          <p:cNvSpPr/>
          <p:nvPr/>
        </p:nvSpPr>
        <p:spPr>
          <a:xfrm>
            <a:off x="0" y="69742"/>
            <a:ext cx="9144000" cy="6788257"/>
          </a:xfrm>
          <a:prstGeom prst="rect">
            <a:avLst/>
          </a:prstGeom>
          <a:noFill/>
          <a:ln w="76200" cap="rnd" cmpd="sng">
            <a:gradFill>
              <a:gsLst>
                <a:gs pos="3000">
                  <a:srgbClr val="03D4A8"/>
                </a:gs>
                <a:gs pos="33000">
                  <a:srgbClr val="21D6E0"/>
                </a:gs>
                <a:gs pos="68000">
                  <a:srgbClr val="0087E6"/>
                </a:gs>
                <a:gs pos="97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04BA7620-1943-423F-965E-CDF095F8F236}"/>
              </a:ext>
            </a:extLst>
          </p:cNvPr>
          <p:cNvSpPr/>
          <p:nvPr/>
        </p:nvSpPr>
        <p:spPr>
          <a:xfrm>
            <a:off x="152400" y="185980"/>
            <a:ext cx="8839200" cy="6519620"/>
          </a:xfrm>
          <a:prstGeom prst="rect">
            <a:avLst/>
          </a:prstGeom>
          <a:noFill/>
          <a:ln w="76200" cap="rnd"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1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mph" presetSubtype="0" fill="hold" grpId="0" nodeType="clickEffect">
                                  <p:stCondLst>
                                    <p:cond delay="125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DE31A15-F8A6-427A-BA99-244A1B1BBF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51979" y="1603332"/>
            <a:ext cx="8039621" cy="4416468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।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মিথ্যা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পরিহার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সদাসত্য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।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কাউকে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দিলে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 ।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আমানত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 ।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প্রতারণা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ত্যাগ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। </a:t>
            </a:r>
            <a:r>
              <a:rPr lang="bn-BD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bn-BD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 ।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খালেছ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নিয়তে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তাওবা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 । </a:t>
            </a:r>
            <a:r>
              <a:rPr lang="bn-BD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BD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রতে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A2EE1B7-C923-4EBA-AE3D-60069DFD0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62F3A08E-8312-459B-BB3F-97D8FA214937}"/>
              </a:ext>
            </a:extLst>
          </p:cNvPr>
          <p:cNvSpPr txBox="1">
            <a:spLocks/>
          </p:cNvSpPr>
          <p:nvPr/>
        </p:nvSpPr>
        <p:spPr>
          <a:xfrm>
            <a:off x="951979" y="380999"/>
            <a:ext cx="7528142" cy="871603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 err="1">
                <a:solidFill>
                  <a:schemeClr val="bg1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মুনাফিকি</a:t>
            </a:r>
            <a:r>
              <a:rPr lang="en-US" sz="4400" dirty="0">
                <a:solidFill>
                  <a:schemeClr val="bg1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থেকে</a:t>
            </a:r>
            <a:r>
              <a:rPr lang="en-US" sz="4400" dirty="0">
                <a:solidFill>
                  <a:schemeClr val="bg1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বাঁচার</a:t>
            </a:r>
            <a:r>
              <a:rPr lang="en-US" sz="4400" dirty="0">
                <a:solidFill>
                  <a:schemeClr val="bg1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উপায়</a:t>
            </a:r>
            <a:endParaRPr lang="en-US" sz="4400" dirty="0">
              <a:solidFill>
                <a:schemeClr val="bg1"/>
              </a:solidFill>
              <a:latin typeface="Shonar Bangla" panose="02020603050405020304" pitchFamily="18" charset="0"/>
              <a:cs typeface="Shonar Bangla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06E1143D-A6E8-4AEC-9F56-ADE3054D6D5E}"/>
              </a:ext>
            </a:extLst>
          </p:cNvPr>
          <p:cNvSpPr/>
          <p:nvPr/>
        </p:nvSpPr>
        <p:spPr>
          <a:xfrm>
            <a:off x="0" y="69742"/>
            <a:ext cx="9144000" cy="6788257"/>
          </a:xfrm>
          <a:prstGeom prst="rect">
            <a:avLst/>
          </a:prstGeom>
          <a:noFill/>
          <a:ln w="76200" cap="rnd" cmpd="sng">
            <a:gradFill>
              <a:gsLst>
                <a:gs pos="3000">
                  <a:srgbClr val="03D4A8"/>
                </a:gs>
                <a:gs pos="33000">
                  <a:srgbClr val="21D6E0"/>
                </a:gs>
                <a:gs pos="68000">
                  <a:srgbClr val="0087E6"/>
                </a:gs>
                <a:gs pos="97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F371B48C-EC18-4CF6-B4A0-992E521A8C0E}"/>
              </a:ext>
            </a:extLst>
          </p:cNvPr>
          <p:cNvSpPr/>
          <p:nvPr/>
        </p:nvSpPr>
        <p:spPr>
          <a:xfrm>
            <a:off x="152400" y="185980"/>
            <a:ext cx="8839200" cy="6519620"/>
          </a:xfrm>
          <a:prstGeom prst="rect">
            <a:avLst/>
          </a:prstGeom>
          <a:noFill/>
          <a:ln w="76200" cap="rnd"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6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6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1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6CB0911-B9B7-4B15-A897-946A60802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EEF12D7-89EB-4CE5-BFB8-F4DDEE86B5D0}"/>
              </a:ext>
            </a:extLst>
          </p:cNvPr>
          <p:cNvSpPr txBox="1"/>
          <p:nvPr/>
        </p:nvSpPr>
        <p:spPr>
          <a:xfrm>
            <a:off x="228600" y="304800"/>
            <a:ext cx="8686800" cy="6186309"/>
          </a:xfrm>
          <a:prstGeom prst="rect">
            <a:avLst/>
          </a:prstGeom>
          <a:gradFill flip="none" rotWithShape="1">
            <a:gsLst>
              <a:gs pos="64000">
                <a:srgbClr val="FFC000"/>
              </a:gs>
              <a:gs pos="71000">
                <a:schemeClr val="accent3">
                  <a:lumMod val="95000"/>
                  <a:lumOff val="5000"/>
                </a:schemeClr>
              </a:gs>
              <a:gs pos="78000">
                <a:schemeClr val="accent3">
                  <a:lumMod val="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endParaRPr lang="en-US" sz="8000" dirty="0">
              <a:latin typeface="Shonar Bangla" panose="02020603050405020304" pitchFamily="18" charset="0"/>
              <a:cs typeface="Shonar Bangla" panose="02020603050405020304" pitchFamily="18" charset="0"/>
            </a:endParaRPr>
          </a:p>
          <a:p>
            <a:pPr algn="ctr"/>
            <a:r>
              <a:rPr lang="en-US" sz="80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একক</a:t>
            </a:r>
            <a:r>
              <a:rPr lang="en-US" sz="80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80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কাজ</a:t>
            </a:r>
            <a:r>
              <a:rPr lang="en-US" sz="80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</a:p>
          <a:p>
            <a:endParaRPr lang="en-US" sz="4800" dirty="0">
              <a:latin typeface="Shonar Bangla" panose="02020603050405020304" pitchFamily="18" charset="0"/>
              <a:cs typeface="Shonar Bangla" panose="02020603050405020304" pitchFamily="18" charset="0"/>
            </a:endParaRPr>
          </a:p>
          <a:p>
            <a:r>
              <a:rPr lang="en-US" sz="4800" dirty="0">
                <a:latin typeface="Shonar Bangla" panose="02020603050405020304" pitchFamily="18" charset="0"/>
                <a:cs typeface="Shonar Bangla" panose="02020603050405020304" pitchFamily="18" charset="0"/>
              </a:rPr>
              <a:t>        </a:t>
            </a:r>
            <a:r>
              <a:rPr lang="en-US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“</a:t>
            </a:r>
            <a:r>
              <a:rPr lang="en-US" sz="36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মুনাফিকরা</a:t>
            </a:r>
            <a:r>
              <a:rPr lang="en-US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bn-BD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ই</a:t>
            </a:r>
            <a:r>
              <a:rPr lang="en-US" sz="36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সল</a:t>
            </a:r>
            <a:r>
              <a:rPr lang="bn-BD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en-US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ম</a:t>
            </a:r>
            <a:r>
              <a:rPr lang="bn-BD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ে</a:t>
            </a:r>
            <a:r>
              <a:rPr lang="en-US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র </a:t>
            </a:r>
            <a:r>
              <a:rPr lang="bn-BD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গ</a:t>
            </a:r>
            <a:r>
              <a:rPr lang="en-US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ু</a:t>
            </a:r>
            <a:r>
              <a:rPr lang="bn-BD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প</a:t>
            </a:r>
            <a:r>
              <a:rPr lang="en-US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ন </a:t>
            </a:r>
            <a:r>
              <a:rPr lang="bn-BD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শ</a:t>
            </a:r>
            <a:r>
              <a:rPr lang="en-US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ত</a:t>
            </a:r>
            <a:r>
              <a:rPr lang="bn-BD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্</a:t>
            </a:r>
            <a:r>
              <a:rPr lang="en-US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র</a:t>
            </a:r>
            <a:r>
              <a:rPr lang="bn-BD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ু</a:t>
            </a:r>
            <a:r>
              <a:rPr lang="en-US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 ।”</a:t>
            </a:r>
          </a:p>
          <a:p>
            <a:r>
              <a:rPr lang="en-US" sz="4800" dirty="0">
                <a:latin typeface="Shonar Bangla" panose="02020603050405020304" pitchFamily="18" charset="0"/>
                <a:cs typeface="Shonar Bangla" panose="02020603050405020304" pitchFamily="18" charset="0"/>
              </a:rPr>
              <a:t>							 </a:t>
            </a:r>
            <a:r>
              <a:rPr lang="bn-BD" sz="4800" dirty="0">
                <a:latin typeface="Shonar Bangla" panose="02020603050405020304" pitchFamily="18" charset="0"/>
                <a:cs typeface="Shonar Bangla" panose="02020603050405020304" pitchFamily="18" charset="0"/>
              </a:rPr>
              <a:t>ব</a:t>
            </a:r>
            <a:r>
              <a:rPr lang="en-US" sz="4800" dirty="0">
                <a:latin typeface="Shonar Bangla" panose="02020603050405020304" pitchFamily="18" charset="0"/>
                <a:cs typeface="Shonar Bangla" panose="02020603050405020304" pitchFamily="18" charset="0"/>
              </a:rPr>
              <a:t>্</a:t>
            </a:r>
            <a:r>
              <a:rPr lang="bn-BD" sz="4800" dirty="0">
                <a:latin typeface="Shonar Bangla" panose="02020603050405020304" pitchFamily="18" charset="0"/>
                <a:cs typeface="Shonar Bangla" panose="02020603050405020304" pitchFamily="18" charset="0"/>
              </a:rPr>
              <a:t>য</a:t>
            </a:r>
            <a:r>
              <a:rPr lang="en-US" sz="4800" dirty="0"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bn-BD" sz="4800" dirty="0">
                <a:latin typeface="Shonar Bangla" panose="02020603050405020304" pitchFamily="18" charset="0"/>
                <a:cs typeface="Shonar Bangla" panose="02020603050405020304" pitchFamily="18" charset="0"/>
              </a:rPr>
              <a:t>খ</a:t>
            </a:r>
            <a:r>
              <a:rPr lang="en-US" sz="4800" dirty="0">
                <a:latin typeface="Shonar Bangla" panose="02020603050405020304" pitchFamily="18" charset="0"/>
                <a:cs typeface="Shonar Bangla" panose="02020603050405020304" pitchFamily="18" charset="0"/>
              </a:rPr>
              <a:t>্</a:t>
            </a:r>
            <a:r>
              <a:rPr lang="bn-BD" sz="4800" dirty="0">
                <a:latin typeface="Shonar Bangla" panose="02020603050405020304" pitchFamily="18" charset="0"/>
                <a:cs typeface="Shonar Bangla" panose="02020603050405020304" pitchFamily="18" charset="0"/>
              </a:rPr>
              <a:t>য</a:t>
            </a:r>
            <a:r>
              <a:rPr lang="en-US" sz="4800" dirty="0">
                <a:latin typeface="Shonar Bangla" panose="02020603050405020304" pitchFamily="18" charset="0"/>
                <a:cs typeface="Shonar Bangla" panose="02020603050405020304" pitchFamily="18" charset="0"/>
              </a:rPr>
              <a:t>া </a:t>
            </a:r>
            <a:r>
              <a:rPr lang="bn-BD" sz="4800" dirty="0">
                <a:latin typeface="Shonar Bangla" panose="02020603050405020304" pitchFamily="18" charset="0"/>
                <a:cs typeface="Shonar Bangla" panose="02020603050405020304" pitchFamily="18" charset="0"/>
              </a:rPr>
              <a:t>ক</a:t>
            </a:r>
            <a:r>
              <a:rPr lang="en-US" sz="4800" dirty="0">
                <a:latin typeface="Shonar Bangla" panose="02020603050405020304" pitchFamily="18" charset="0"/>
                <a:cs typeface="Shonar Bangla" panose="02020603050405020304" pitchFamily="18" charset="0"/>
              </a:rPr>
              <a:t>র।</a:t>
            </a:r>
            <a:endParaRPr lang="en-US" sz="8000" dirty="0">
              <a:latin typeface="Shonar Bangla" panose="02020603050405020304" pitchFamily="18" charset="0"/>
              <a:cs typeface="Shonar Bangla" panose="02020603050405020304" pitchFamily="18" charset="0"/>
            </a:endParaRPr>
          </a:p>
          <a:p>
            <a:endParaRPr lang="en-US" sz="2000" dirty="0">
              <a:latin typeface="Shonar Bangla" panose="02020603050405020304" pitchFamily="18" charset="0"/>
              <a:cs typeface="Shonar Bangla" panose="02020603050405020304" pitchFamily="18" charset="0"/>
            </a:endParaRPr>
          </a:p>
          <a:p>
            <a:endParaRPr lang="en-US" sz="7200" dirty="0">
              <a:latin typeface="Shonar Bangla" panose="02020603050405020304" pitchFamily="18" charset="0"/>
              <a:cs typeface="Shonar Bangla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2ACED907-3261-42A4-8782-EBB3E8A91880}"/>
              </a:ext>
            </a:extLst>
          </p:cNvPr>
          <p:cNvSpPr/>
          <p:nvPr/>
        </p:nvSpPr>
        <p:spPr>
          <a:xfrm>
            <a:off x="0" y="69742"/>
            <a:ext cx="9144000" cy="6788257"/>
          </a:xfrm>
          <a:prstGeom prst="rect">
            <a:avLst/>
          </a:prstGeom>
          <a:noFill/>
          <a:ln w="76200" cap="rnd" cmpd="sng">
            <a:gradFill>
              <a:gsLst>
                <a:gs pos="3000">
                  <a:srgbClr val="03D4A8"/>
                </a:gs>
                <a:gs pos="33000">
                  <a:srgbClr val="21D6E0"/>
                </a:gs>
                <a:gs pos="68000">
                  <a:srgbClr val="0087E6"/>
                </a:gs>
                <a:gs pos="97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278E23A6-E48C-453E-B11D-FC1DF0F3A537}"/>
              </a:ext>
            </a:extLst>
          </p:cNvPr>
          <p:cNvSpPr/>
          <p:nvPr/>
        </p:nvSpPr>
        <p:spPr>
          <a:xfrm>
            <a:off x="152400" y="185980"/>
            <a:ext cx="8839200" cy="6519620"/>
          </a:xfrm>
          <a:prstGeom prst="rect">
            <a:avLst/>
          </a:prstGeom>
          <a:noFill/>
          <a:ln w="76200" cap="rnd"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434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759C351-5FE4-4258-832F-5CDFA41A0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269046"/>
            <a:ext cx="5715000" cy="950154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6000" u="sng" dirty="0">
                <a:solidFill>
                  <a:schemeClr val="bg1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ম</a:t>
            </a:r>
            <a:r>
              <a:rPr lang="bn-BD" sz="6000" u="sng" dirty="0">
                <a:solidFill>
                  <a:schemeClr val="bg1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ূ</a:t>
            </a:r>
            <a:r>
              <a:rPr lang="en-US" sz="6000" u="sng" dirty="0">
                <a:solidFill>
                  <a:schemeClr val="bg1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ল</a:t>
            </a:r>
            <a:r>
              <a:rPr lang="bn-BD" sz="6000" u="sng" dirty="0">
                <a:solidFill>
                  <a:schemeClr val="bg1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্</a:t>
            </a:r>
            <a:r>
              <a:rPr lang="en-US" sz="6000" u="sng" dirty="0">
                <a:solidFill>
                  <a:schemeClr val="bg1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য</a:t>
            </a:r>
            <a:r>
              <a:rPr lang="bn-BD" sz="6000" u="sng" dirty="0">
                <a:solidFill>
                  <a:schemeClr val="bg1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ায়</a:t>
            </a:r>
            <a:r>
              <a:rPr lang="en-US" sz="6000" u="sng" dirty="0">
                <a:solidFill>
                  <a:schemeClr val="bg1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ন</a:t>
            </a:r>
          </a:p>
        </p:txBody>
      </p:sp>
      <p:sp useBgFill="1"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75CA0BA-4047-4EA8-AF3C-51A95305E5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600" y="1600201"/>
            <a:ext cx="3733800" cy="4572000"/>
          </a:xfrm>
        </p:spPr>
        <p:txBody>
          <a:bodyPr>
            <a:normAutofit fontScale="92500" lnSpcReduction="20000"/>
          </a:bodyPr>
          <a:lstStyle/>
          <a:p>
            <a:endParaRPr lang="en-US" dirty="0">
              <a:latin typeface="Shonar Bangla" panose="02020603050405020304" pitchFamily="18" charset="0"/>
              <a:cs typeface="Shonar Bangla" panose="02020603050405020304" pitchFamily="18" charset="0"/>
            </a:endParaRPr>
          </a:p>
          <a:p>
            <a:r>
              <a:rPr lang="en-US" sz="2800" dirty="0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১ । </a:t>
            </a:r>
            <a:r>
              <a:rPr lang="bn-BD" sz="2800" dirty="0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ন</a:t>
            </a:r>
            <a:r>
              <a:rPr lang="en-US" sz="2800" dirty="0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ি</a:t>
            </a:r>
            <a:r>
              <a:rPr lang="bn-BD" sz="2800" dirty="0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ফ</a:t>
            </a:r>
            <a:r>
              <a:rPr lang="en-US" sz="2800" dirty="0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bn-BD" sz="2800" dirty="0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ক</a:t>
            </a:r>
            <a:r>
              <a:rPr lang="en-US" sz="2800" dirty="0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bn-BD" sz="2800" dirty="0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ক</a:t>
            </a:r>
            <a:r>
              <a:rPr lang="en-US" sz="2800" dirty="0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bn-BD" sz="2800" dirty="0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ক</a:t>
            </a:r>
            <a:r>
              <a:rPr lang="en-US" sz="2800" dirty="0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ে </a:t>
            </a:r>
            <a:r>
              <a:rPr lang="bn-BD" sz="2800" dirty="0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ব</a:t>
            </a:r>
            <a:r>
              <a:rPr lang="en-US" sz="2800" dirty="0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ল</a:t>
            </a:r>
            <a:r>
              <a:rPr lang="bn-BD" sz="2800" dirty="0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ে</a:t>
            </a:r>
            <a:r>
              <a:rPr lang="en-US" sz="2800" dirty="0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?</a:t>
            </a:r>
          </a:p>
          <a:p>
            <a:r>
              <a:rPr lang="en-US" sz="2800" dirty="0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২ । </a:t>
            </a:r>
            <a:r>
              <a:rPr lang="bn-BD" sz="2800" dirty="0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ত</a:t>
            </a:r>
            <a:r>
              <a:rPr lang="en-US" sz="2800" dirty="0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ো</a:t>
            </a:r>
            <a:r>
              <a:rPr lang="bn-BD" sz="2800" dirty="0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ম</a:t>
            </a:r>
            <a:r>
              <a:rPr lang="en-US" sz="2800" dirty="0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bn-BD" sz="2800" dirty="0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র</a:t>
            </a:r>
            <a:r>
              <a:rPr lang="en-US" sz="2800" dirty="0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bn-BD" sz="2800" dirty="0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প</a:t>
            </a:r>
            <a:r>
              <a:rPr lang="en-US" sz="2800" dirty="0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bn-BD" sz="2800" dirty="0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ঠ</a:t>
            </a:r>
            <a:r>
              <a:rPr lang="en-US" sz="2800" dirty="0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্</a:t>
            </a:r>
            <a:r>
              <a:rPr lang="bn-BD" sz="2800" dirty="0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য</a:t>
            </a:r>
            <a:r>
              <a:rPr lang="en-US" sz="2800" dirty="0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bn-BD" sz="2800" dirty="0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ব</a:t>
            </a:r>
            <a:r>
              <a:rPr lang="en-US" sz="2800" dirty="0" err="1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ইয়ের</a:t>
            </a:r>
            <a:r>
              <a:rPr lang="en-US" sz="2800" dirty="0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bn-BD" sz="2800" dirty="0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হ</a:t>
            </a:r>
            <a:r>
              <a:rPr lang="en-US" sz="2800" dirty="0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bn-BD" sz="2800" dirty="0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দ</a:t>
            </a:r>
            <a:r>
              <a:rPr lang="en-US" sz="2800" dirty="0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ি</a:t>
            </a:r>
            <a:r>
              <a:rPr lang="bn-BD" sz="2800" dirty="0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স</a:t>
            </a:r>
            <a:r>
              <a:rPr lang="en-US" sz="2800" dirty="0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bn-BD" sz="2800" dirty="0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অ</a:t>
            </a:r>
            <a:r>
              <a:rPr lang="en-US" sz="2800" dirty="0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ন</a:t>
            </a:r>
            <a:r>
              <a:rPr lang="bn-BD" sz="2800" dirty="0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ু</a:t>
            </a:r>
            <a:r>
              <a:rPr lang="en-US" sz="2800" dirty="0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য</a:t>
            </a:r>
            <a:r>
              <a:rPr lang="bn-BD" sz="2800" dirty="0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en-US" sz="2800" dirty="0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য়</a:t>
            </a:r>
            <a:r>
              <a:rPr lang="bn-BD" sz="2800" dirty="0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ী</a:t>
            </a:r>
            <a:r>
              <a:rPr lang="en-US" sz="2800" dirty="0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মুনাফিকদের</a:t>
            </a:r>
            <a:r>
              <a:rPr lang="en-US" sz="2800" dirty="0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চিহ্ন</a:t>
            </a:r>
            <a:r>
              <a:rPr lang="en-US" sz="2800" dirty="0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কয়টি</a:t>
            </a:r>
            <a:r>
              <a:rPr lang="en-US" sz="2800" dirty="0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ও </a:t>
            </a:r>
            <a:r>
              <a:rPr lang="en-US" sz="2800" dirty="0" err="1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কি</a:t>
            </a:r>
            <a:r>
              <a:rPr lang="en-US" sz="2800" dirty="0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কি</a:t>
            </a:r>
            <a:r>
              <a:rPr lang="en-US" sz="2800" dirty="0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?</a:t>
            </a:r>
          </a:p>
          <a:p>
            <a:r>
              <a:rPr lang="en-US" sz="2800" dirty="0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৩ । </a:t>
            </a:r>
            <a:r>
              <a:rPr lang="en-US" sz="2800" dirty="0" err="1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পরকালে</a:t>
            </a:r>
            <a:r>
              <a:rPr lang="en-US" sz="2800" dirty="0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মুনাফিকরা</a:t>
            </a:r>
            <a:r>
              <a:rPr lang="en-US" sz="2800" dirty="0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কোথায়</a:t>
            </a:r>
            <a:r>
              <a:rPr lang="en-US" sz="2800" dirty="0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অবস্থান</a:t>
            </a:r>
            <a:r>
              <a:rPr lang="en-US" sz="2800" dirty="0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করবে</a:t>
            </a:r>
            <a:r>
              <a:rPr lang="en-US" sz="2800" dirty="0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?</a:t>
            </a:r>
          </a:p>
        </p:txBody>
      </p:sp>
      <p:sp useBgFill="1"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FD2D814-4D29-46BC-8E98-8AA8D07EB0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08121" y="1340286"/>
            <a:ext cx="5007279" cy="4785878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92500" lnSpcReduction="20000"/>
          </a:bodyPr>
          <a:lstStyle/>
          <a:p>
            <a:endParaRPr lang="en-US" dirty="0">
              <a:latin typeface="Shonar Bangla" panose="02020603050405020304" pitchFamily="18" charset="0"/>
              <a:cs typeface="Shonar Bangla" panose="02020603050405020304" pitchFamily="18" charset="0"/>
            </a:endParaRPr>
          </a:p>
          <a:p>
            <a:pPr lvl="3"/>
            <a:r>
              <a:rPr lang="en-US" sz="2350" b="1" dirty="0" err="1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উত্তর</a:t>
            </a:r>
            <a:r>
              <a:rPr lang="en-US" sz="2350" b="1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2350" b="1" dirty="0" err="1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মিলিয়ে</a:t>
            </a:r>
            <a:r>
              <a:rPr lang="en-US" sz="2350" b="1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2350" b="1" dirty="0" err="1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না</a:t>
            </a:r>
            <a:r>
              <a:rPr lang="bn-BD" sz="2350" b="1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ও</a:t>
            </a:r>
            <a:r>
              <a:rPr lang="en-US" sz="2350" b="1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ঃ</a:t>
            </a:r>
          </a:p>
          <a:p>
            <a:r>
              <a:rPr lang="en-US" sz="2800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১ । </a:t>
            </a:r>
            <a:r>
              <a:rPr lang="en-US" sz="2800" dirty="0" err="1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নিফ</a:t>
            </a:r>
            <a:r>
              <a:rPr lang="bn-BD" sz="2800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en-US" sz="2800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ক </a:t>
            </a:r>
            <a:r>
              <a:rPr lang="en-US" sz="2800" dirty="0" err="1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শব্দ</a:t>
            </a:r>
            <a:r>
              <a:rPr lang="bn-BD" sz="2800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ট</a:t>
            </a:r>
            <a:r>
              <a:rPr lang="en-US" sz="2800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ি </a:t>
            </a:r>
            <a:r>
              <a:rPr lang="en-US" sz="2800" dirty="0" err="1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আরবি</a:t>
            </a:r>
            <a:r>
              <a:rPr lang="en-US" sz="2800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bn-BD" sz="2800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য</a:t>
            </a:r>
            <a:r>
              <a:rPr lang="en-US" sz="2800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bn-BD" sz="2800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র</a:t>
            </a:r>
            <a:r>
              <a:rPr lang="en-US" sz="2800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অর্থ</a:t>
            </a:r>
            <a:endParaRPr lang="en-US" sz="2800" dirty="0" smtClean="0">
              <a:solidFill>
                <a:srgbClr val="C00000"/>
              </a:solidFill>
              <a:latin typeface="Shonar Bangla" panose="02020603050405020304" pitchFamily="18" charset="0"/>
              <a:cs typeface="Shonar Bangla" panose="02020603050405020304" pitchFamily="18" charset="0"/>
            </a:endParaRPr>
          </a:p>
          <a:p>
            <a:endParaRPr lang="en-US" dirty="0">
              <a:solidFill>
                <a:srgbClr val="C00000"/>
              </a:solidFill>
              <a:latin typeface="Shonar Bangla" panose="02020603050405020304" pitchFamily="18" charset="0"/>
              <a:cs typeface="Shonar Bangla" panose="02020603050405020304" pitchFamily="18" charset="0"/>
            </a:endParaRPr>
          </a:p>
          <a:p>
            <a:r>
              <a:rPr lang="en-US" sz="2800" dirty="0" smtClean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ভণ্ডামি,কপটতা</a:t>
            </a:r>
            <a:r>
              <a:rPr lang="en-US" sz="2800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,</a:t>
            </a:r>
            <a:r>
              <a:rPr lang="bn-BD" sz="2800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প</a:t>
            </a:r>
            <a:r>
              <a:rPr lang="en-US" sz="2800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্</a:t>
            </a:r>
            <a:r>
              <a:rPr lang="bn-BD" sz="2800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র</a:t>
            </a:r>
            <a:r>
              <a:rPr lang="en-US" sz="2800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ত</a:t>
            </a:r>
            <a:r>
              <a:rPr lang="bn-BD" sz="2800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en-US" sz="2800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র</a:t>
            </a:r>
            <a:r>
              <a:rPr lang="bn-BD" sz="2800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ণ</a:t>
            </a:r>
            <a:r>
              <a:rPr lang="en-US" sz="2800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া,</a:t>
            </a:r>
            <a:r>
              <a:rPr lang="bn-BD" sz="2800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দ</a:t>
            </a:r>
            <a:r>
              <a:rPr lang="en-US" sz="2800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্</a:t>
            </a:r>
            <a:r>
              <a:rPr lang="bn-BD" sz="2800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ব</a:t>
            </a:r>
            <a:r>
              <a:rPr lang="en-US" sz="2800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ি</a:t>
            </a:r>
            <a:r>
              <a:rPr lang="bn-BD" sz="2800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ম</a:t>
            </a:r>
            <a:r>
              <a:rPr lang="en-US" sz="2800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ু</a:t>
            </a:r>
            <a:r>
              <a:rPr lang="bn-BD" sz="2800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খ</a:t>
            </a:r>
            <a:r>
              <a:rPr lang="en-US" sz="2800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ী </a:t>
            </a:r>
            <a:r>
              <a:rPr lang="bn-BD" sz="2800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ন</a:t>
            </a:r>
            <a:r>
              <a:rPr lang="en-US" sz="2800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ী</a:t>
            </a:r>
            <a:r>
              <a:rPr lang="bn-BD" sz="2800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ত</a:t>
            </a:r>
            <a:r>
              <a:rPr lang="en-US" sz="2800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ি </a:t>
            </a:r>
            <a:r>
              <a:rPr lang="en-US" sz="2800" dirty="0" err="1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ইত্যাদি</a:t>
            </a:r>
            <a:r>
              <a:rPr lang="en-US" sz="2800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। </a:t>
            </a:r>
            <a:r>
              <a:rPr lang="en-US" sz="2800" dirty="0" err="1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মুখে</a:t>
            </a:r>
            <a:r>
              <a:rPr lang="en-US" sz="2800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bn-BD" sz="2800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ই</a:t>
            </a:r>
            <a:r>
              <a:rPr lang="en-US" sz="2800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ম</a:t>
            </a:r>
            <a:r>
              <a:rPr lang="bn-BD" sz="2800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en-US" sz="2800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ন</a:t>
            </a:r>
            <a:r>
              <a:rPr lang="bn-BD" sz="2800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ে</a:t>
            </a:r>
            <a:r>
              <a:rPr lang="en-US" sz="2800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র </a:t>
            </a:r>
            <a:r>
              <a:rPr lang="bn-BD" sz="2800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স</a:t>
            </a:r>
            <a:r>
              <a:rPr lang="en-US" sz="2800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্</a:t>
            </a:r>
            <a:r>
              <a:rPr lang="bn-BD" sz="2800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ব</a:t>
            </a:r>
            <a:r>
              <a:rPr lang="en-US" sz="2800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ী</a:t>
            </a:r>
            <a:r>
              <a:rPr lang="bn-BD" sz="2800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ক</a:t>
            </a:r>
            <a:r>
              <a:rPr lang="en-US" sz="2800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bn-BD" sz="2800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র</a:t>
            </a:r>
            <a:r>
              <a:rPr lang="en-US" sz="2800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ও </a:t>
            </a:r>
            <a:r>
              <a:rPr lang="en-US" sz="2800" dirty="0" err="1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অন্তরে</a:t>
            </a:r>
            <a:r>
              <a:rPr lang="en-US" sz="2800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bn-BD" sz="2800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অ</a:t>
            </a:r>
            <a:r>
              <a:rPr lang="en-US" sz="2800" dirty="0" err="1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বিশ্বাস</a:t>
            </a:r>
            <a:r>
              <a:rPr lang="en-US" sz="2800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করাকে</a:t>
            </a:r>
            <a:r>
              <a:rPr lang="en-US" sz="2800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নিফাক</a:t>
            </a:r>
            <a:r>
              <a:rPr lang="en-US" sz="2800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বলা</a:t>
            </a:r>
            <a:r>
              <a:rPr lang="en-US" sz="2800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হয়</a:t>
            </a:r>
            <a:r>
              <a:rPr lang="en-US" sz="2800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। </a:t>
            </a:r>
            <a:r>
              <a:rPr lang="bn-BD" sz="2800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য</a:t>
            </a:r>
            <a:r>
              <a:rPr lang="en-US" sz="2800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ে </a:t>
            </a:r>
            <a:r>
              <a:rPr lang="bn-BD" sz="2800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ব</a:t>
            </a:r>
            <a:r>
              <a:rPr lang="en-US" sz="2800" dirty="0" err="1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্যক্তি</a:t>
            </a:r>
            <a:r>
              <a:rPr lang="en-US" sz="2800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এরুপ</a:t>
            </a:r>
            <a:r>
              <a:rPr lang="en-US" sz="2800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করে</a:t>
            </a:r>
            <a:r>
              <a:rPr lang="en-US" sz="2800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তাকে</a:t>
            </a:r>
            <a:r>
              <a:rPr lang="en-US" sz="2800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বলা</a:t>
            </a:r>
            <a:r>
              <a:rPr lang="en-US" sz="2800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হয়</a:t>
            </a:r>
            <a:r>
              <a:rPr lang="en-US" sz="2800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মুনাফিক</a:t>
            </a:r>
            <a:r>
              <a:rPr lang="en-US" sz="2800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।</a:t>
            </a:r>
          </a:p>
          <a:p>
            <a:r>
              <a:rPr lang="bn-BD" sz="2800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২</a:t>
            </a:r>
            <a:r>
              <a:rPr lang="en-US" sz="2800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। </a:t>
            </a:r>
            <a:r>
              <a:rPr lang="bn-BD" sz="2800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৩</a:t>
            </a:r>
            <a:r>
              <a:rPr lang="en-US" sz="2800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ট</a:t>
            </a:r>
            <a:r>
              <a:rPr lang="bn-BD" sz="2800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ি</a:t>
            </a:r>
            <a:r>
              <a:rPr lang="en-US" sz="2800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,(</a:t>
            </a:r>
            <a:r>
              <a:rPr lang="bn-BD" sz="2800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ক</a:t>
            </a:r>
            <a:r>
              <a:rPr lang="en-US" sz="2800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) </a:t>
            </a:r>
            <a:r>
              <a:rPr lang="bn-BD" sz="2800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ম</a:t>
            </a:r>
            <a:r>
              <a:rPr lang="en-US" sz="2800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ি</a:t>
            </a:r>
            <a:r>
              <a:rPr lang="bn-BD" sz="2800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থ</a:t>
            </a:r>
            <a:r>
              <a:rPr lang="en-US" sz="2800" dirty="0" err="1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্যা</a:t>
            </a:r>
            <a:r>
              <a:rPr lang="en-US" sz="2800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বলা</a:t>
            </a:r>
            <a:r>
              <a:rPr lang="en-US" sz="2800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(</a:t>
            </a:r>
            <a:r>
              <a:rPr lang="bn-BD" sz="2800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খ</a:t>
            </a:r>
            <a:r>
              <a:rPr lang="en-US" sz="2800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) </a:t>
            </a:r>
            <a:r>
              <a:rPr lang="en-US" sz="2800" dirty="0" err="1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আমানতের</a:t>
            </a:r>
            <a:r>
              <a:rPr lang="en-US" sz="2800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খেয়ানত</a:t>
            </a:r>
            <a:r>
              <a:rPr lang="en-US" sz="2800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করা</a:t>
            </a:r>
            <a:r>
              <a:rPr lang="en-US" sz="2800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(গ) </a:t>
            </a:r>
            <a:r>
              <a:rPr lang="bn-BD" sz="2800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ও</a:t>
            </a:r>
            <a:r>
              <a:rPr lang="en-US" sz="2800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য়</a:t>
            </a:r>
            <a:r>
              <a:rPr lang="bn-BD" sz="2800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en-US" sz="2800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দ</a:t>
            </a:r>
            <a:r>
              <a:rPr lang="bn-BD" sz="2800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en-US" sz="2800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bn-BD" sz="2800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ভ</a:t>
            </a:r>
            <a:r>
              <a:rPr lang="en-US" sz="2800" dirty="0" err="1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ঙ্গ</a:t>
            </a:r>
            <a:r>
              <a:rPr lang="en-US" sz="2800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করা</a:t>
            </a:r>
            <a:r>
              <a:rPr lang="en-US" sz="2800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।</a:t>
            </a:r>
          </a:p>
          <a:p>
            <a:r>
              <a:rPr lang="en-US" sz="2800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৩ । </a:t>
            </a:r>
            <a:r>
              <a:rPr lang="en-US" sz="2800" dirty="0" err="1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জাহান্নামের</a:t>
            </a:r>
            <a:r>
              <a:rPr lang="en-US" sz="2800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সর্ব</a:t>
            </a:r>
            <a:r>
              <a:rPr lang="en-US" sz="2800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bn-BD" sz="2800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ন</a:t>
            </a:r>
            <a:r>
              <a:rPr lang="en-US" sz="2800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ি</a:t>
            </a:r>
            <a:r>
              <a:rPr lang="bn-BD" sz="2800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ম</a:t>
            </a:r>
            <a:r>
              <a:rPr lang="en-US" sz="2800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্</a:t>
            </a:r>
            <a:r>
              <a:rPr lang="bn-BD" sz="2800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ন</a:t>
            </a:r>
            <a:r>
              <a:rPr lang="en-US" sz="2800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bn-BD" sz="2800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স</a:t>
            </a:r>
            <a:r>
              <a:rPr lang="en-US" sz="2800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্</a:t>
            </a:r>
            <a:r>
              <a:rPr lang="bn-BD" sz="2800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ত</a:t>
            </a:r>
            <a:r>
              <a:rPr lang="en-US" sz="2800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র</a:t>
            </a:r>
            <a:r>
              <a:rPr lang="bn-BD" sz="2800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ে</a:t>
            </a:r>
            <a:r>
              <a:rPr lang="en-US" sz="2800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।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83040BE-10FF-425C-983C-33D96EF2F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95EF6E39-2048-4C3E-900D-C99ABF5FB223}"/>
              </a:ext>
            </a:extLst>
          </p:cNvPr>
          <p:cNvSpPr/>
          <p:nvPr/>
        </p:nvSpPr>
        <p:spPr>
          <a:xfrm>
            <a:off x="0" y="69742"/>
            <a:ext cx="9144000" cy="6788257"/>
          </a:xfrm>
          <a:prstGeom prst="rect">
            <a:avLst/>
          </a:prstGeom>
          <a:noFill/>
          <a:ln w="76200" cap="rnd" cmpd="sng">
            <a:gradFill>
              <a:gsLst>
                <a:gs pos="3000">
                  <a:srgbClr val="03D4A8"/>
                </a:gs>
                <a:gs pos="33000">
                  <a:srgbClr val="21D6E0"/>
                </a:gs>
                <a:gs pos="68000">
                  <a:srgbClr val="0087E6"/>
                </a:gs>
                <a:gs pos="97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0846D817-1857-4B80-88D1-FBE366A7767E}"/>
              </a:ext>
            </a:extLst>
          </p:cNvPr>
          <p:cNvSpPr/>
          <p:nvPr/>
        </p:nvSpPr>
        <p:spPr>
          <a:xfrm>
            <a:off x="152400" y="185980"/>
            <a:ext cx="8839200" cy="6519620"/>
          </a:xfrm>
          <a:prstGeom prst="rect">
            <a:avLst/>
          </a:prstGeom>
          <a:noFill/>
          <a:ln w="76200" cap="rnd"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724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800" decel="100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800" decel="100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800" decel="100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build="p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CB04F6B-84FE-4FEA-8C4B-9762AB7430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2752220"/>
            <a:ext cx="8839200" cy="3916363"/>
          </a:xfrm>
        </p:spPr>
        <p:txBody>
          <a:bodyPr>
            <a:normAutofit lnSpcReduction="10000"/>
          </a:bodyPr>
          <a:lstStyle/>
          <a:p>
            <a:endParaRPr lang="en-US" dirty="0">
              <a:latin typeface="Shonar Bangla" panose="02020603050405020304" pitchFamily="18" charset="0"/>
              <a:cs typeface="Shonar Bangla" panose="02020603050405020304" pitchFamily="18" charset="0"/>
            </a:endParaRPr>
          </a:p>
          <a:p>
            <a:endParaRPr lang="en-US" dirty="0">
              <a:latin typeface="Shonar Bangla" panose="02020603050405020304" pitchFamily="18" charset="0"/>
              <a:cs typeface="Shonar Bangla" panose="02020603050405020304" pitchFamily="18" charset="0"/>
            </a:endParaRPr>
          </a:p>
          <a:p>
            <a:pPr algn="ctr"/>
            <a:endParaRPr lang="en-US" sz="3600" b="1" dirty="0">
              <a:solidFill>
                <a:srgbClr val="C00000"/>
              </a:solidFill>
              <a:latin typeface="Shonar Bangla" panose="02020603050405020304" pitchFamily="18" charset="0"/>
              <a:cs typeface="Shonar Bangla" panose="02020603050405020304" pitchFamily="18" charset="0"/>
            </a:endParaRPr>
          </a:p>
          <a:p>
            <a:pPr algn="ctr"/>
            <a:endParaRPr lang="en-US" sz="3600" b="1" dirty="0">
              <a:solidFill>
                <a:srgbClr val="C00000"/>
              </a:solidFill>
              <a:latin typeface="Shonar Bangla" panose="02020603050405020304" pitchFamily="18" charset="0"/>
              <a:cs typeface="Shonar Bangla" panose="02020603050405020304" pitchFamily="18" charset="0"/>
            </a:endParaRPr>
          </a:p>
          <a:p>
            <a:pPr algn="ctr"/>
            <a:endParaRPr lang="en-US" sz="3600" b="1" dirty="0">
              <a:solidFill>
                <a:srgbClr val="C00000"/>
              </a:solidFill>
              <a:latin typeface="Shonar Bangla" panose="02020603050405020304" pitchFamily="18" charset="0"/>
              <a:cs typeface="Shonar Bangla" panose="02020603050405020304" pitchFamily="18" charset="0"/>
            </a:endParaRPr>
          </a:p>
          <a:p>
            <a:pPr algn="ctr"/>
            <a:r>
              <a:rPr lang="en-US" sz="3600" b="1" dirty="0" err="1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শিক্ষার্থীরা</a:t>
            </a:r>
            <a:r>
              <a:rPr lang="en-US" sz="3600" b="1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মুনাফিকদের</a:t>
            </a:r>
            <a:r>
              <a:rPr lang="en-US" sz="3600" b="1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চিত্রগুলো</a:t>
            </a:r>
            <a:r>
              <a:rPr lang="en-US" sz="3600" b="1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লিখে</a:t>
            </a:r>
            <a:r>
              <a:rPr lang="en-US" sz="3600" b="1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একটি</a:t>
            </a:r>
            <a:r>
              <a:rPr lang="en-US" sz="3600" b="1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পোস্টার</a:t>
            </a:r>
            <a:r>
              <a:rPr lang="en-US" sz="3600" b="1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তৈরি</a:t>
            </a:r>
            <a:r>
              <a:rPr lang="en-US" sz="3600" b="1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করবে</a:t>
            </a:r>
            <a:r>
              <a:rPr lang="en-US" sz="3600" b="1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।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5CA4507-D6F3-4E5B-BAA6-76381CBC6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C9AB4514-8453-464B-9DEE-49C454B1D01D}"/>
              </a:ext>
            </a:extLst>
          </p:cNvPr>
          <p:cNvSpPr/>
          <p:nvPr/>
        </p:nvSpPr>
        <p:spPr>
          <a:xfrm>
            <a:off x="0" y="69742"/>
            <a:ext cx="9144000" cy="6788257"/>
          </a:xfrm>
          <a:prstGeom prst="rect">
            <a:avLst/>
          </a:prstGeom>
          <a:noFill/>
          <a:ln w="76200" cap="rnd" cmpd="sng">
            <a:gradFill>
              <a:gsLst>
                <a:gs pos="3000">
                  <a:srgbClr val="03D4A8"/>
                </a:gs>
                <a:gs pos="33000">
                  <a:srgbClr val="21D6E0"/>
                </a:gs>
                <a:gs pos="68000">
                  <a:srgbClr val="0087E6"/>
                </a:gs>
                <a:gs pos="97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F8CD72FE-4E2D-4A6E-AE6A-512C421FD0C6}"/>
              </a:ext>
            </a:extLst>
          </p:cNvPr>
          <p:cNvSpPr/>
          <p:nvPr/>
        </p:nvSpPr>
        <p:spPr>
          <a:xfrm>
            <a:off x="152400" y="185980"/>
            <a:ext cx="8839200" cy="6519620"/>
          </a:xfrm>
          <a:prstGeom prst="rect">
            <a:avLst/>
          </a:prstGeom>
          <a:noFill/>
          <a:ln w="76200" cap="rnd"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Rounded Rectangle 5">
            <a:extLst>
              <a:ext uri="{FF2B5EF4-FFF2-40B4-BE49-F238E27FC236}">
                <a16:creationId xmlns="" xmlns:a16="http://schemas.microsoft.com/office/drawing/2014/main" id="{46BD2291-ACFC-49C1-B175-507E478EFCE1}"/>
              </a:ext>
            </a:extLst>
          </p:cNvPr>
          <p:cNvSpPr/>
          <p:nvPr/>
        </p:nvSpPr>
        <p:spPr>
          <a:xfrm>
            <a:off x="2875712" y="146355"/>
            <a:ext cx="3339198" cy="69399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101242" tIns="50621" rIns="101242" bIns="50621"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5400" b="1" spc="55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b="1" spc="55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93DE2F7D-C7C8-487B-B8D6-E2AC859FDE05}"/>
              </a:ext>
            </a:extLst>
          </p:cNvPr>
          <p:cNvCxnSpPr>
            <a:cxnSpLocks/>
          </p:cNvCxnSpPr>
          <p:nvPr/>
        </p:nvCxnSpPr>
        <p:spPr>
          <a:xfrm>
            <a:off x="109579" y="810804"/>
            <a:ext cx="8903170" cy="0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B4E663F1-DBEB-4E2A-90DF-1E6D8952AE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810" y="879974"/>
            <a:ext cx="7258380" cy="41479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06051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408AEB0-2B65-4FCC-9435-C7DB4BCAF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989C4126-7330-4BBB-9188-85E6F4085D39}"/>
              </a:ext>
            </a:extLst>
          </p:cNvPr>
          <p:cNvSpPr/>
          <p:nvPr/>
        </p:nvSpPr>
        <p:spPr>
          <a:xfrm>
            <a:off x="0" y="69742"/>
            <a:ext cx="9144000" cy="6788257"/>
          </a:xfrm>
          <a:prstGeom prst="rect">
            <a:avLst/>
          </a:prstGeom>
          <a:noFill/>
          <a:ln w="76200" cap="rnd" cmpd="sng">
            <a:gradFill>
              <a:gsLst>
                <a:gs pos="3000">
                  <a:srgbClr val="03D4A8"/>
                </a:gs>
                <a:gs pos="33000">
                  <a:srgbClr val="21D6E0"/>
                </a:gs>
                <a:gs pos="68000">
                  <a:srgbClr val="0087E6"/>
                </a:gs>
                <a:gs pos="97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9DFFC2F5-23D8-4966-AD66-36C8F3D938D9}"/>
              </a:ext>
            </a:extLst>
          </p:cNvPr>
          <p:cNvSpPr/>
          <p:nvPr/>
        </p:nvSpPr>
        <p:spPr>
          <a:xfrm>
            <a:off x="152400" y="185980"/>
            <a:ext cx="8839200" cy="6519620"/>
          </a:xfrm>
          <a:prstGeom prst="rect">
            <a:avLst/>
          </a:prstGeom>
          <a:noFill/>
          <a:ln w="76200" cap="rnd"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97DD624E-58F5-4577-AC4F-7AA68B96F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8991"/>
            <a:ext cx="8382000" cy="61200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2">
            <a:extLst>
              <a:ext uri="{FF2B5EF4-FFF2-40B4-BE49-F238E27FC236}">
                <a16:creationId xmlns="" xmlns:a16="http://schemas.microsoft.com/office/drawing/2014/main" id="{2FF2AC96-FA74-43C9-A2DB-46E373759E0E}"/>
              </a:ext>
            </a:extLst>
          </p:cNvPr>
          <p:cNvSpPr txBox="1"/>
          <p:nvPr/>
        </p:nvSpPr>
        <p:spPr>
          <a:xfrm>
            <a:off x="1191637" y="1030599"/>
            <a:ext cx="63521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0" dirty="0">
                <a:solidFill>
                  <a:schemeClr val="bg1"/>
                </a:solidFill>
              </a:rPr>
              <a:t>আল্লাহ হাফেজ</a:t>
            </a:r>
          </a:p>
        </p:txBody>
      </p:sp>
    </p:spTree>
    <p:extLst>
      <p:ext uri="{BB962C8B-B14F-4D97-AF65-F5344CB8AC3E}">
        <p14:creationId xmlns:p14="http://schemas.microsoft.com/office/powerpoint/2010/main" val="13847733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EA6B37C-C6C3-4CFE-9958-446984B43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0" y="269046"/>
            <a:ext cx="7406640" cy="797754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ন</a:t>
            </a:r>
            <a:r>
              <a:rPr lang="bn-BD" sz="4400" b="1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ি</a:t>
            </a:r>
            <a:r>
              <a:rPr lang="en-US" sz="4400" b="1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চ</a:t>
            </a:r>
            <a:r>
              <a:rPr lang="bn-BD" sz="4400" b="1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ে</a:t>
            </a:r>
            <a:r>
              <a:rPr lang="en-US" sz="4400" b="1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র </a:t>
            </a:r>
            <a:r>
              <a:rPr lang="bn-BD" sz="4400" b="1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ছ</a:t>
            </a:r>
            <a:r>
              <a:rPr lang="en-US" sz="4400" b="1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ব</a:t>
            </a:r>
            <a:r>
              <a:rPr lang="bn-BD" sz="4400" b="1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ি</a:t>
            </a:r>
            <a:r>
              <a:rPr lang="en-US" sz="4400" b="1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দেখে</a:t>
            </a:r>
            <a:r>
              <a:rPr lang="en-US" sz="4400" b="1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উত্তর</a:t>
            </a:r>
            <a:r>
              <a:rPr lang="en-US" sz="4400" b="1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দা</a:t>
            </a:r>
            <a:r>
              <a:rPr lang="bn-BD" sz="4400" b="1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ও</a:t>
            </a:r>
            <a:endParaRPr lang="en-US" sz="4400" b="1" dirty="0">
              <a:solidFill>
                <a:srgbClr val="C00000"/>
              </a:solidFill>
              <a:latin typeface="Shonar Bangla" panose="02020603050405020304" pitchFamily="18" charset="0"/>
              <a:cs typeface="Shonar Bangla" panose="02020603050405020304" pitchFamily="18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B507F492-EAB0-4573-A0B5-D83EA3C12B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50" y="1425414"/>
            <a:ext cx="4163450" cy="46783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73F0E64-A68B-4BBD-B50C-3B72C29DC9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1" y="2413067"/>
            <a:ext cx="4038600" cy="26875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614FF64-22D5-420C-8A8D-E58D476EF71C}"/>
              </a:ext>
            </a:extLst>
          </p:cNvPr>
          <p:cNvSpPr txBox="1"/>
          <p:nvPr/>
        </p:nvSpPr>
        <p:spPr>
          <a:xfrm>
            <a:off x="838200" y="60960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দ্বিমু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D396ADB-8BE6-44E9-A520-8FD090F78836}"/>
              </a:ext>
            </a:extLst>
          </p:cNvPr>
          <p:cNvSpPr txBox="1"/>
          <p:nvPr/>
        </p:nvSpPr>
        <p:spPr>
          <a:xfrm>
            <a:off x="5410200" y="61722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ফাঁকি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দেয়া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0AB6085C-31F2-4D4F-B817-B9D4D8321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D7ACEAE3-1FB4-4C25-9374-43EA28E8F5B4}"/>
              </a:ext>
            </a:extLst>
          </p:cNvPr>
          <p:cNvSpPr/>
          <p:nvPr/>
        </p:nvSpPr>
        <p:spPr>
          <a:xfrm>
            <a:off x="0" y="69742"/>
            <a:ext cx="9144000" cy="6788257"/>
          </a:xfrm>
          <a:prstGeom prst="rect">
            <a:avLst/>
          </a:prstGeom>
          <a:noFill/>
          <a:ln w="76200" cap="rnd" cmpd="sng">
            <a:gradFill>
              <a:gsLst>
                <a:gs pos="3000">
                  <a:srgbClr val="03D4A8"/>
                </a:gs>
                <a:gs pos="33000">
                  <a:srgbClr val="21D6E0"/>
                </a:gs>
                <a:gs pos="68000">
                  <a:srgbClr val="0087E6"/>
                </a:gs>
                <a:gs pos="97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BFB987EE-E6DF-465C-B306-6DF2B3D33C48}"/>
              </a:ext>
            </a:extLst>
          </p:cNvPr>
          <p:cNvSpPr/>
          <p:nvPr/>
        </p:nvSpPr>
        <p:spPr>
          <a:xfrm>
            <a:off x="152400" y="185980"/>
            <a:ext cx="8839200" cy="6519620"/>
          </a:xfrm>
          <a:prstGeom prst="rect">
            <a:avLst/>
          </a:prstGeom>
          <a:noFill/>
          <a:ln w="76200" cap="rnd"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099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9A80136-A32B-4439-8765-DEB1F6A00D10}"/>
              </a:ext>
            </a:extLst>
          </p:cNvPr>
          <p:cNvSpPr txBox="1"/>
          <p:nvPr/>
        </p:nvSpPr>
        <p:spPr>
          <a:xfrm>
            <a:off x="228600" y="291049"/>
            <a:ext cx="8686800" cy="501675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8000" dirty="0">
              <a:solidFill>
                <a:srgbClr val="FF0000"/>
              </a:solidFill>
              <a:latin typeface="Shonar Bangla" panose="02020603050405020304" pitchFamily="18" charset="0"/>
              <a:cs typeface="Shonar Bangla" panose="02020603050405020304" pitchFamily="18" charset="0"/>
            </a:endParaRPr>
          </a:p>
          <a:p>
            <a:pPr algn="ctr"/>
            <a:r>
              <a:rPr lang="en-US" sz="8000" dirty="0" err="1">
                <a:solidFill>
                  <a:srgbClr val="FFC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আজকের</a:t>
            </a:r>
            <a:r>
              <a:rPr lang="en-US" sz="8000" dirty="0">
                <a:solidFill>
                  <a:srgbClr val="FFC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8000" dirty="0" err="1">
                <a:solidFill>
                  <a:srgbClr val="FFC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পাঠ</a:t>
            </a:r>
            <a:endParaRPr lang="en-US" sz="8000" dirty="0">
              <a:solidFill>
                <a:srgbClr val="FFC000"/>
              </a:solidFill>
              <a:latin typeface="Shonar Bangla" panose="02020603050405020304" pitchFamily="18" charset="0"/>
              <a:cs typeface="Shonar Bangla" panose="02020603050405020304" pitchFamily="18" charset="0"/>
            </a:endParaRPr>
          </a:p>
          <a:p>
            <a:pPr algn="ctr"/>
            <a:r>
              <a:rPr lang="en-US" sz="8000" dirty="0">
                <a:solidFill>
                  <a:schemeClr val="bg1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- </a:t>
            </a:r>
            <a:r>
              <a:rPr lang="en-US" sz="8000" dirty="0" err="1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নিফাক</a:t>
            </a:r>
            <a:r>
              <a:rPr lang="en-US" sz="8000" dirty="0">
                <a:solidFill>
                  <a:schemeClr val="bg1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-</a:t>
            </a:r>
          </a:p>
          <a:p>
            <a:pPr algn="ctr"/>
            <a:endParaRPr lang="en-US" sz="8000" dirty="0">
              <a:solidFill>
                <a:srgbClr val="FF0000"/>
              </a:solidFill>
              <a:latin typeface="Shonar Bangla" panose="02020603050405020304" pitchFamily="18" charset="0"/>
              <a:cs typeface="Shonar Bangla" panose="0202060305040502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A0BE3ED-25C2-4A40-B5E6-2BD18586B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199AFFD0-7494-4949-8384-9038E0396E88}"/>
              </a:ext>
            </a:extLst>
          </p:cNvPr>
          <p:cNvSpPr/>
          <p:nvPr/>
        </p:nvSpPr>
        <p:spPr>
          <a:xfrm>
            <a:off x="0" y="69742"/>
            <a:ext cx="9144000" cy="6788257"/>
          </a:xfrm>
          <a:prstGeom prst="rect">
            <a:avLst/>
          </a:prstGeom>
          <a:noFill/>
          <a:ln w="76200" cap="rnd" cmpd="sng">
            <a:gradFill>
              <a:gsLst>
                <a:gs pos="3000">
                  <a:srgbClr val="03D4A8"/>
                </a:gs>
                <a:gs pos="33000">
                  <a:srgbClr val="21D6E0"/>
                </a:gs>
                <a:gs pos="68000">
                  <a:srgbClr val="0087E6"/>
                </a:gs>
                <a:gs pos="97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F6308AD2-AE83-4F31-A596-A909125FF96F}"/>
              </a:ext>
            </a:extLst>
          </p:cNvPr>
          <p:cNvSpPr/>
          <p:nvPr/>
        </p:nvSpPr>
        <p:spPr>
          <a:xfrm>
            <a:off x="152400" y="185980"/>
            <a:ext cx="8839200" cy="6519620"/>
          </a:xfrm>
          <a:prstGeom prst="rect">
            <a:avLst/>
          </a:prstGeom>
          <a:noFill/>
          <a:ln w="76200" cap="rnd"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7021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D54C85E-77F9-4E6F-94C7-9C3DADD26F36}"/>
              </a:ext>
            </a:extLst>
          </p:cNvPr>
          <p:cNvSpPr txBox="1"/>
          <p:nvPr/>
        </p:nvSpPr>
        <p:spPr>
          <a:xfrm>
            <a:off x="152400" y="1359160"/>
            <a:ext cx="89154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Shonar Bangla" panose="02020603050405020304" pitchFamily="18" charset="0"/>
                <a:cs typeface="Shonar Bangla" panose="02020603050405020304" pitchFamily="18" charset="0"/>
              </a:rPr>
              <a:t>	</a:t>
            </a:r>
            <a:r>
              <a:rPr lang="en-US" sz="4000" dirty="0">
                <a:latin typeface="Shonar Bangla" panose="02020603050405020304" pitchFamily="18" charset="0"/>
                <a:cs typeface="Shonar Bangla" panose="02020603050405020304" pitchFamily="18" charset="0"/>
              </a:rPr>
              <a:t>এ </a:t>
            </a:r>
            <a:r>
              <a:rPr lang="en-US" sz="40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পাঠ</a:t>
            </a:r>
            <a:r>
              <a:rPr lang="en-US" sz="40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40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শেষে</a:t>
            </a:r>
            <a:r>
              <a:rPr lang="en-US" sz="40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40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শিক্ষার্থীরা</a:t>
            </a:r>
            <a:r>
              <a:rPr lang="en-US" sz="4000" dirty="0">
                <a:latin typeface="Shonar Bangla" panose="02020603050405020304" pitchFamily="18" charset="0"/>
                <a:cs typeface="Shonar Bangla" panose="02020603050405020304" pitchFamily="18" charset="0"/>
              </a:rPr>
              <a:t> …</a:t>
            </a:r>
          </a:p>
          <a:p>
            <a:pPr lvl="1"/>
            <a:r>
              <a:rPr lang="bn-BD" sz="4000" dirty="0">
                <a:latin typeface="Shonar Bangla" panose="02020603050405020304" pitchFamily="18" charset="0"/>
                <a:cs typeface="Shonar Bangla" panose="02020603050405020304" pitchFamily="18" charset="0"/>
              </a:rPr>
              <a:t>১</a:t>
            </a:r>
            <a:r>
              <a:rPr lang="en-US" sz="4000" dirty="0">
                <a:latin typeface="Shonar Bangla" panose="02020603050405020304" pitchFamily="18" charset="0"/>
                <a:cs typeface="Shonar Bangla" panose="02020603050405020304" pitchFamily="18" charset="0"/>
              </a:rPr>
              <a:t>। </a:t>
            </a:r>
            <a:r>
              <a:rPr lang="en-US" sz="40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নিফাকের</a:t>
            </a:r>
            <a:r>
              <a:rPr lang="en-US" sz="40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40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পরিচয়</a:t>
            </a:r>
            <a:r>
              <a:rPr lang="en-US" sz="40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40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বলতে</a:t>
            </a:r>
            <a:r>
              <a:rPr lang="en-US" sz="40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40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পারবে</a:t>
            </a:r>
            <a:r>
              <a:rPr lang="en-US" sz="4000" dirty="0">
                <a:latin typeface="Shonar Bangla" panose="02020603050405020304" pitchFamily="18" charset="0"/>
                <a:cs typeface="Shonar Bangla" panose="02020603050405020304" pitchFamily="18" charset="0"/>
              </a:rPr>
              <a:t> ।</a:t>
            </a:r>
          </a:p>
          <a:p>
            <a:pPr lvl="1"/>
            <a:r>
              <a:rPr lang="en-US" sz="4000" dirty="0">
                <a:latin typeface="Shonar Bangla" panose="02020603050405020304" pitchFamily="18" charset="0"/>
                <a:cs typeface="Shonar Bangla" panose="02020603050405020304" pitchFamily="18" charset="0"/>
              </a:rPr>
              <a:t>২ । </a:t>
            </a:r>
            <a:r>
              <a:rPr lang="en-US" sz="40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মুনাফিকদের</a:t>
            </a:r>
            <a:r>
              <a:rPr lang="en-US" sz="40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40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চিহ্নিত</a:t>
            </a:r>
            <a:r>
              <a:rPr lang="en-US" sz="40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40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করতে</a:t>
            </a:r>
            <a:r>
              <a:rPr lang="en-US" sz="40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40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পারবে</a:t>
            </a:r>
            <a:r>
              <a:rPr lang="en-US" sz="4000" dirty="0">
                <a:latin typeface="Shonar Bangla" panose="02020603050405020304" pitchFamily="18" charset="0"/>
                <a:cs typeface="Shonar Bangla" panose="02020603050405020304" pitchFamily="18" charset="0"/>
              </a:rPr>
              <a:t> ।</a:t>
            </a:r>
          </a:p>
          <a:p>
            <a:pPr lvl="1"/>
            <a:r>
              <a:rPr lang="en-US" sz="4000" dirty="0">
                <a:latin typeface="Shonar Bangla" panose="02020603050405020304" pitchFamily="18" charset="0"/>
                <a:cs typeface="Shonar Bangla" panose="02020603050405020304" pitchFamily="18" charset="0"/>
              </a:rPr>
              <a:t>৩ । </a:t>
            </a:r>
            <a:r>
              <a:rPr lang="en-US" sz="40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নিফাকের</a:t>
            </a:r>
            <a:r>
              <a:rPr lang="en-US" sz="40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40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পর</a:t>
            </a:r>
            <a:r>
              <a:rPr lang="bn-BD" sz="4000" dirty="0">
                <a:latin typeface="Shonar Bangla" panose="02020603050405020304" pitchFamily="18" charset="0"/>
                <a:cs typeface="Shonar Bangla" panose="02020603050405020304" pitchFamily="18" charset="0"/>
              </a:rPr>
              <a:t>ি</a:t>
            </a:r>
            <a:r>
              <a:rPr lang="en-US" sz="4000" dirty="0">
                <a:latin typeface="Shonar Bangla" panose="02020603050405020304" pitchFamily="18" charset="0"/>
                <a:cs typeface="Shonar Bangla" panose="02020603050405020304" pitchFamily="18" charset="0"/>
              </a:rPr>
              <a:t>ণ</a:t>
            </a:r>
            <a:r>
              <a:rPr lang="bn-BD" sz="4000" dirty="0">
                <a:latin typeface="Shonar Bangla" panose="02020603050405020304" pitchFamily="18" charset="0"/>
                <a:cs typeface="Shonar Bangla" panose="02020603050405020304" pitchFamily="18" charset="0"/>
              </a:rPr>
              <a:t>ত</a:t>
            </a:r>
            <a:r>
              <a:rPr lang="en-US" sz="4000" dirty="0">
                <a:latin typeface="Shonar Bangla" panose="02020603050405020304" pitchFamily="18" charset="0"/>
                <a:cs typeface="Shonar Bangla" panose="02020603050405020304" pitchFamily="18" charset="0"/>
              </a:rPr>
              <a:t>ি </a:t>
            </a:r>
            <a:r>
              <a:rPr lang="bn-BD" sz="4000" dirty="0">
                <a:latin typeface="Shonar Bangla" panose="02020603050405020304" pitchFamily="18" charset="0"/>
                <a:cs typeface="Shonar Bangla" panose="02020603050405020304" pitchFamily="18" charset="0"/>
              </a:rPr>
              <a:t>ব</a:t>
            </a:r>
            <a:r>
              <a:rPr lang="en-US" sz="4000" dirty="0">
                <a:latin typeface="Shonar Bangla" panose="02020603050405020304" pitchFamily="18" charset="0"/>
                <a:cs typeface="Shonar Bangla" panose="02020603050405020304" pitchFamily="18" charset="0"/>
              </a:rPr>
              <a:t>্</a:t>
            </a:r>
            <a:r>
              <a:rPr lang="bn-BD" sz="4000" dirty="0">
                <a:latin typeface="Shonar Bangla" panose="02020603050405020304" pitchFamily="18" charset="0"/>
                <a:cs typeface="Shonar Bangla" panose="02020603050405020304" pitchFamily="18" charset="0"/>
              </a:rPr>
              <a:t>য</a:t>
            </a:r>
            <a:r>
              <a:rPr lang="en-US" sz="4000" dirty="0"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bn-BD" sz="4000" dirty="0">
                <a:latin typeface="Shonar Bangla" panose="02020603050405020304" pitchFamily="18" charset="0"/>
                <a:cs typeface="Shonar Bangla" panose="02020603050405020304" pitchFamily="18" charset="0"/>
              </a:rPr>
              <a:t>খ</a:t>
            </a:r>
            <a:r>
              <a:rPr lang="en-US" sz="40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্যা</a:t>
            </a:r>
            <a:r>
              <a:rPr lang="en-US" sz="40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40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করতে</a:t>
            </a:r>
            <a:r>
              <a:rPr lang="en-US" sz="40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40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পারবে</a:t>
            </a:r>
            <a:r>
              <a:rPr lang="en-US" sz="4000" dirty="0">
                <a:latin typeface="Shonar Bangla" panose="02020603050405020304" pitchFamily="18" charset="0"/>
                <a:cs typeface="Shonar Bangla" panose="02020603050405020304" pitchFamily="18" charset="0"/>
              </a:rPr>
              <a:t> ।</a:t>
            </a:r>
          </a:p>
          <a:p>
            <a:pPr lvl="1"/>
            <a:r>
              <a:rPr lang="en-US" sz="4000" dirty="0">
                <a:latin typeface="Shonar Bangla" panose="02020603050405020304" pitchFamily="18" charset="0"/>
                <a:cs typeface="Shonar Bangla" panose="02020603050405020304" pitchFamily="18" charset="0"/>
              </a:rPr>
              <a:t>৪ । </a:t>
            </a:r>
            <a:r>
              <a:rPr lang="en-US" sz="40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নিফাক</a:t>
            </a:r>
            <a:r>
              <a:rPr lang="en-US" sz="40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bn-BD" sz="4000" dirty="0">
                <a:latin typeface="Shonar Bangla" panose="02020603050405020304" pitchFamily="18" charset="0"/>
                <a:cs typeface="Shonar Bangla" panose="02020603050405020304" pitchFamily="18" charset="0"/>
              </a:rPr>
              <a:t>প</a:t>
            </a:r>
            <a:r>
              <a:rPr lang="en-US" sz="4000" dirty="0">
                <a:latin typeface="Shonar Bangla" panose="02020603050405020304" pitchFamily="18" charset="0"/>
                <a:cs typeface="Shonar Bangla" panose="02020603050405020304" pitchFamily="18" charset="0"/>
              </a:rPr>
              <a:t>র</a:t>
            </a:r>
            <a:r>
              <a:rPr lang="bn-BD" sz="4000" dirty="0">
                <a:latin typeface="Shonar Bangla" panose="02020603050405020304" pitchFamily="18" charset="0"/>
                <a:cs typeface="Shonar Bangla" panose="02020603050405020304" pitchFamily="18" charset="0"/>
              </a:rPr>
              <a:t>ি</a:t>
            </a:r>
            <a:r>
              <a:rPr lang="en-US" sz="40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হারের</a:t>
            </a:r>
            <a:r>
              <a:rPr lang="en-US" sz="40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40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উপায়</a:t>
            </a:r>
            <a:r>
              <a:rPr lang="en-US" sz="40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40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বিশ্লেষণ</a:t>
            </a:r>
            <a:r>
              <a:rPr lang="en-US" sz="40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40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করতে</a:t>
            </a:r>
            <a:r>
              <a:rPr lang="en-US" sz="40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40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পারবে</a:t>
            </a:r>
            <a:r>
              <a:rPr lang="en-US" sz="4000" dirty="0">
                <a:latin typeface="Shonar Bangla" panose="02020603050405020304" pitchFamily="18" charset="0"/>
                <a:cs typeface="Shonar Bangla" panose="02020603050405020304" pitchFamily="18" charset="0"/>
              </a:rPr>
              <a:t> ।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16ABDEC-1F54-4A86-8FF9-CD6D6D3D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74128136-ABE7-4FB4-8D38-BA9D1F0261FE}"/>
              </a:ext>
            </a:extLst>
          </p:cNvPr>
          <p:cNvSpPr/>
          <p:nvPr/>
        </p:nvSpPr>
        <p:spPr>
          <a:xfrm>
            <a:off x="0" y="69742"/>
            <a:ext cx="9144000" cy="6788257"/>
          </a:xfrm>
          <a:prstGeom prst="rect">
            <a:avLst/>
          </a:prstGeom>
          <a:noFill/>
          <a:ln w="76200" cap="rnd" cmpd="sng">
            <a:gradFill>
              <a:gsLst>
                <a:gs pos="3000">
                  <a:srgbClr val="03D4A8"/>
                </a:gs>
                <a:gs pos="33000">
                  <a:srgbClr val="21D6E0"/>
                </a:gs>
                <a:gs pos="68000">
                  <a:srgbClr val="0087E6"/>
                </a:gs>
                <a:gs pos="97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4D6F437A-7D4F-46AF-B49E-1CACFE1CEA5D}"/>
              </a:ext>
            </a:extLst>
          </p:cNvPr>
          <p:cNvSpPr/>
          <p:nvPr/>
        </p:nvSpPr>
        <p:spPr>
          <a:xfrm>
            <a:off x="152400" y="185980"/>
            <a:ext cx="8839200" cy="6519620"/>
          </a:xfrm>
          <a:prstGeom prst="rect">
            <a:avLst/>
          </a:prstGeom>
          <a:noFill/>
          <a:ln w="76200" cap="rnd"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414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9709FDC-773E-4C41-9EDF-9FEDF3F81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75155BC8-78A5-4F08-9A52-A144099B718E}"/>
              </a:ext>
            </a:extLst>
          </p:cNvPr>
          <p:cNvSpPr txBox="1">
            <a:spLocks/>
          </p:cNvSpPr>
          <p:nvPr/>
        </p:nvSpPr>
        <p:spPr>
          <a:xfrm>
            <a:off x="857250" y="609600"/>
            <a:ext cx="740664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u="sng" dirty="0" err="1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নিফাক</a:t>
            </a:r>
            <a:endParaRPr lang="en-US" sz="6000" u="sng" dirty="0">
              <a:solidFill>
                <a:srgbClr val="FF0000"/>
              </a:solidFill>
              <a:latin typeface="Shonar Bangla" panose="02020603050405020304" pitchFamily="18" charset="0"/>
              <a:cs typeface="Shonar Bangla" panose="02020603050405020304" pitchFamily="18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BF133A39-A508-42ED-8CFC-917FF07EC4D3}"/>
              </a:ext>
            </a:extLst>
          </p:cNvPr>
          <p:cNvSpPr txBox="1">
            <a:spLocks/>
          </p:cNvSpPr>
          <p:nvPr/>
        </p:nvSpPr>
        <p:spPr>
          <a:xfrm>
            <a:off x="186612" y="2015412"/>
            <a:ext cx="8742784" cy="4107334"/>
          </a:xfrm>
          <a:prstGeom prst="rect">
            <a:avLst/>
          </a:prstGeom>
          <a:effectLst>
            <a:reflection blurRad="533400" stA="50000" endA="300" endPos="38500" dist="546100" dir="5400000" sy="-100000" algn="bl" rotWithShape="0"/>
            <a:softEdge rad="469900"/>
          </a:effectLst>
        </p:spPr>
        <p:txBody>
          <a:bodyPr>
            <a:normAutofit/>
          </a:bodyPr>
          <a:lstStyle>
            <a:lvl1pPr marL="171450" indent="-137160" algn="l" defTabSz="6858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4864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75438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92012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1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3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5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17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নিফ</a:t>
            </a:r>
            <a:r>
              <a:rPr lang="bn-BD" sz="3600" dirty="0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en-US" sz="3600" dirty="0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ক </a:t>
            </a:r>
            <a:r>
              <a:rPr lang="en-US" sz="3600" dirty="0" err="1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শব্দ</a:t>
            </a:r>
            <a:r>
              <a:rPr lang="bn-BD" sz="3600" dirty="0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ট</a:t>
            </a:r>
            <a:r>
              <a:rPr lang="en-US" sz="3600" dirty="0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ি </a:t>
            </a:r>
            <a:r>
              <a:rPr lang="en-US" sz="3600" dirty="0" err="1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আরবি</a:t>
            </a:r>
            <a:r>
              <a:rPr lang="en-US" sz="3600" dirty="0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ভাষার</a:t>
            </a:r>
            <a:r>
              <a:rPr lang="en-US" sz="3600" dirty="0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শব্দ</a:t>
            </a:r>
            <a:r>
              <a:rPr lang="en-US" sz="3600" dirty="0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।</a:t>
            </a:r>
          </a:p>
          <a:p>
            <a:r>
              <a:rPr lang="en-US" sz="3600" dirty="0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অর্থ</a:t>
            </a:r>
            <a:r>
              <a:rPr lang="en-US" sz="3600" dirty="0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: </a:t>
            </a:r>
            <a:r>
              <a:rPr lang="en-US" sz="3600" dirty="0" err="1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ভণ্ডামি</a:t>
            </a:r>
            <a:r>
              <a:rPr lang="en-US" sz="3600" dirty="0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কপটতা</a:t>
            </a:r>
            <a:r>
              <a:rPr lang="en-US" sz="3600" dirty="0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, </a:t>
            </a:r>
            <a:r>
              <a:rPr lang="bn-BD" sz="3600" dirty="0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প</a:t>
            </a:r>
            <a:r>
              <a:rPr lang="en-US" sz="3600" dirty="0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্</a:t>
            </a:r>
            <a:r>
              <a:rPr lang="bn-BD" sz="3600" dirty="0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র</a:t>
            </a:r>
            <a:r>
              <a:rPr lang="en-US" sz="3600" dirty="0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ত</a:t>
            </a:r>
            <a:r>
              <a:rPr lang="bn-BD" sz="3600" dirty="0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en-US" sz="3600" dirty="0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র</a:t>
            </a:r>
            <a:r>
              <a:rPr lang="bn-BD" sz="3600" dirty="0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ণ</a:t>
            </a:r>
            <a:r>
              <a:rPr lang="en-US" sz="3600" dirty="0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া, </a:t>
            </a:r>
            <a:r>
              <a:rPr lang="bn-BD" sz="3600" dirty="0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দ</a:t>
            </a:r>
            <a:r>
              <a:rPr lang="en-US" sz="3600" dirty="0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্</a:t>
            </a:r>
            <a:r>
              <a:rPr lang="bn-BD" sz="3600" dirty="0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ব</a:t>
            </a:r>
            <a:r>
              <a:rPr lang="en-US" sz="3600" dirty="0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ি</a:t>
            </a:r>
            <a:r>
              <a:rPr lang="bn-BD" sz="3600" dirty="0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ম</a:t>
            </a:r>
            <a:r>
              <a:rPr lang="en-US" sz="3600" dirty="0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ু</a:t>
            </a:r>
            <a:r>
              <a:rPr lang="bn-BD" sz="3600" dirty="0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খ</a:t>
            </a:r>
            <a:r>
              <a:rPr lang="en-US" sz="3600" dirty="0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ী </a:t>
            </a:r>
            <a:r>
              <a:rPr lang="bn-BD" sz="3600" dirty="0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ন</a:t>
            </a:r>
            <a:r>
              <a:rPr lang="en-US" sz="3600" dirty="0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ী</a:t>
            </a:r>
            <a:r>
              <a:rPr lang="bn-BD" sz="3600" dirty="0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ত</a:t>
            </a:r>
            <a:r>
              <a:rPr lang="en-US" sz="3600" dirty="0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ি </a:t>
            </a:r>
            <a:r>
              <a:rPr lang="en-US" sz="3600" dirty="0" err="1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ইত্যাদি</a:t>
            </a:r>
            <a:r>
              <a:rPr lang="en-US" sz="3600" dirty="0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। </a:t>
            </a:r>
          </a:p>
          <a:p>
            <a:r>
              <a:rPr lang="en-US" sz="3600" dirty="0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মুখে</a:t>
            </a:r>
            <a:r>
              <a:rPr lang="en-US" sz="3600" dirty="0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bn-BD" sz="3600" dirty="0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ই</a:t>
            </a:r>
            <a:r>
              <a:rPr lang="en-US" sz="3600" dirty="0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ম</a:t>
            </a:r>
            <a:r>
              <a:rPr lang="bn-BD" sz="3600" dirty="0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en-US" sz="3600" dirty="0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ন</a:t>
            </a:r>
            <a:r>
              <a:rPr lang="bn-BD" sz="3600" dirty="0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ে</a:t>
            </a:r>
            <a:r>
              <a:rPr lang="en-US" sz="3600" dirty="0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র </a:t>
            </a:r>
            <a:r>
              <a:rPr lang="bn-BD" sz="3600" dirty="0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স</a:t>
            </a:r>
            <a:r>
              <a:rPr lang="en-US" sz="3600" dirty="0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্</a:t>
            </a:r>
            <a:r>
              <a:rPr lang="bn-BD" sz="3600" dirty="0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ব</a:t>
            </a:r>
            <a:r>
              <a:rPr lang="en-US" sz="3600" dirty="0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ী</a:t>
            </a:r>
            <a:r>
              <a:rPr lang="bn-BD" sz="3600" dirty="0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ক</a:t>
            </a:r>
            <a:r>
              <a:rPr lang="en-US" sz="3600" dirty="0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bn-BD" sz="3600" dirty="0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র</a:t>
            </a:r>
            <a:r>
              <a:rPr lang="en-US" sz="3600" dirty="0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ও </a:t>
            </a:r>
            <a:r>
              <a:rPr lang="en-US" sz="3600" dirty="0" err="1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অন্তরে</a:t>
            </a:r>
            <a:r>
              <a:rPr lang="en-US" sz="3600" dirty="0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bn-BD" sz="3600" dirty="0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অ</a:t>
            </a:r>
            <a:r>
              <a:rPr lang="en-US" sz="3600" dirty="0" err="1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বিশ্বাস</a:t>
            </a:r>
            <a:r>
              <a:rPr lang="en-US" sz="3600" dirty="0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করাকে</a:t>
            </a:r>
            <a:r>
              <a:rPr lang="en-US" sz="3600" dirty="0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নিফাক</a:t>
            </a:r>
            <a:r>
              <a:rPr lang="en-US" sz="3600" dirty="0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বলা</a:t>
            </a:r>
            <a:r>
              <a:rPr lang="en-US" sz="3600" dirty="0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হয়</a:t>
            </a:r>
            <a:r>
              <a:rPr lang="en-US" sz="3600" dirty="0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। </a:t>
            </a:r>
          </a:p>
          <a:p>
            <a:r>
              <a:rPr lang="en-US" sz="3600" dirty="0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bn-BD" sz="3600" dirty="0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য</a:t>
            </a:r>
            <a:r>
              <a:rPr lang="en-US" sz="3600" dirty="0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ে </a:t>
            </a:r>
            <a:r>
              <a:rPr lang="bn-BD" sz="3600" dirty="0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ব</a:t>
            </a:r>
            <a:r>
              <a:rPr lang="en-US" sz="3600" dirty="0" err="1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্যক্তি</a:t>
            </a:r>
            <a:r>
              <a:rPr lang="en-US" sz="3600" dirty="0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এরূপ</a:t>
            </a:r>
            <a:r>
              <a:rPr lang="en-US" sz="3600" dirty="0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করে</a:t>
            </a:r>
            <a:r>
              <a:rPr lang="en-US" sz="3600" dirty="0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তাকে</a:t>
            </a:r>
            <a:r>
              <a:rPr lang="en-US" sz="3600" dirty="0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বলা</a:t>
            </a:r>
            <a:r>
              <a:rPr lang="en-US" sz="3600" dirty="0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হয়</a:t>
            </a:r>
            <a:r>
              <a:rPr lang="en-US" sz="3600" dirty="0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মুনাফিক</a:t>
            </a:r>
            <a:r>
              <a:rPr lang="en-US" sz="3600" dirty="0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924573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365B28A-54CE-4DDB-A962-D9FD9EC02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990600"/>
          </a:xfrm>
        </p:spPr>
        <p:txBody>
          <a:bodyPr>
            <a:normAutofit/>
          </a:bodyPr>
          <a:lstStyle/>
          <a:p>
            <a:pPr algn="ctr"/>
            <a:r>
              <a:rPr lang="en-US" sz="5400" u="sng" dirty="0" err="1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নিফাক</a:t>
            </a:r>
            <a:endParaRPr lang="en-US" sz="5400" u="sng" dirty="0">
              <a:solidFill>
                <a:srgbClr val="FF0000"/>
              </a:solidFill>
              <a:latin typeface="Shonar Bangla" panose="02020603050405020304" pitchFamily="18" charset="0"/>
              <a:cs typeface="Shonar Bangla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7A8BD892-9DDB-4122-8D6F-5B71008C48F5}"/>
              </a:ext>
            </a:extLst>
          </p:cNvPr>
          <p:cNvSpPr txBox="1"/>
          <p:nvPr/>
        </p:nvSpPr>
        <p:spPr>
          <a:xfrm>
            <a:off x="685801" y="1600200"/>
            <a:ext cx="8001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</a:t>
            </a:r>
            <a:r>
              <a:rPr lang="ar-SA" sz="3200" dirty="0">
                <a:latin typeface="Arial" panose="020B0604020202020204" pitchFamily="34" charset="0"/>
                <a:cs typeface="Arial" panose="020B0604020202020204" pitchFamily="34" charset="0"/>
              </a:rPr>
              <a:t>اِذَا لَقُوا اَّلذيْنَ اٰمَنُوْا قَالُوا</a:t>
            </a:r>
            <a:r>
              <a:rPr lang="ar-SA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sz="3200" dirty="0">
                <a:latin typeface="Arial" panose="020B0604020202020204" pitchFamily="34" charset="0"/>
                <a:cs typeface="Arial" panose="020B0604020202020204" pitchFamily="34" charset="0"/>
              </a:rPr>
              <a:t>اٰمَنَّا ۚوَاِذَا خَلَوْ اِلٰى شَيٰطِيْنِهِمْ قَالُوْا اِنَّا مَعَكمُ </a:t>
            </a:r>
            <a:r>
              <a:rPr lang="ar-SA" sz="4000" dirty="0">
                <a:latin typeface="Arial" panose="020B0604020202020204" pitchFamily="34" charset="0"/>
                <a:cs typeface="Arial" panose="020B0604020202020204" pitchFamily="34" charset="0"/>
              </a:rPr>
              <a:t>ۙ </a:t>
            </a:r>
            <a:r>
              <a:rPr lang="ar-SA" sz="3200" dirty="0">
                <a:latin typeface="Arial" panose="020B0604020202020204" pitchFamily="34" charset="0"/>
                <a:cs typeface="Arial" panose="020B0604020202020204" pitchFamily="34" charset="0"/>
              </a:rPr>
              <a:t>اِنَّمَا نَحْنُ مُسْتَهْزِئُوْنَ</a:t>
            </a:r>
            <a:r>
              <a:rPr lang="ar-SA" sz="3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۝</a:t>
            </a:r>
            <a:endParaRPr lang="en-US" sz="3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en-US" sz="2800" dirty="0">
              <a:latin typeface="Shonar Bangla" panose="02020603050405020304" pitchFamily="18" charset="0"/>
              <a:cs typeface="Shonar Bangla" panose="02020603050405020304" pitchFamily="18" charset="0"/>
            </a:endParaRPr>
          </a:p>
          <a:p>
            <a:pPr algn="just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ৎ-“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 (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ইমানদারদের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মিলিত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এনেছি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গ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ত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েই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শুধু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ঠাট্রা-তামাশা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।” </a:t>
            </a:r>
          </a:p>
          <a:p>
            <a:pPr algn="just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আল-বাকারা,আয়া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৪)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36E0D5A-5A0A-4F5A-A044-637D05724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62EFE881-2F1B-418D-8646-0A53FBACC108}"/>
              </a:ext>
            </a:extLst>
          </p:cNvPr>
          <p:cNvSpPr/>
          <p:nvPr/>
        </p:nvSpPr>
        <p:spPr>
          <a:xfrm>
            <a:off x="0" y="69742"/>
            <a:ext cx="9144000" cy="6788257"/>
          </a:xfrm>
          <a:prstGeom prst="rect">
            <a:avLst/>
          </a:prstGeom>
          <a:noFill/>
          <a:ln w="76200" cap="rnd" cmpd="sng">
            <a:gradFill>
              <a:gsLst>
                <a:gs pos="3000">
                  <a:srgbClr val="03D4A8"/>
                </a:gs>
                <a:gs pos="33000">
                  <a:srgbClr val="21D6E0"/>
                </a:gs>
                <a:gs pos="68000">
                  <a:srgbClr val="0087E6"/>
                </a:gs>
                <a:gs pos="97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F62AA53-265C-47D6-8902-6B7525A383B9}"/>
              </a:ext>
            </a:extLst>
          </p:cNvPr>
          <p:cNvSpPr/>
          <p:nvPr/>
        </p:nvSpPr>
        <p:spPr>
          <a:xfrm>
            <a:off x="152400" y="185980"/>
            <a:ext cx="8839200" cy="6519620"/>
          </a:xfrm>
          <a:prstGeom prst="rect">
            <a:avLst/>
          </a:prstGeom>
          <a:noFill/>
          <a:ln w="76200" cap="rnd"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361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E21C3A6-B69B-44A1-BC96-B4409DD8F47F}"/>
              </a:ext>
            </a:extLst>
          </p:cNvPr>
          <p:cNvSpPr txBox="1"/>
          <p:nvPr/>
        </p:nvSpPr>
        <p:spPr>
          <a:xfrm>
            <a:off x="2267339" y="585105"/>
            <a:ext cx="460932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u="sng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নিফাক</a:t>
            </a:r>
            <a:endParaRPr lang="en-US" sz="4400" u="sng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1562" y="1453019"/>
            <a:ext cx="792897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dirty="0"/>
              <a:t>মানুষের মধ্যে এমন আছে, পার্থিব জীবন সম্পর্কিত যার কথাবার্তা তোমাকে চমৎকৃত করে, আর সে ব্যক্তি তার অন্তরে যা আছে সে সম্পর্কে আল্লাহকে সাক্ষী রাখে অথচ সে ব্যক্তি খুবই </a:t>
            </a:r>
            <a:r>
              <a:rPr lang="as-IN" dirty="0" smtClean="0"/>
              <a:t>ঝগড়াটে।</a:t>
            </a:r>
            <a:r>
              <a:rPr lang="en-US" dirty="0" smtClean="0"/>
              <a:t> </a:t>
            </a:r>
            <a:r>
              <a:rPr lang="en-US" dirty="0" err="1" smtClean="0"/>
              <a:t>সূরা</a:t>
            </a:r>
            <a:r>
              <a:rPr lang="en-US" dirty="0" smtClean="0"/>
              <a:t> </a:t>
            </a:r>
            <a:r>
              <a:rPr lang="en-US" dirty="0" err="1" smtClean="0"/>
              <a:t>বাকারা</a:t>
            </a:r>
            <a:r>
              <a:rPr lang="en-US" dirty="0" smtClean="0"/>
              <a:t> -২০৪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556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102</TotalTime>
  <Words>1484</Words>
  <Application>Microsoft Office PowerPoint</Application>
  <PresentationFormat>On-screen Show (4:3)</PresentationFormat>
  <Paragraphs>197</Paragraphs>
  <Slides>36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PowerPoint Presentation</vt:lpstr>
      <vt:lpstr>PowerPoint Presentation</vt:lpstr>
      <vt:lpstr>PowerPoint Presentation</vt:lpstr>
      <vt:lpstr>নিচের ছবি দেখে উত্তর দাও</vt:lpstr>
      <vt:lpstr>PowerPoint Presentation</vt:lpstr>
      <vt:lpstr>PowerPoint Presentation</vt:lpstr>
      <vt:lpstr>PowerPoint Presentation</vt:lpstr>
      <vt:lpstr>নিফাক</vt:lpstr>
      <vt:lpstr>PowerPoint Presentation</vt:lpstr>
      <vt:lpstr>মুনাফিকদের চিহ্ন </vt:lpstr>
      <vt:lpstr>মুনাফিকদের চিহ্ন </vt:lpstr>
      <vt:lpstr>মুনাফিকদের চিহ্ন </vt:lpstr>
      <vt:lpstr>নিফাকি কাজ </vt:lpstr>
      <vt:lpstr>PowerPoint Presentation</vt:lpstr>
      <vt:lpstr>নিফাকি কাজ </vt:lpstr>
      <vt:lpstr>নিফাকি কাজ </vt:lpstr>
      <vt:lpstr>নিফাকি কাজ </vt:lpstr>
      <vt:lpstr>নিফাকি কাজ </vt:lpstr>
      <vt:lpstr>নিফাকি কাজ </vt:lpstr>
      <vt:lpstr>নিফাকি কাজ </vt:lpstr>
      <vt:lpstr>নিফাকি কাজ </vt:lpstr>
      <vt:lpstr>নিফাকি কাজ </vt:lpstr>
      <vt:lpstr>আল কুরআনে মুনাফিকদের চরিত্র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মূল্যায়ন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Talha</cp:lastModifiedBy>
  <cp:revision>59</cp:revision>
  <dcterms:created xsi:type="dcterms:W3CDTF">2020-09-09T10:19:28Z</dcterms:created>
  <dcterms:modified xsi:type="dcterms:W3CDTF">2020-10-21T09:57:41Z</dcterms:modified>
</cp:coreProperties>
</file>