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9" r:id="rId2"/>
    <p:sldId id="280" r:id="rId3"/>
    <p:sldId id="270" r:id="rId4"/>
    <p:sldId id="274" r:id="rId5"/>
    <p:sldId id="275" r:id="rId6"/>
    <p:sldId id="269" r:id="rId7"/>
    <p:sldId id="256" r:id="rId8"/>
    <p:sldId id="276" r:id="rId9"/>
    <p:sldId id="268" r:id="rId10"/>
    <p:sldId id="278" r:id="rId11"/>
    <p:sldId id="277" r:id="rId12"/>
    <p:sldId id="263" r:id="rId13"/>
    <p:sldId id="273" r:id="rId14"/>
    <p:sldId id="281" r:id="rId15"/>
    <p:sldId id="282" r:id="rId16"/>
    <p:sldId id="272" r:id="rId17"/>
    <p:sldId id="262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6022" autoAdjust="0"/>
  </p:normalViewPr>
  <p:slideViewPr>
    <p:cSldViewPr>
      <p:cViewPr varScale="1">
        <p:scale>
          <a:sx n="73" d="100"/>
          <a:sy n="73" d="100"/>
        </p:scale>
        <p:origin x="12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FC4-AA3B-40F2-8E0D-41C6D1E96E3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5B724-BF08-4933-A477-E5C9037FE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5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D8F359A-D348-4478-8F49-3DEA2027E092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15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78D6-3802-4318-8FF3-62B34A5BCA8A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798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78D6-3802-4318-8FF3-62B34A5BCA8A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40216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78D6-3802-4318-8FF3-62B34A5BCA8A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81918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78D6-3802-4318-8FF3-62B34A5BCA8A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550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78D6-3802-4318-8FF3-62B34A5BCA8A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51359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78D6-3802-4318-8FF3-62B34A5BCA8A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7407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EB0-0055-4A52-B984-30ABAD3AC620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29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952A-2CD9-4E3C-BF74-C92A3F581596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3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46B7-9022-48EF-83A6-E150B1013A90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3C40-36AC-4B49-BC6A-18A19F2922B3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2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EEED-43D6-45B7-952D-E611BF4FB752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DA1-F27C-4A4E-BA09-51BA3449B77D}" type="datetime1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2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AC9-1A4E-4BEA-8830-EE488CF74ED9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2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78E5-E62D-4C7B-AFEA-CC4BA38B2BCB}" type="datetime1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994E-48A6-49D6-8E79-A2A60D33FC84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1D05-2B7C-4191-A3BF-DC1D8DD0C5A9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9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3D78D6-3802-4318-8FF3-62B34A5BCA8A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2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78E5-E62D-4C7B-AFEA-CC4BA38B2BCB}" type="datetime1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75492" y="2068696"/>
            <a:ext cx="1081906" cy="41775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612" y="1125721"/>
            <a:ext cx="628650" cy="942975"/>
          </a:xfrm>
          <a:prstGeom prst="rect">
            <a:avLst/>
          </a:prstGeom>
        </p:spPr>
      </p:pic>
      <p:pic>
        <p:nvPicPr>
          <p:cNvPr id="7" name="Picture 6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9748" y="513169"/>
            <a:ext cx="628650" cy="942975"/>
          </a:xfrm>
          <a:prstGeom prst="rect">
            <a:avLst/>
          </a:prstGeom>
        </p:spPr>
      </p:pic>
      <p:pic>
        <p:nvPicPr>
          <p:cNvPr id="8" name="Picture 7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694" y="556355"/>
            <a:ext cx="628650" cy="942975"/>
          </a:xfrm>
          <a:prstGeom prst="rect">
            <a:avLst/>
          </a:prstGeom>
        </p:spPr>
      </p:pic>
      <p:pic>
        <p:nvPicPr>
          <p:cNvPr id="9" name="Picture 8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2560" y="560412"/>
            <a:ext cx="628650" cy="942975"/>
          </a:xfrm>
          <a:prstGeom prst="rect">
            <a:avLst/>
          </a:prstGeom>
        </p:spPr>
      </p:pic>
      <p:pic>
        <p:nvPicPr>
          <p:cNvPr id="10" name="Picture 9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8398" y="566947"/>
            <a:ext cx="628650" cy="942975"/>
          </a:xfrm>
          <a:prstGeom prst="rect">
            <a:avLst/>
          </a:prstGeom>
        </p:spPr>
      </p:pic>
      <p:pic>
        <p:nvPicPr>
          <p:cNvPr id="11" name="Picture 10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1098" y="735487"/>
            <a:ext cx="628650" cy="942975"/>
          </a:xfrm>
          <a:prstGeom prst="rect">
            <a:avLst/>
          </a:prstGeom>
        </p:spPr>
      </p:pic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2273525" y="842962"/>
            <a:ext cx="4683271" cy="44267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CirclePour">
              <a:avLst>
                <a:gd name="adj1" fmla="val 10854717"/>
                <a:gd name="adj2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রাজামেহার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57" y="2026688"/>
            <a:ext cx="2488010" cy="2130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372923" y="2019568"/>
            <a:ext cx="1074295" cy="42580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57398" y="5119304"/>
            <a:ext cx="5492350" cy="10491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1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78E5-E62D-4C7B-AFEA-CC4BA38B2BCB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10/21/2020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087" y="533378"/>
            <a:ext cx="9104913" cy="5399247"/>
            <a:chOff x="46344" y="-304930"/>
            <a:chExt cx="9104913" cy="5399247"/>
          </a:xfrm>
        </p:grpSpPr>
        <p:sp>
          <p:nvSpPr>
            <p:cNvPr id="5" name="Rectangle 4"/>
            <p:cNvSpPr/>
            <p:nvPr/>
          </p:nvSpPr>
          <p:spPr>
            <a:xfrm>
              <a:off x="46344" y="540711"/>
              <a:ext cx="910491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ar-SA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anose="02000000000000000000" pitchFamily="2" charset="0"/>
                </a:rPr>
                <a:t>لاتسدوافى الارص بعداصلاحها(اعراف:52</a:t>
              </a:r>
              <a:endPara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960" y="-304930"/>
              <a:ext cx="3797879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মহান আল্লাহ বলেন-</a:t>
              </a:r>
              <a:endPara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56539" y="2546240"/>
              <a:ext cx="70866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ar-SA" sz="5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anose="02000000000000000000" pitchFamily="2" charset="0"/>
                </a:rPr>
                <a:t>لاصرر ولاصرارفى الاسلام</a:t>
              </a:r>
              <a:endPara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535" y="3893988"/>
              <a:ext cx="796212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3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ইসলামী বিধানে না নিজে ক্ষতিগ্রস্ত হওয়ার নিয়ম আছে,না অন্যকে ক্ষতিগ্রস্ত করার নিয়ম আছে।</a:t>
              </a:r>
              <a:endPara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72278" y="2134489"/>
            <a:ext cx="78406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“শৃংখলাপূর্ণ পৃথিবীতে তোমরা বিশৃংখলা স্রৃস্টি কর না।”</a:t>
            </a:r>
          </a:p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(সূরা আরাফ-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৫২)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3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78E5-E62D-4C7B-AFEA-CC4BA38B2BCB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1978" y="617735"/>
            <a:ext cx="3352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514600"/>
            <a:ext cx="7772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চৌর্যবৃত্তের আরব প্রতি শব্দ কি ?</a:t>
            </a:r>
          </a:p>
          <a:p>
            <a:pPr algn="ctr"/>
            <a:r>
              <a:rPr lang="bn-BD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চোর কি ভাবে নিজেকে ক্ষতি গ্রস্ত করে?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05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1" r="19863"/>
          <a:stretch/>
        </p:blipFill>
        <p:spPr>
          <a:xfrm>
            <a:off x="4914550" y="1793627"/>
            <a:ext cx="3592980" cy="181960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"/>
          <a:stretch/>
        </p:blipFill>
        <p:spPr>
          <a:xfrm>
            <a:off x="762000" y="1771710"/>
            <a:ext cx="3542310" cy="184152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"/>
          <a:stretch/>
        </p:blipFill>
        <p:spPr>
          <a:xfrm>
            <a:off x="4800600" y="3827934"/>
            <a:ext cx="3542310" cy="190048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r="50000" b="1571"/>
          <a:stretch/>
        </p:blipFill>
        <p:spPr>
          <a:xfrm>
            <a:off x="711331" y="3720058"/>
            <a:ext cx="3592979" cy="190048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6394385" y="3856239"/>
            <a:ext cx="1581216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গরু চুরি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64935" y="2989831"/>
            <a:ext cx="1414759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শিশু চুরি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2474" y="2952049"/>
            <a:ext cx="1200970" cy="40011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পকেট মাইর 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7395" y="4793575"/>
            <a:ext cx="1646049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সিধেল চোর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0205-B16C-44B5-BE99-3BBC458CBAC5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9800" y="739046"/>
            <a:ext cx="4852611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চুরির বিভিন্ন ধরন / কৌশল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0365 0.2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0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1.11111E-6 0.199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00087 0.1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6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00209 0.2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1" y="2814154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চুরির কয়েকটা ধরণ উল্লেখ কর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637870"/>
            <a:ext cx="7620000" cy="4434871"/>
            <a:chOff x="1066800" y="637870"/>
            <a:chExt cx="7620000" cy="44348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386566"/>
              <a:ext cx="7620000" cy="36861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" name="Frame 1"/>
            <p:cNvSpPr/>
            <p:nvPr/>
          </p:nvSpPr>
          <p:spPr>
            <a:xfrm>
              <a:off x="3041433" y="637870"/>
              <a:ext cx="3352800" cy="609600"/>
            </a:xfrm>
            <a:prstGeom prst="frame">
              <a:avLst>
                <a:gd name="adj1" fmla="val 0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জোড়ায় কাজ </a:t>
              </a:r>
              <a:endPara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64FB-04FF-4871-92C0-5352C257C31C}" type="datetime1">
              <a:rPr lang="en-US" smtClean="0"/>
              <a:t>10/21/2020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82659E-7 L -0.00243 0.33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78E5-E62D-4C7B-AFEA-CC4BA38B2BCB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4200" y="2373920"/>
            <a:ext cx="2456677" cy="219807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চৌর্যবৃত্তির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2642340">
            <a:off x="2969605" y="2716774"/>
            <a:ext cx="282991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4135458" y="1946268"/>
            <a:ext cx="311136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6909283">
            <a:off x="3689823" y="4329897"/>
            <a:ext cx="33738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743468">
            <a:off x="5232415" y="4066792"/>
            <a:ext cx="30552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566507" y="2997959"/>
            <a:ext cx="328549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8986528">
            <a:off x="3051432" y="1226644"/>
            <a:ext cx="215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নিরাপত্তাহীনতা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3397" y="2463226"/>
            <a:ext cx="313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 শান্তি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বিনষ্ট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8196" y="4068190"/>
            <a:ext cx="327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 অপরাধ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3091598">
            <a:off x="3330933" y="5398798"/>
            <a:ext cx="243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চুরি একটি ঘৃণিত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684" y="3243604"/>
            <a:ext cx="3051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পরকালীন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3358" y="806991"/>
            <a:ext cx="3558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নিরাপত্তাহীনতার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আশংকায়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877" y="2917179"/>
            <a:ext cx="3158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চৌর্যবৃত্তির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ঘুমোতে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নির্ঘুম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7757" y="4471731"/>
            <a:ext cx="3684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হয়।চোর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চুরি,ছিনতাই,অপহরণ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447" y="4124358"/>
            <a:ext cx="3489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নিন্দনিয়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চৌর্যবৃত্তি।সমাজে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ঘৃণার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লজ্জাবোধ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506" y="959942"/>
            <a:ext cx="2782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জঘন্য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পরকালে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18" grpId="0"/>
      <p:bldP spid="19" grpId="0"/>
      <p:bldP spid="22" grpId="0"/>
      <p:bldP spid="5" grpId="0"/>
      <p:bldP spid="15" grpId="0"/>
      <p:bldP spid="20" grpId="0"/>
      <p:bldP spid="2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78E5-E62D-4C7B-AFEA-CC4BA38B2BCB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71800" y="2133600"/>
            <a:ext cx="2895600" cy="2514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চুরি প্রতিরোধে ইসলামের প্রতিকার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4189371" y="1601829"/>
            <a:ext cx="46045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403764">
            <a:off x="2131138" y="1352933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মৌলিক চাহিদা মেটানো </a:t>
            </a:r>
          </a:p>
        </p:txBody>
      </p:sp>
      <p:sp>
        <p:nvSpPr>
          <p:cNvPr id="9" name="Right Arrow 8"/>
          <p:cNvSpPr/>
          <p:nvPr/>
        </p:nvSpPr>
        <p:spPr>
          <a:xfrm rot="3308008">
            <a:off x="5116745" y="4310692"/>
            <a:ext cx="45158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21099911">
            <a:off x="5841474" y="2826536"/>
            <a:ext cx="49161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420434"/>
            <a:ext cx="296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দৃষ্টান্তমুলক শাস্তির ব্যবস্থা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9744" y="4648200"/>
            <a:ext cx="293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নৈতিকতাবোধ জাগ্রতকরণ</a:t>
            </a:r>
          </a:p>
        </p:txBody>
      </p:sp>
      <p:sp>
        <p:nvSpPr>
          <p:cNvPr id="14" name="Right Arrow 13"/>
          <p:cNvSpPr/>
          <p:nvPr/>
        </p:nvSpPr>
        <p:spPr>
          <a:xfrm rot="10637242">
            <a:off x="2514757" y="3161647"/>
            <a:ext cx="45819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426" y="306276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ধর্মীয়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931234" y="804394"/>
            <a:ext cx="3571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অন্ন,বস্ত্র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সেসবের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দেয়া,অর্থা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9886" y="3436814"/>
            <a:ext cx="2734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সত্বেও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স্বভাবগত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45297" y="4984471"/>
            <a:ext cx="4426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চৌর্যবৃত্তির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করা।চোরকে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সামাজিকভাবে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বয়কট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নোইতিকতাবোধ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227" y="3775176"/>
            <a:ext cx="2873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নয়,ধর্মীয়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পরকালে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বোগ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6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8" grpId="0"/>
      <p:bldP spid="9" grpId="0" animBg="1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D4D4-7147-45AC-9B07-3F02924E8FE6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457200"/>
            <a:ext cx="2286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97764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চৌর্যবৃত্তি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735065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মৌলিক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চাহিদা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মেটানো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দৃষ্টান্তমুলক শাস্তির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নৈতিকতাবোধ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জাগ্রতকরণ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ধর্মীয় প্রতিকার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  <a:p>
            <a:pPr algn="ctr"/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359" y="3387580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অন্ন,বস্ত্র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সেসবের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দেয়া,অর্থা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সত্বেও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স্বভাবগত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চৌর্যবৃত্তির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করা।চোরকে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সামাজিকভাবে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বয়কট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নোইতিকতাবোধ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1982416"/>
            <a:ext cx="28956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D45E-61D2-4C45-AECA-14B86270C953}" type="datetime1">
              <a:rPr lang="en-US" smtClean="0"/>
              <a:t>10/21/2020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8200" y="403147"/>
            <a:ext cx="7581900" cy="4117715"/>
            <a:chOff x="838200" y="403147"/>
            <a:chExt cx="7581900" cy="4117715"/>
          </a:xfrm>
        </p:grpSpPr>
        <p:sp>
          <p:nvSpPr>
            <p:cNvPr id="4" name="Rectangle 3"/>
            <p:cNvSpPr/>
            <p:nvPr/>
          </p:nvSpPr>
          <p:spPr>
            <a:xfrm>
              <a:off x="838200" y="1015662"/>
              <a:ext cx="7581900" cy="3505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endPara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3300" y="403147"/>
              <a:ext cx="21717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মুল্যায়ন</a:t>
              </a:r>
              <a:endParaRPr lang="en-US" sz="105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00224" y="1148526"/>
            <a:ext cx="156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হাত কাটা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85434" y="233194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দিরহাম পরিমাণ সম্পদ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4431087"/>
            <a:ext cx="619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বিপরিত দিক থেকে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-পা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কাটতে হবে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9079" y="3252618"/>
            <a:ext cx="272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 অপরাধ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997606" y="1207160"/>
            <a:ext cx="5827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ইসলামী শরিয়তের বিধান মতে চুরির শাস্তি কি?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946" y="6789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0826" y="1919068"/>
            <a:ext cx="6703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কতটুকু সম্পদ চুরি করলে এ বিধান কার্যকর হবে?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0826" y="2768262"/>
            <a:ext cx="536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চুরি করলে কোন ধরণের অপরাধ বৃদ্ধি পায়?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092" y="3881777"/>
            <a:ext cx="735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৪.একাধিকবার চুরি করলে শাস্তি কিভাবে বাস্তবায়ন করতে হবে?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  <p:bldP spid="20" grpId="0"/>
      <p:bldP spid="21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85800" y="609600"/>
            <a:ext cx="7696200" cy="5268218"/>
            <a:chOff x="685800" y="609600"/>
            <a:chExt cx="7696200" cy="5268218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4800600"/>
              <a:ext cx="7696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চুরি বৃদ্ধির ফলে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সমাজে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র মানুষ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অশান্তি-অসস্থিতে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আছে।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এর স্বপক্ষে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তোমার ম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তামত ব্যক্তকর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36045" y="609600"/>
              <a:ext cx="7017355" cy="4099699"/>
              <a:chOff x="1136045" y="609600"/>
              <a:chExt cx="7017355" cy="40996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6045" y="1613431"/>
                <a:ext cx="7017355" cy="3095868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622870" y="609600"/>
                <a:ext cx="373380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8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বাড়ির কাজ </a:t>
                </a:r>
                <a:endParaRPr lang="en-US" sz="4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86A1-9FDD-43BB-95C7-EEC17E7E7448}" type="datetime1">
              <a:rPr lang="en-US" smtClean="0"/>
              <a:t>10/21/2020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C5A-9031-43F6-9082-97A07267986F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47800" y="717477"/>
            <a:ext cx="7120307" cy="5243056"/>
            <a:chOff x="2059214" y="762000"/>
            <a:chExt cx="5029200" cy="5456912"/>
          </a:xfrm>
          <a:solidFill>
            <a:srgbClr val="92D050"/>
          </a:solidFill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556"/>
            <a:stretch/>
          </p:blipFill>
          <p:spPr>
            <a:xfrm>
              <a:off x="2059214" y="5562600"/>
              <a:ext cx="5029200" cy="656312"/>
            </a:xfrm>
            <a:prstGeom prst="rect">
              <a:avLst/>
            </a:prstGeom>
            <a:grpFill/>
          </p:spPr>
        </p:pic>
        <p:sp>
          <p:nvSpPr>
            <p:cNvPr id="2" name="Rectangle 1"/>
            <p:cNvSpPr/>
            <p:nvPr/>
          </p:nvSpPr>
          <p:spPr>
            <a:xfrm>
              <a:off x="2626353" y="762000"/>
              <a:ext cx="2972288" cy="92333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বিদায় সালাম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44982" y="3048000"/>
            <a:ext cx="601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নিচ্ছি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78E5-E62D-4C7B-AFEA-CC4BA38B2BCB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464024"/>
            <a:ext cx="8338782" cy="5536727"/>
          </a:xfrm>
          <a:prstGeom prst="frame">
            <a:avLst>
              <a:gd name="adj1" fmla="val 246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1524198" y="565420"/>
            <a:ext cx="7087539" cy="5519329"/>
            <a:chOff x="1686742" y="-389105"/>
            <a:chExt cx="9796192" cy="7359102"/>
          </a:xfrm>
        </p:grpSpPr>
        <p:sp>
          <p:nvSpPr>
            <p:cNvPr id="7" name="Rectangle 6"/>
            <p:cNvSpPr/>
            <p:nvPr/>
          </p:nvSpPr>
          <p:spPr>
            <a:xfrm>
              <a:off x="1686742" y="3166849"/>
              <a:ext cx="5163297" cy="32008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0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মোহাম্মাদ</a:t>
              </a:r>
              <a:r>
                <a:rPr lang="en-US" sz="3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রবি</a:t>
              </a:r>
              <a:r>
                <a:rPr lang="en-US" sz="3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উল্লাহ</a:t>
              </a:r>
              <a:endParaRPr lang="bn-IN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bn-IN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3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রাজামেহার</a:t>
              </a:r>
              <a:r>
                <a:rPr lang="en-US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3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দেবিদ্বার,কুমিল্লা</a:t>
              </a:r>
              <a:endParaRPr lang="en-US" sz="3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মোবাইলঃ০১৯৯২৩৯৬৫৩৬</a:t>
              </a:r>
              <a:endParaRPr lang="bn-IN" sz="3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75711" y="3153569"/>
              <a:ext cx="4607223" cy="381642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নৈতিক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১৩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87010" y="-389105"/>
              <a:ext cx="2804967" cy="104644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bn-BD" sz="45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500" b="1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en-US" sz="45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22" y="1370759"/>
            <a:ext cx="1867010" cy="1697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602" y="1603034"/>
            <a:ext cx="628650" cy="942975"/>
          </a:xfrm>
          <a:prstGeom prst="rect">
            <a:avLst/>
          </a:prstGeom>
        </p:spPr>
      </p:pic>
      <p:pic>
        <p:nvPicPr>
          <p:cNvPr id="12" name="Picture 11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2345" y="1603034"/>
            <a:ext cx="628650" cy="942975"/>
          </a:xfrm>
          <a:prstGeom prst="rect">
            <a:avLst/>
          </a:prstGeom>
        </p:spPr>
      </p:pic>
      <p:sp>
        <p:nvSpPr>
          <p:cNvPr id="13" name="Vertical Scroll 12"/>
          <p:cNvSpPr/>
          <p:nvPr/>
        </p:nvSpPr>
        <p:spPr>
          <a:xfrm>
            <a:off x="252997" y="464024"/>
            <a:ext cx="1060174" cy="5066727"/>
          </a:xfrm>
          <a:prstGeom prst="verticalScroll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9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</a:p>
          <a:p>
            <a:pPr algn="ctr"/>
            <a:r>
              <a:rPr lang="bn-BD" sz="49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lang="bn-BD" sz="49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</a:t>
            </a:r>
          </a:p>
          <a:p>
            <a:pPr algn="ctr"/>
            <a:r>
              <a:rPr lang="bn-BD" sz="49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lang="bn-BD" sz="49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</a:p>
          <a:p>
            <a:pPr algn="ctr"/>
            <a:r>
              <a:rPr lang="bn-BD" sz="49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49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9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1676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পকেট মারতেছে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1455" y="1676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চুরি করে পালাইতেচ্ছে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739914"/>
            <a:ext cx="8269310" cy="3303187"/>
            <a:chOff x="457200" y="739914"/>
            <a:chExt cx="8269310" cy="3303187"/>
          </a:xfrm>
        </p:grpSpPr>
        <p:pic>
          <p:nvPicPr>
            <p:cNvPr id="6" name="Picture 5" descr="indexjo.jpg"/>
            <p:cNvPicPr>
              <a:picLocks noChangeAspect="1"/>
            </p:cNvPicPr>
            <p:nvPr/>
          </p:nvPicPr>
          <p:blipFill rotWithShape="1">
            <a:blip r:embed="rId2"/>
            <a:srcRect t="14219" b="11855"/>
            <a:stretch/>
          </p:blipFill>
          <p:spPr>
            <a:xfrm>
              <a:off x="457200" y="1538160"/>
              <a:ext cx="4076700" cy="25049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752600" y="739914"/>
              <a:ext cx="571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নিচের ছবিগুলো লক্ষ্য কর এবং বল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34"/>
            <a:stretch/>
          </p:blipFill>
          <p:spPr>
            <a:xfrm>
              <a:off x="4724400" y="1538160"/>
              <a:ext cx="4002110" cy="25049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A53-59A1-4DD6-A3DA-25499CC5231A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3432E-7 L 0.00416 0.39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3432E-7 L 0.00607 0.381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9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5176903"/>
            <a:ext cx="4191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গহনা চুরি করতেছে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7971" y="5176903"/>
            <a:ext cx="332655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তালা ভাংতেছে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738" y="440014"/>
            <a:ext cx="835837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 দুটি ভাল করে লক্ষ করে বলো তারা কি করতেছে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78E5-E62D-4C7B-AFEA-CC4BA38B2BCB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4453"/>
            <a:ext cx="3961327" cy="3452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8"/>
          <a:stretch/>
        </p:blipFill>
        <p:spPr>
          <a:xfrm>
            <a:off x="4931895" y="1408013"/>
            <a:ext cx="3678705" cy="34528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57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78E5-E62D-4C7B-AFEA-CC4BA38B2BCB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533400" y="584941"/>
            <a:ext cx="8883651" cy="5105401"/>
            <a:chOff x="-605588" y="231476"/>
            <a:chExt cx="8883651" cy="51666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5646" r="3707" b="3031"/>
            <a:stretch/>
          </p:blipFill>
          <p:spPr>
            <a:xfrm>
              <a:off x="376082" y="231476"/>
              <a:ext cx="7901981" cy="516667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-605588" y="557824"/>
              <a:ext cx="5867400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ar-SA" sz="115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السرقة</a:t>
              </a:r>
              <a:endParaRPr lang="en-US" sz="115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2133600" y="-152401"/>
            <a:ext cx="4114800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7033375" y="907418"/>
            <a:ext cx="1488942" cy="45127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0411" y="2189438"/>
            <a:ext cx="14793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السرقة</a:t>
            </a:r>
            <a:endParaRPr lang="en-US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2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7C2-1045-4428-BE30-03A56C73EDBE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0943" y="2721537"/>
            <a:ext cx="66293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চৌর্যবৃত্তির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943" y="3400613"/>
            <a:ext cx="75437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চৌর্যবৃত্তির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কুফল চিহ্নিত করতে 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943" y="4113873"/>
            <a:ext cx="77724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চুরি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ধর্মীয় ও সামাজিক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ভুমিকা বর্ণনা 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143" y="1802876"/>
            <a:ext cx="65604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চৌর্যবৃত্তির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3082272" y="611885"/>
            <a:ext cx="2362200" cy="918661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286259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চৌর্যবৃত্তি অর্থ চুরি।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আরবি প্রতি শব্দ (</a:t>
            </a:r>
            <a:r>
              <a:rPr lang="ar-SA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</a:rPr>
              <a:t>السرقة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চৌর্যবৃত্তি অর্থ চোরের পেশা অথবা চোরের কাজ। কারো মালিকানাভুক্ত সম্পদ সংরক্ষিত স্থান থেকে গোপনে হাতিয়ে নেয়ার নাম চুরি বা চৌর্য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যা আরবিতে (</a:t>
            </a:r>
            <a:r>
              <a:rPr lang="ar-SA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</a:rPr>
              <a:t>السرقة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)বলে।</a:t>
            </a:r>
            <a:endParaRPr lang="en-US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3D1-62E9-422E-A973-45CCF23F673C}" type="datetime1">
              <a:rPr lang="en-US" smtClean="0"/>
              <a:t>10/21/2020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8" t="20017" r="22222" b="5486"/>
          <a:stretch/>
        </p:blipFill>
        <p:spPr>
          <a:xfrm>
            <a:off x="4380005" y="695459"/>
            <a:ext cx="3953329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Horizontal Scroll 5"/>
          <p:cNvSpPr/>
          <p:nvPr/>
        </p:nvSpPr>
        <p:spPr>
          <a:xfrm>
            <a:off x="609600" y="533400"/>
            <a:ext cx="3352800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চৌর্যবৃত্তির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78E5-E62D-4C7B-AFEA-CC4BA38B2BCB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38200" y="835392"/>
            <a:ext cx="7505700" cy="4060756"/>
            <a:chOff x="685800" y="862103"/>
            <a:chExt cx="7505700" cy="4060756"/>
          </a:xfrm>
        </p:grpSpPr>
        <p:sp>
          <p:nvSpPr>
            <p:cNvPr id="5" name="Rectangle 4"/>
            <p:cNvSpPr/>
            <p:nvPr/>
          </p:nvSpPr>
          <p:spPr>
            <a:xfrm>
              <a:off x="800100" y="2922311"/>
              <a:ext cx="7391400" cy="200054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bn-BD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“</a:t>
              </a:r>
              <a:r>
                <a:rPr lang="bn-BD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পুরুষ চোর আর মহিলা চোর তাদের হাত কেটে দাও।</a:t>
              </a:r>
            </a:p>
            <a:p>
              <a:pPr algn="just"/>
              <a:r>
                <a:rPr lang="bn-BD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তারা যা করেছে এ হলো আল্লাহর পক্ষথেকে তার </a:t>
              </a:r>
            </a:p>
            <a:p>
              <a:pPr algn="just"/>
              <a:r>
                <a:rPr lang="bn-BD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দৃষ্টান্ত মূলক শাস্তি”।(আল-মায়িদা,আইয়াত৩৮)</a:t>
              </a:r>
            </a:p>
            <a:p>
              <a:pPr algn="just"/>
              <a:endParaRPr lang="ar-S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9"/>
            <a:stretch/>
          </p:blipFill>
          <p:spPr>
            <a:xfrm>
              <a:off x="6747287" y="3922585"/>
              <a:ext cx="1253713" cy="838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85800" y="862103"/>
              <a:ext cx="38100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মহান আল্লাহ তায়ালা বলেন </a:t>
              </a:r>
              <a:endPara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4480" y="2004922"/>
            <a:ext cx="7696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والسارق والسارقةفاقطعواايديهماخزاءبماكسبانكالامن </a:t>
            </a:r>
            <a:r>
              <a:rPr lang="ar-S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الله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2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6558" y="2585162"/>
            <a:ext cx="269657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শাস্তি</a:t>
            </a:r>
          </a:p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নিগ্রিহিত হওয়া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4143" y="2895600"/>
            <a:ext cx="28440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শরিয়তের শাস্তি</a:t>
            </a:r>
          </a:p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হাতকাটা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4161" y="2895600"/>
            <a:ext cx="251383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রাষ্টিয়</a:t>
            </a:r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শাস্তি </a:t>
            </a:r>
          </a:p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জেল-জরিমানা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ojojpihh.jpg"/>
          <p:cNvPicPr>
            <a:picLocks noChangeAspect="1"/>
          </p:cNvPicPr>
          <p:nvPr/>
        </p:nvPicPr>
        <p:blipFill>
          <a:blip r:embed="rId2"/>
          <a:srcRect l="5000" r="16667"/>
          <a:stretch>
            <a:fillRect/>
          </a:stretch>
        </p:blipFill>
        <p:spPr>
          <a:xfrm>
            <a:off x="609600" y="1788886"/>
            <a:ext cx="2286000" cy="2630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hat k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8886"/>
            <a:ext cx="2438400" cy="2639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65905" y="2209800"/>
            <a:ext cx="263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শাস্তির ধরন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CEE-FE9F-4F54-AF9C-2E8C37518278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37" y="1788886"/>
            <a:ext cx="2871990" cy="261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7027" b="11225"/>
          <a:stretch/>
        </p:blipFill>
        <p:spPr>
          <a:xfrm>
            <a:off x="3035622" y="3553493"/>
            <a:ext cx="1447309" cy="851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1.11111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1228</TotalTime>
  <Words>730</Words>
  <Application>Microsoft Office PowerPoint</Application>
  <PresentationFormat>On-screen Show (4:3)</PresentationFormat>
  <Paragraphs>160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Nikosh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Mohammad Rabiullah</cp:lastModifiedBy>
  <cp:revision>151</cp:revision>
  <dcterms:created xsi:type="dcterms:W3CDTF">2019-07-26T04:27:02Z</dcterms:created>
  <dcterms:modified xsi:type="dcterms:W3CDTF">2020-10-21T04:26:26Z</dcterms:modified>
</cp:coreProperties>
</file>