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9" r:id="rId21"/>
    <p:sldId id="288" r:id="rId22"/>
    <p:sldId id="290" r:id="rId23"/>
    <p:sldId id="277" r:id="rId24"/>
    <p:sldId id="278" r:id="rId25"/>
    <p:sldId id="279" r:id="rId26"/>
    <p:sldId id="280" r:id="rId27"/>
    <p:sldId id="281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evmacVROqFcumU8LeNNMA" hashData="Gyt/OybgES5UUuvxrKeIeMO3+I0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558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45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6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58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0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9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1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98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537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651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6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88E4-8DB1-4803-B638-1E06E6CFC3A8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E043-945C-4598-866A-CE48865CE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3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pload Stars - 4-13 flowers pink petals fall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53143"/>
            <a:ext cx="12191999" cy="62048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4355" y="274320"/>
            <a:ext cx="85561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Welcome to my class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23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084" y="3937405"/>
            <a:ext cx="10215156" cy="25853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Cloze test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clues          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pPr algn="just"/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Cloze test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clues     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ow to Do Homework (with Pictures) - wikiH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578" y="0"/>
            <a:ext cx="5773782" cy="3918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208013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302" y="4992785"/>
            <a:ext cx="6666411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Rearranging             10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shot (60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0"/>
            <a:ext cx="10476412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39600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4" y="5472796"/>
            <a:ext cx="115214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Writing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answering questions              10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2094" y="209233"/>
            <a:ext cx="91096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B: Writing-40</a:t>
            </a:r>
          </a:p>
          <a:p>
            <a:pPr algn="ctr"/>
            <a:endParaRPr lang="en-US" sz="6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The Liberation and Consternation of Writing a Whole Book with Paper and Pen  | Literary H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740" y="1227909"/>
            <a:ext cx="8572500" cy="3971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047658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5345653"/>
            <a:ext cx="11808823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Completing a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07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794" y="156755"/>
            <a:ext cx="8739051" cy="4859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82075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09" y="5154035"/>
            <a:ext cx="1169266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Writing informal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letter/ e-mail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AutoShape 2" descr="Create a Corporate Email Address » Business Emails starting at $1/month |  IONOS by 1&amp;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AutoShape 4" descr="Create a Corporate Email Address » Business Emails starting at $1/month |  IONOS by 1&amp;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90" name="Picture 6" descr="5 Reasons to Utilize S/MIME Certificates for Email Secur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862" y="156754"/>
            <a:ext cx="7913969" cy="454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4792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37910"/>
            <a:ext cx="121920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Describing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graphs and charts     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Beautiful JavaScript Charts | 10x Fast | 30+ JS Chart 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89" y="405901"/>
            <a:ext cx="5429250" cy="3048001"/>
          </a:xfrm>
          <a:prstGeom prst="rect">
            <a:avLst/>
          </a:prstGeom>
          <a:noFill/>
        </p:spPr>
      </p:pic>
      <p:pic>
        <p:nvPicPr>
          <p:cNvPr id="15364" name="Picture 4" descr="Help Online - Origin Help - Bar Of Pie 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735" y="0"/>
            <a:ext cx="5486400" cy="3226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2188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304920"/>
            <a:ext cx="121920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Appreciating short story/ poem (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theme, subject-matter and interpretation)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Learn How to Find the Theme of a Book or Short S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920" y="-1"/>
            <a:ext cx="8190411" cy="4702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293758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4880" cy="4907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332" y="2116183"/>
            <a:ext cx="7432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 it is the turn to know the marks distribution of Paper Two….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192477789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uy English Grammar And Composition (For Classes Xi-xii) Second Paper  (Approved By National Curriculum and Textbook Board NCTB) - Swapan Halder  online | Rokomari.com, Popular Online Bookstore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1143" y="1463039"/>
            <a:ext cx="4251870" cy="49638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9636" y="470264"/>
            <a:ext cx="717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Grammar and Composition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Paper Two)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195" y="2155370"/>
            <a:ext cx="6479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Marks : 100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28020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319728"/>
            <a:ext cx="11207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4195" marR="837565" lvl="1" indent="-6350" algn="just">
              <a:spcAft>
                <a:spcPts val="1485"/>
              </a:spcAft>
            </a:pPr>
            <a:r>
              <a:rPr lang="en-US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 A- </a:t>
            </a:r>
            <a:r>
              <a:rPr lang="en-US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Grammar</a:t>
            </a:r>
            <a:r>
              <a:rPr lang="en-US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60 marks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338" y="2468881"/>
            <a:ext cx="1033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1.Gap filling activities without clues ( </a:t>
            </a:r>
            <a:r>
              <a:rPr lang="en-US" sz="2800" dirty="0" smtClean="0">
                <a:solidFill>
                  <a:srgbClr val="7030A0"/>
                </a:solidFill>
              </a:rPr>
              <a:t>for articles)                   </a:t>
            </a:r>
            <a:r>
              <a:rPr lang="en-US" sz="2800" dirty="0" smtClean="0"/>
              <a:t>0.5x10=5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3773" y="3474720"/>
            <a:ext cx="1118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2.Gap filling activities without clues ( for </a:t>
            </a:r>
            <a:r>
              <a:rPr lang="en-US" sz="2800" dirty="0" smtClean="0">
                <a:solidFill>
                  <a:srgbClr val="7030A0"/>
                </a:solidFill>
              </a:rPr>
              <a:t>prepositions</a:t>
            </a:r>
            <a:r>
              <a:rPr lang="en-US" sz="2800" dirty="0" smtClean="0"/>
              <a:t>)           0.5x10=5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7018" y="4585063"/>
            <a:ext cx="1055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3. Gap filling activities with clues ( </a:t>
            </a:r>
            <a:r>
              <a:rPr lang="en-US" sz="2800" dirty="0" smtClean="0">
                <a:solidFill>
                  <a:srgbClr val="7030A0"/>
                </a:solidFill>
              </a:rPr>
              <a:t>special clues</a:t>
            </a:r>
            <a:r>
              <a:rPr lang="en-US" sz="2800" dirty="0" smtClean="0"/>
              <a:t>)                      0.5x10=5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5716364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4696" y="235132"/>
            <a:ext cx="39424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8192" y="2511014"/>
            <a:ext cx="55301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Lecturer, English</a:t>
            </a:r>
          </a:p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Rampur Ideal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Alim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Madrasah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94474165_238894620557078_474499476813879705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50"/>
            <a:ext cx="5917474" cy="52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84910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7" y="1436915"/>
            <a:ext cx="10345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</a:t>
            </a:r>
            <a:r>
              <a:rPr lang="en-US" sz="2800" dirty="0" smtClean="0">
                <a:solidFill>
                  <a:srgbClr val="7030A0"/>
                </a:solidFill>
              </a:rPr>
              <a:t>Completing sentence </a:t>
            </a:r>
            <a:r>
              <a:rPr lang="en-US" sz="2800" dirty="0" smtClean="0"/>
              <a:t>(use of conditionals, phrase and </a:t>
            </a:r>
            <a:br>
              <a:rPr lang="en-US" sz="2800" dirty="0" smtClean="0"/>
            </a:br>
            <a:r>
              <a:rPr lang="en-US" sz="2800" dirty="0" smtClean="0"/>
              <a:t>clause)                                                                                            0.5x10 = 5  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9962" y="3341401"/>
            <a:ext cx="1071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dirty="0" smtClean="0">
                <a:solidFill>
                  <a:srgbClr val="7030A0"/>
                </a:solidFill>
              </a:rPr>
              <a:t>Use of verbs  </a:t>
            </a:r>
            <a:r>
              <a:rPr lang="en-US" sz="2800" dirty="0" smtClean="0"/>
              <a:t>( right form of verbs and </a:t>
            </a:r>
          </a:p>
          <a:p>
            <a:r>
              <a:rPr lang="en-US" sz="2800" dirty="0" smtClean="0"/>
              <a:t>subject-verb agreement as per context)                                                                     </a:t>
            </a:r>
          </a:p>
          <a:p>
            <a:r>
              <a:rPr lang="en-US" sz="2800" dirty="0" smtClean="0"/>
              <a:t>                                                                                                          0.5x10=5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7252" y="5099123"/>
            <a:ext cx="10593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 </a:t>
            </a:r>
            <a:r>
              <a:rPr lang="en-US" sz="2800" dirty="0" smtClean="0">
                <a:solidFill>
                  <a:srgbClr val="7030A0"/>
                </a:solidFill>
              </a:rPr>
              <a:t>Changing sentence </a:t>
            </a:r>
            <a:r>
              <a:rPr lang="en-US" sz="2800" dirty="0" smtClean="0"/>
              <a:t>( change of voice, </a:t>
            </a:r>
          </a:p>
          <a:p>
            <a:r>
              <a:rPr lang="en-US" sz="2800" dirty="0" smtClean="0"/>
              <a:t>sentence types, degrees)                                                              0.5x10=5</a:t>
            </a:r>
            <a:endParaRPr lang="en-US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1345474"/>
            <a:ext cx="1033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Narrative style ( </a:t>
            </a:r>
            <a:r>
              <a:rPr lang="en-US" sz="2800" dirty="0" smtClean="0">
                <a:solidFill>
                  <a:srgbClr val="7030A0"/>
                </a:solidFill>
              </a:rPr>
              <a:t>direct to indirect and vice versa)                   </a:t>
            </a:r>
            <a:r>
              <a:rPr lang="en-US" sz="2800" dirty="0" smtClean="0"/>
              <a:t>1x5=5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2149" y="2416629"/>
            <a:ext cx="1072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8. </a:t>
            </a:r>
            <a:r>
              <a:rPr lang="en-US" sz="2800" dirty="0" smtClean="0">
                <a:solidFill>
                  <a:srgbClr val="7030A0"/>
                </a:solidFill>
              </a:rPr>
              <a:t>Pronoun reference /pronoun agreement                                 </a:t>
            </a:r>
            <a:r>
              <a:rPr lang="en-US" sz="2800" dirty="0" smtClean="0"/>
              <a:t>0.5x10=5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01338" y="3762103"/>
            <a:ext cx="105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9. Use of </a:t>
            </a:r>
            <a:r>
              <a:rPr lang="en-US" sz="2800" dirty="0" smtClean="0">
                <a:solidFill>
                  <a:srgbClr val="7030A0"/>
                </a:solidFill>
              </a:rPr>
              <a:t>modifiers                                                                            </a:t>
            </a:r>
            <a:r>
              <a:rPr lang="en-US" sz="2800" dirty="0" smtClean="0"/>
              <a:t>0.5x10=5</a:t>
            </a:r>
            <a:endParaRPr lang="en-US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337" y="1345474"/>
            <a:ext cx="1047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10. Use of </a:t>
            </a:r>
            <a:r>
              <a:rPr lang="en-US" sz="2800" dirty="0" smtClean="0">
                <a:solidFill>
                  <a:srgbClr val="7030A0"/>
                </a:solidFill>
              </a:rPr>
              <a:t>sentence connectors                                                 </a:t>
            </a:r>
            <a:r>
              <a:rPr lang="en-US" sz="2800" dirty="0" smtClean="0"/>
              <a:t>0.5x10=5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9713" y="2638697"/>
            <a:ext cx="1037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11. Use of </a:t>
            </a:r>
            <a:r>
              <a:rPr lang="en-US" sz="2800" dirty="0" smtClean="0">
                <a:solidFill>
                  <a:srgbClr val="7030A0"/>
                </a:solidFill>
              </a:rPr>
              <a:t>synonyms and antonym                                           </a:t>
            </a:r>
            <a:r>
              <a:rPr lang="en-US" sz="2800" dirty="0" smtClean="0"/>
              <a:t>0.5x10=5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1966" y="4036423"/>
            <a:ext cx="1033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12. </a:t>
            </a:r>
            <a:r>
              <a:rPr lang="en-US" sz="2800" dirty="0" smtClean="0">
                <a:solidFill>
                  <a:srgbClr val="7030A0"/>
                </a:solidFill>
              </a:rPr>
              <a:t>Punctuation    </a:t>
            </a:r>
            <a:r>
              <a:rPr lang="en-US" sz="2800" dirty="0" smtClean="0"/>
              <a:t>                                                                        0.5x10=5</a:t>
            </a:r>
            <a:endParaRPr lang="en-US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9897" y="1384663"/>
            <a:ext cx="10058399" cy="31458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B: Composition: 40 marks </a:t>
            </a:r>
            <a:endParaRPr lang="en-US" sz="6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65827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 is Email Marketing? - Gloss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290" y="-1"/>
            <a:ext cx="6104709" cy="3853544"/>
          </a:xfrm>
          <a:prstGeom prst="rect">
            <a:avLst/>
          </a:prstGeom>
          <a:noFill/>
        </p:spPr>
      </p:pic>
      <p:pic>
        <p:nvPicPr>
          <p:cNvPr id="11268" name="Picture 4" descr="Writing a formal letter | ESOL Nex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00354" cy="381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1520" y="4519749"/>
            <a:ext cx="111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13: Writing </a:t>
            </a:r>
            <a:r>
              <a:rPr lang="en-US" sz="2800" dirty="0" smtClean="0">
                <a:solidFill>
                  <a:srgbClr val="7030A0"/>
                </a:solidFill>
              </a:rPr>
              <a:t>formal letter/ E-mail                                      </a:t>
            </a:r>
            <a:r>
              <a:rPr lang="en-US" sz="2800" dirty="0" smtClean="0"/>
              <a:t>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0400725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port-Writing: Some Questions And Answers - career-advice.jobs.ac.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406" y="209005"/>
            <a:ext cx="9927771" cy="48071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7788" y="5554788"/>
            <a:ext cx="1125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14. </a:t>
            </a:r>
            <a:r>
              <a:rPr lang="en-US" sz="3600" b="1" dirty="0" smtClean="0">
                <a:solidFill>
                  <a:srgbClr val="7030A0"/>
                </a:solidFill>
              </a:rPr>
              <a:t>Report</a:t>
            </a:r>
            <a:r>
              <a:rPr lang="en-US" sz="3600" dirty="0" smtClean="0"/>
              <a:t> Writing ( for newspapers)                                     08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3650735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PT - Paragraph Writing PowerPoint Presentation, free download - ID:3135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270" y="255493"/>
            <a:ext cx="8684495" cy="40744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2758" y="5356540"/>
            <a:ext cx="11261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15.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Paragraphs </a:t>
            </a:r>
            <a:r>
              <a:rPr lang="en-US" sz="3200" dirty="0" smtClean="0"/>
              <a:t>( based on one of the paragraph types: listing, narration, comparison and contrast, cause and effect)             10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9388899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Benefits of Freewriting | University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14" y="218803"/>
            <a:ext cx="5564777" cy="38306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4766" y="4376057"/>
            <a:ext cx="11129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16: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Writing</a:t>
            </a:r>
            <a:r>
              <a:rPr lang="en-US" sz="2800" dirty="0" smtClean="0"/>
              <a:t>: descriptive, narrative, persuasive/argumentative, imaginative and creative writing of 200-250 words based on personal experience, everyday problems, familiar topics, recent events and incidents etc.                                                                                                                      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2553816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 thank yo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69817"/>
            <a:ext cx="11821885" cy="668818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297" y="209006"/>
            <a:ext cx="8190412" cy="40625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47333" y="4519189"/>
            <a:ext cx="48353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Eleven-Twelve</a:t>
            </a:r>
          </a:p>
          <a:p>
            <a:pPr algn="ctr"/>
            <a:r>
              <a:rPr lang="en-US" sz="4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English.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Orientation Class</a:t>
            </a:r>
            <a:endParaRPr lang="en-US" sz="40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7250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49242"/>
            <a:ext cx="2648889" cy="2359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391" y="0"/>
            <a:ext cx="16764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1653" y="490835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889" y="2203242"/>
            <a:ext cx="7662933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tell marks distribution of Paper One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tell marks distribution of Paper Two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8889" y="1673615"/>
            <a:ext cx="76629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After the end of the lesson, the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1016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4880" cy="4907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8332" y="2116183"/>
            <a:ext cx="7432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 will discuss about the Mark Distribution of Paper One first…..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2593337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2953" y="3437598"/>
            <a:ext cx="98403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A-Reading: 60 marks</a:t>
            </a:r>
            <a:endParaRPr lang="en-US" sz="7200" b="1" cap="none" spc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535577"/>
            <a:ext cx="794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for Today ( Paper One)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" y="1802674"/>
            <a:ext cx="702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Marks: 100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9131" y="456466"/>
            <a:ext cx="2063932" cy="28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70867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51"/>
          <a:stretch/>
        </p:blipFill>
        <p:spPr>
          <a:xfrm>
            <a:off x="248195" y="221700"/>
            <a:ext cx="2390503" cy="278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7184" y="376518"/>
            <a:ext cx="5342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Passage -1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029" y="2050484"/>
            <a:ext cx="9206920" cy="4188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4520" marR="838200" indent="-285750" algn="just">
              <a:lnSpc>
                <a:spcPct val="151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1.A.Multiple Choice Questions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(MCQ)</a:t>
            </a:r>
          </a:p>
          <a:p>
            <a:pPr marL="604520" marR="838200" indent="-285750" algn="just">
              <a:lnSpc>
                <a:spcPct val="151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Guessing meaning from the context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  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marL="604520" marR="838200" indent="-285750" algn="just">
              <a:lnSpc>
                <a:spcPct val="151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en-US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520" marR="838200" indent="-285750" algn="just">
              <a:lnSpc>
                <a:spcPct val="151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1.B.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Comprehensive questions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(open ended questions relating to analysis, synthesis and evaluation)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22309030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771" y="2529424"/>
            <a:ext cx="7027818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 Transfer/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Flow Chart                           </a:t>
            </a:r>
            <a:r>
              <a:rPr lang="en-US" sz="40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2220685"/>
            <a:ext cx="2207623" cy="2664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4674" y="1489166"/>
            <a:ext cx="1611086" cy="36314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14896" y="237199"/>
            <a:ext cx="5598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Passage-2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2293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6" y="2908063"/>
            <a:ext cx="841248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Writing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10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30" y="365760"/>
            <a:ext cx="2194561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8" y="3278777"/>
            <a:ext cx="2207623" cy="26648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14896" y="511518"/>
            <a:ext cx="6290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Passage-3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24454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441</Words>
  <Application>Microsoft Office PowerPoint</Application>
  <PresentationFormat>Custom</PresentationFormat>
  <Paragraphs>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Parvin Akter</cp:lastModifiedBy>
  <cp:revision>85</cp:revision>
  <dcterms:created xsi:type="dcterms:W3CDTF">2020-04-28T21:06:00Z</dcterms:created>
  <dcterms:modified xsi:type="dcterms:W3CDTF">2020-10-21T04:31:45Z</dcterms:modified>
</cp:coreProperties>
</file>