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70" r:id="rId3"/>
    <p:sldId id="265" r:id="rId4"/>
    <p:sldId id="256" r:id="rId5"/>
    <p:sldId id="257" r:id="rId6"/>
    <p:sldId id="271" r:id="rId7"/>
    <p:sldId id="259" r:id="rId8"/>
    <p:sldId id="268" r:id="rId9"/>
    <p:sldId id="269" r:id="rId10"/>
    <p:sldId id="272" r:id="rId11"/>
    <p:sldId id="261" r:id="rId12"/>
    <p:sldId id="273" r:id="rId13"/>
    <p:sldId id="274" r:id="rId14"/>
    <p:sldId id="275" r:id="rId15"/>
    <p:sldId id="262" r:id="rId16"/>
    <p:sldId id="278" r:id="rId17"/>
    <p:sldId id="279" r:id="rId18"/>
    <p:sldId id="276" r:id="rId19"/>
    <p:sldId id="263" r:id="rId20"/>
    <p:sldId id="26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9F7"/>
    <a:srgbClr val="EE084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1B5F9-1A23-4271-8FD8-9D63BC540D8D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4B1F0-BAF1-405B-8580-9EE1EB4E6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27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পূর্ব ধারনা এবং শিক্ষক নিজে তথ্য সরবরাহ করে কবি পরিচিতি প্রদান করবেন।</a:t>
            </a:r>
            <a:endParaRPr lang="en-GB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B1F0-BAF1-405B-8580-9EE1EB4E6B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40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অজান্তেই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শেখাবেন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B1F0-BAF1-405B-8580-9EE1EB4E6B2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33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কাজের অগ্রগতি  দেখবেন এবং প্রয়োজনে সহায়তা প্রদান করবেন ।</a:t>
            </a:r>
            <a:endParaRPr lang="en-GB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B1F0-BAF1-405B-8580-9EE1EB4E6B2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017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আরেকদলের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তদারকি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B1F0-BAF1-405B-8580-9EE1EB4E6B2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81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পঠিত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কবিতাংশটুকুর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মূলভাব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প্রয়োজনে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B1F0-BAF1-405B-8580-9EE1EB4E6B2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4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প্রয়োজনে গুছিয়ে বলতে ও লিখতে সাহায্য করবেন।</a:t>
            </a:r>
            <a:endParaRPr lang="en-GB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B1F0-BAF1-405B-8580-9EE1EB4E6B2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22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  বাড়ির কাজ ঠিকমত করে কিনা তা প্রতিদিন দেখার চেষ্টা করবেন।</a:t>
            </a:r>
            <a:endParaRPr lang="en-GB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B1F0-BAF1-405B-8580-9EE1EB4E6B2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64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B1F0-BAF1-405B-8580-9EE1EB4E6B2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94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পূর্ব ধারনা এবং শিক্ষক নিজে তথ্য সরবরাহ করে কবি পরিচিতি প্রদান করবেন।</a:t>
            </a:r>
            <a:endParaRPr lang="en-GB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B1F0-BAF1-405B-8580-9EE1EB4E6B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5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উচ্চারনে কবিতাটি আবৃত্তি করবেন , শিক্ষার্থীরা বইয়ে আঙুল মিলিয়ে মনোযোগ দিয়ে শুনবে।</a:t>
            </a:r>
            <a:endParaRPr lang="en-GB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B1F0-BAF1-405B-8580-9EE1EB4E6B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12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প্রত্যেক শিক্ষার্থীকে চার লাইন করে আবৃত্তি করতে বলবেন এবং অন্যদের শুনতে বলবেন । প্রয়োজনে সহায়তা করবেন।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B1F0-BAF1-405B-8580-9EE1EB4E6B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83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দেখিয়ে শব্দের অর্থ বোঝাতে সহায়তা করবেন এবং এসব শব্দের অর্থগুলোকে আমরা সমার্থক শব্দ হিসেবে ও ব্যবহার করতে পারি তা বোঝাবেন ।</a:t>
            </a:r>
            <a:endParaRPr lang="en-GB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B1F0-BAF1-405B-8580-9EE1EB4E6B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086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পাঠের সুস্পষ্ট ধারনা দেওয়ার চেষ্টা করবেন।</a:t>
            </a:r>
            <a:endParaRPr lang="en-GB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B1F0-BAF1-405B-8580-9EE1EB4E6B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24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পাঠের সুস্পষ্ট ধারনা দেওয়ার চেষ্টা করবেন।</a:t>
            </a:r>
            <a:endParaRPr lang="en-GB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B1F0-BAF1-405B-8580-9EE1EB4E6B2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505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পাঠের সুস্পষ্ট ধারনা দেওয়ার চেষ্টা করবেন।</a:t>
            </a:r>
            <a:endParaRPr lang="en-GB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B1F0-BAF1-405B-8580-9EE1EB4E6B2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8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D1EB-CDAB-496D-8793-58201E20D474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AA7-64CC-4F58-A55D-722D54B36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8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D1EB-CDAB-496D-8793-58201E20D474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AA7-64CC-4F58-A55D-722D54B36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6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D1EB-CDAB-496D-8793-58201E20D474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AA7-64CC-4F58-A55D-722D54B36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90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D1EB-CDAB-496D-8793-58201E20D474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AA7-64CC-4F58-A55D-722D54B36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1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D1EB-CDAB-496D-8793-58201E20D474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AA7-64CC-4F58-A55D-722D54B36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09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D1EB-CDAB-496D-8793-58201E20D474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AA7-64CC-4F58-A55D-722D54B36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83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D1EB-CDAB-496D-8793-58201E20D474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AA7-64CC-4F58-A55D-722D54B36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18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D1EB-CDAB-496D-8793-58201E20D474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AA7-64CC-4F58-A55D-722D54B36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0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9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D1EB-CDAB-496D-8793-58201E20D474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AA7-64CC-4F58-A55D-722D54B36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8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D1EB-CDAB-496D-8793-58201E20D474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4AA7-64CC-4F58-A55D-722D54B36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62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D1EB-CDAB-496D-8793-58201E20D474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24AA7-64CC-4F58-A55D-722D54B36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74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uraniakida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9964" y="3546764"/>
            <a:ext cx="3228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1383" y="401782"/>
            <a:ext cx="235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83527" y="1375516"/>
            <a:ext cx="5846619" cy="4898765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5000">
                <a:srgbClr val="002060"/>
              </a:gs>
              <a:gs pos="50000">
                <a:schemeClr val="accent1">
                  <a:lumMod val="60000"/>
                  <a:lumOff val="40000"/>
                </a:schemeClr>
              </a:gs>
              <a:gs pos="87000">
                <a:srgbClr val="C00000"/>
              </a:gs>
              <a:gs pos="19000">
                <a:srgbClr val="C0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1527" y="314857"/>
            <a:ext cx="714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শব্দগুলোর অর্থ জেনে নিই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5435" y="1808664"/>
            <a:ext cx="144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দিনভর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2571" y="3727945"/>
            <a:ext cx="184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নিশিরাতে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5815" y="5401328"/>
            <a:ext cx="222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কিচিরমিচির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5848" y="1761582"/>
            <a:ext cx="157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সারাদিন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5848" y="3581455"/>
            <a:ext cx="205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মাঝরাতে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7585" y="5401328"/>
            <a:ext cx="247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ডাক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015" y="3108847"/>
            <a:ext cx="2125336" cy="14191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015" y="1248270"/>
            <a:ext cx="2100697" cy="15734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621" y="4944590"/>
            <a:ext cx="2107407" cy="15065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5000">
                <a:srgbClr val="002060"/>
              </a:gs>
              <a:gs pos="50000">
                <a:schemeClr val="accent1">
                  <a:lumMod val="60000"/>
                  <a:lumOff val="40000"/>
                </a:schemeClr>
              </a:gs>
              <a:gs pos="87000">
                <a:srgbClr val="C00000"/>
              </a:gs>
              <a:gs pos="19000">
                <a:srgbClr val="C0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95" y="1091156"/>
            <a:ext cx="3702723" cy="2583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11780" y="1091155"/>
            <a:ext cx="3349202" cy="2583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33419" y="4275067"/>
            <a:ext cx="4655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 ডাকে হাঁস ডাকে-ডাকে কবুতর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ডাকে শত পাখি সারা দিনভর।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944" y="1091154"/>
            <a:ext cx="3358819" cy="2583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ভোরের পাখি জানান দেবে ভ্যালেন্টাইন'ডের সঙ্গী কেমন হবে!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95" y="3874552"/>
            <a:ext cx="3774454" cy="219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81412" y="206110"/>
            <a:ext cx="545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 এবং কবিতার লাইনগুলো পড়ি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22" t="6288"/>
          <a:stretch/>
        </p:blipFill>
        <p:spPr>
          <a:xfrm>
            <a:off x="7047915" y="3212468"/>
            <a:ext cx="4414869" cy="3088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8422B7-937D-48DE-812C-A7C7F11648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827"/>
          <a:stretch/>
        </p:blipFill>
        <p:spPr>
          <a:xfrm>
            <a:off x="2542153" y="1012309"/>
            <a:ext cx="4236305" cy="2788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366654" y="293690"/>
            <a:ext cx="545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 এবং কবিতার লাইনগুলো পড়ি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6926" y="4156618"/>
            <a:ext cx="535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মোরগের ডাক শুনি প্রতিদিন ভোরে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নিশিরাতে কুকুরের দল ডাকে জোরে 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8509" y="163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07749" y="293690"/>
            <a:ext cx="900113" cy="825884"/>
            <a:chOff x="392905" y="328612"/>
            <a:chExt cx="900113" cy="825884"/>
          </a:xfrm>
        </p:grpSpPr>
        <p:sp>
          <p:nvSpPr>
            <p:cNvPr id="11" name="5-Point Star 10"/>
            <p:cNvSpPr/>
            <p:nvPr/>
          </p:nvSpPr>
          <p:spPr>
            <a:xfrm>
              <a:off x="392905" y="508766"/>
              <a:ext cx="600075" cy="428625"/>
            </a:xfrm>
            <a:prstGeom prst="star5">
              <a:avLst/>
            </a:prstGeom>
            <a:solidFill>
              <a:srgbClr val="4239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692943" y="725871"/>
              <a:ext cx="600075" cy="428625"/>
            </a:xfrm>
            <a:prstGeom prst="star5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692943" y="328612"/>
              <a:ext cx="600075" cy="428625"/>
            </a:xfrm>
            <a:prstGeom prst="star5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159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1816" y="3928955"/>
            <a:ext cx="551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 চড়ুই মিলে কিচির মিচির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 শুনি ঘুঘু আর টুনটুনিটির 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505" y="1319708"/>
            <a:ext cx="3223690" cy="2142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450" y="1319709"/>
            <a:ext cx="3415230" cy="2097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935" y="1319709"/>
            <a:ext cx="3230862" cy="2109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505" y="3637449"/>
            <a:ext cx="3223690" cy="1919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21905" y="234979"/>
            <a:ext cx="545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 এবং কবিতার লাইনগুলো পড়ি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12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0418" y="164160"/>
            <a:ext cx="915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ঘরের ভেতরের শব্দ খালি জায়গায় বসিয়ে বাক্য তৈরি করি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04657" y="1089675"/>
            <a:ext cx="1510145" cy="74814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866410" y="1089673"/>
            <a:ext cx="1603576" cy="74814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206095" y="1069542"/>
            <a:ext cx="1666008" cy="74814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9545779" y="1069543"/>
            <a:ext cx="1572494" cy="74814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647446" y="1175869"/>
            <a:ext cx="1400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ফেরিঅলা 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2405" y="1166526"/>
            <a:ext cx="1821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কিচিরমিচির 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22426" y="11665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টুনটুনির 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9868" y="1166527"/>
            <a:ext cx="1600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নিশিরাতে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8148" y="2568574"/>
            <a:ext cx="86036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-----------চেঁচামেচি করোনা ,সবাই ঘুমুচ্ছে 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ভোর বেলাতেই পাখির ------------শুনতে শুনতে আমার ঘুম ভাঙ্গে 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-----------হাঁক দিচ্ছে ,থালাবাসন চাই 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গান শুনি ঘুঘু আর -------------।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3191" y="0"/>
            <a:ext cx="900113" cy="825884"/>
            <a:chOff x="392905" y="328612"/>
            <a:chExt cx="900113" cy="825884"/>
          </a:xfrm>
        </p:grpSpPr>
        <p:sp>
          <p:nvSpPr>
            <p:cNvPr id="16" name="5-Point Star 15"/>
            <p:cNvSpPr/>
            <p:nvPr/>
          </p:nvSpPr>
          <p:spPr>
            <a:xfrm>
              <a:off x="392905" y="508766"/>
              <a:ext cx="600075" cy="428625"/>
            </a:xfrm>
            <a:prstGeom prst="star5">
              <a:avLst/>
            </a:prstGeom>
            <a:solidFill>
              <a:srgbClr val="4239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692943" y="725871"/>
              <a:ext cx="600075" cy="428625"/>
            </a:xfrm>
            <a:prstGeom prst="star5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92943" y="328612"/>
              <a:ext cx="600075" cy="428625"/>
            </a:xfrm>
            <a:prstGeom prst="star5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377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16627 0.17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523E-17 4.81481E-6 L -0.07031 0.2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01289 0.4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31667 0.544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511772"/>
            <a:ext cx="33528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9745" y="4732227"/>
            <a:ext cx="795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 , দিনভর এবং কিচিরমিচির শব্দগুলো দিয়ে একটি করে নতুন বাক্য গঠন কর 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220" y="1914142"/>
            <a:ext cx="3243151" cy="2165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811" y="1914142"/>
            <a:ext cx="3046355" cy="2177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409" y="1914142"/>
            <a:ext cx="2907364" cy="2177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521" y="117719"/>
            <a:ext cx="1786497" cy="141929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8791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81" y="260874"/>
            <a:ext cx="2197695" cy="1141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221075" y="686451"/>
            <a:ext cx="5541818" cy="10390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GB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3763" y="3068163"/>
            <a:ext cx="7384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দলে শুদ্ধ উচ্চারনে আবৃত্তি কর 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5000">
                <a:srgbClr val="002060"/>
              </a:gs>
              <a:gs pos="50000">
                <a:schemeClr val="accent1">
                  <a:lumMod val="60000"/>
                  <a:lumOff val="40000"/>
                </a:schemeClr>
              </a:gs>
              <a:gs pos="87000">
                <a:schemeClr val="accent4">
                  <a:lumMod val="75000"/>
                </a:schemeClr>
              </a:gs>
              <a:gs pos="19000">
                <a:schemeClr val="accent4">
                  <a:lumMod val="75000"/>
                </a:schemeClr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2837" y="1023318"/>
            <a:ext cx="5403273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কবিতাংশটুকুর মূলভাব আলোচনা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1069" y="2391507"/>
            <a:ext cx="9209862" cy="2917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পঠিত কবিতাংশটুকুতে গ্রামে বিভিন্ন ধরনের পশুপাখির ডাকের কথা বলা হয়েছে । প্রতিদিন ভোরে মোরগের ডাকে আমাদের ঘুম ভাঙ্গে । নিশিরাতে কুকুরের দল জোরে ডাকে । আর সারাদিন গাছে গাছে দোয়েল, চড়ুই, টুনটুনি, কিচিরমিচির করে ডাকে । পাখির গান শোনে আমাদের মন ভরে যায়।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5000">
                <a:srgbClr val="002060"/>
              </a:gs>
              <a:gs pos="50000">
                <a:schemeClr val="accent1">
                  <a:lumMod val="60000"/>
                  <a:lumOff val="40000"/>
                </a:schemeClr>
              </a:gs>
              <a:gs pos="87000">
                <a:schemeClr val="accent4">
                  <a:lumMod val="75000"/>
                </a:schemeClr>
              </a:gs>
              <a:gs pos="19000">
                <a:schemeClr val="accent4">
                  <a:lumMod val="75000"/>
                </a:schemeClr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61163" y="609600"/>
            <a:ext cx="3269673" cy="101138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8560" y="1969927"/>
            <a:ext cx="694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বলি ও লিখি 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979" y="2965203"/>
            <a:ext cx="7592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 গ্রামের মানুষ কোন পাখির ডাক শুনে ঘুম থেকে ওঠেন?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কুকুরের ডাক আর পাখির ডাকের মধ্যে কোনটি তোমার ভালো লাগে এবং কেন?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5000">
                <a:srgbClr val="002060"/>
              </a:gs>
              <a:gs pos="50000">
                <a:schemeClr val="accent1">
                  <a:lumMod val="60000"/>
                  <a:lumOff val="40000"/>
                </a:schemeClr>
              </a:gs>
              <a:gs pos="87000">
                <a:schemeClr val="accent4">
                  <a:lumMod val="75000"/>
                </a:schemeClr>
              </a:gs>
              <a:gs pos="19000">
                <a:schemeClr val="accent4">
                  <a:lumMod val="75000"/>
                </a:schemeClr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3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3782" y="166254"/>
            <a:ext cx="181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55" y="3325091"/>
            <a:ext cx="5315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নুরানী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আকিদা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দিঘন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nuraniakida@gmail.com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8329" y="3325091"/>
            <a:ext cx="4336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পাঠঃফেব্রুয়ারির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/০৯/২০২০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819" y="2521527"/>
            <a:ext cx="576875" cy="3652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205" y="489419"/>
            <a:ext cx="1976828" cy="2539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825" y="489419"/>
            <a:ext cx="1838538" cy="23837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5000">
                <a:srgbClr val="002060"/>
              </a:gs>
              <a:gs pos="50000">
                <a:schemeClr val="accent1">
                  <a:lumMod val="60000"/>
                  <a:lumOff val="40000"/>
                </a:schemeClr>
              </a:gs>
              <a:gs pos="87000">
                <a:schemeClr val="accent4">
                  <a:lumMod val="75000"/>
                </a:schemeClr>
              </a:gs>
              <a:gs pos="19000">
                <a:schemeClr val="accent4">
                  <a:lumMod val="75000"/>
                </a:schemeClr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11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0491" y="573665"/>
            <a:ext cx="2951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5781" y="2202873"/>
            <a:ext cx="8811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কোন কোন পাখি দেখেছ এবং কোন কোন পাখির ডাক তোমার ভালো লাগে তা বাড়ি থেকে লিখে আনবে ।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5000">
                <a:srgbClr val="002060"/>
              </a:gs>
              <a:gs pos="50000">
                <a:schemeClr val="accent1">
                  <a:lumMod val="60000"/>
                  <a:lumOff val="40000"/>
                </a:schemeClr>
              </a:gs>
              <a:gs pos="87000">
                <a:schemeClr val="accent4">
                  <a:lumMod val="75000"/>
                </a:schemeClr>
              </a:gs>
              <a:gs pos="19000">
                <a:schemeClr val="accent4">
                  <a:lumMod val="75000"/>
                </a:schemeClr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4030" y="789705"/>
            <a:ext cx="4121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GB" sz="6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27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051594"/>
              </p:ext>
            </p:extLst>
          </p:nvPr>
        </p:nvGraphicFramePr>
        <p:xfrm>
          <a:off x="5600556" y="2072265"/>
          <a:ext cx="14081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Packager Shell Object" showAsIcon="1" r:id="rId3" imgW="1408680" imgH="437760" progId="Package">
                  <p:embed/>
                </p:oleObj>
              </mc:Choice>
              <mc:Fallback>
                <p:oleObj name="Packager Shell Object" showAsIcon="1" r:id="rId3" imgW="14086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0556" y="2072265"/>
                        <a:ext cx="14081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53345" y="623454"/>
            <a:ext cx="473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একটা ছোটো ভিডিও দেখি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1121" y="2957509"/>
            <a:ext cx="5097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কী দেখলে তোমরা 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4705" y="3756240"/>
            <a:ext cx="719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কিসের কিসের ডাক শুনলে তোমরা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0686" y="4641484"/>
            <a:ext cx="775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ডাক কি আমাদের কাছে সবসময় শ্রুতিময় লাগে 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5000">
                <a:srgbClr val="002060"/>
              </a:gs>
              <a:gs pos="50000">
                <a:schemeClr val="accent1">
                  <a:lumMod val="60000"/>
                  <a:lumOff val="40000"/>
                </a:schemeClr>
              </a:gs>
              <a:gs pos="87000">
                <a:srgbClr val="C00000"/>
              </a:gs>
              <a:gs pos="19000">
                <a:srgbClr val="C0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5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00" y="860570"/>
            <a:ext cx="3804001" cy="22824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701" y="883150"/>
            <a:ext cx="3685310" cy="225981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702" y="883151"/>
            <a:ext cx="4096274" cy="225981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29" y="3320029"/>
            <a:ext cx="3804001" cy="234209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701" y="3318201"/>
            <a:ext cx="3666381" cy="234392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011" y="3318201"/>
            <a:ext cx="4250122" cy="23439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1851" y="71438"/>
            <a:ext cx="4663786" cy="83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6620" y="5837354"/>
            <a:ext cx="798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দেখানো এসব শব্দ কি সবসময় আমাদের কাছে শ্রুতিময় মনে হয় ?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8582" y="6299019"/>
            <a:ext cx="953192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লাগলেও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63" y="1823025"/>
            <a:ext cx="10770055" cy="4286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0035" y="515170"/>
            <a:ext cx="252152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667"/>
            </a:avLst>
          </a:prstGeom>
          <a:gradFill>
            <a:gsLst>
              <a:gs pos="5000">
                <a:schemeClr val="accent6"/>
              </a:gs>
              <a:gs pos="50000">
                <a:srgbClr val="0070C0"/>
              </a:gs>
              <a:gs pos="87000">
                <a:srgbClr val="C00000"/>
              </a:gs>
              <a:gs pos="19000">
                <a:srgbClr val="C00000"/>
              </a:gs>
              <a:gs pos="100000">
                <a:schemeClr val="accent6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99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253" y="3361915"/>
            <a:ext cx="10335491" cy="175432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558145" y="360218"/>
            <a:ext cx="3048000" cy="2064327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8253" y="603775"/>
            <a:ext cx="900113" cy="825884"/>
            <a:chOff x="392905" y="328612"/>
            <a:chExt cx="900113" cy="825884"/>
          </a:xfrm>
        </p:grpSpPr>
        <p:sp>
          <p:nvSpPr>
            <p:cNvPr id="3" name="5-Point Star 2"/>
            <p:cNvSpPr/>
            <p:nvPr/>
          </p:nvSpPr>
          <p:spPr>
            <a:xfrm>
              <a:off x="392905" y="508766"/>
              <a:ext cx="600075" cy="428625"/>
            </a:xfrm>
            <a:prstGeom prst="star5">
              <a:avLst/>
            </a:prstGeom>
            <a:solidFill>
              <a:srgbClr val="4239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692943" y="725871"/>
              <a:ext cx="600075" cy="428625"/>
            </a:xfrm>
            <a:prstGeom prst="star5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692943" y="328612"/>
              <a:ext cx="600075" cy="428625"/>
            </a:xfrm>
            <a:prstGeom prst="star5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Frame 8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667"/>
            </a:avLst>
          </a:prstGeom>
          <a:gradFill>
            <a:gsLst>
              <a:gs pos="5000">
                <a:schemeClr val="accent6"/>
              </a:gs>
              <a:gs pos="50000">
                <a:srgbClr val="0070C0"/>
              </a:gs>
              <a:gs pos="87000">
                <a:srgbClr val="C00000"/>
              </a:gs>
              <a:gs pos="19000">
                <a:srgbClr val="C00000"/>
              </a:gs>
              <a:gs pos="100000">
                <a:schemeClr val="accent6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118" y="472359"/>
            <a:ext cx="3851564" cy="1191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65796" y="1945519"/>
            <a:ext cx="2601474" cy="259080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610402" y="0"/>
            <a:ext cx="2012505" cy="170280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</a:p>
          <a:p>
            <a:pPr algn="ctr"/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85202" y="5063206"/>
            <a:ext cx="1782209" cy="15844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প্রখ্যাতঃ</a:t>
            </a:r>
          </a:p>
          <a:p>
            <a:pPr algn="ctr"/>
            <a:endParaRPr lang="bn-I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56410" y="2035716"/>
            <a:ext cx="2450681" cy="19616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গ্রন্থঃ</a:t>
            </a:r>
          </a:p>
          <a:p>
            <a:pPr algn="ctr"/>
            <a:endParaRPr lang="bn-I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96146" y="2035716"/>
            <a:ext cx="2030120" cy="192242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</a:t>
            </a:r>
          </a:p>
          <a:p>
            <a:pPr algn="ctr"/>
            <a:endParaRPr lang="bn-I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1348" y="463521"/>
            <a:ext cx="2069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১৯৩৮ সালে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৫ই জানুয়ারি,  চট্টগ্রামের রাউজানে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5202" y="566108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ছড়াকার হিসেবে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4197" y="2427702"/>
            <a:ext cx="2415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 ঘোড়া,ভিজে বিড়াল, এলোপাথাড়ি, নানা রঙের দিন চিচিংফাঁক প্রভৃতি 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2951" y="2640754"/>
            <a:ext cx="1782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 সাহিত্যে বাংলা একাডেমি পুরস্কার লাভ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0402" y="4478431"/>
            <a:ext cx="210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সুকুমার বড়ুয়া </a:t>
            </a:r>
            <a:endParaRPr lang="en-GB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8927" y="967221"/>
            <a:ext cx="3034145" cy="99752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6053" y="3441877"/>
            <a:ext cx="743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 সুকুমার বড়ুয়া সম্পর্কে ৩টি বাক্য লিখ ।</a:t>
            </a:r>
            <a:endParaRPr lang="en-GB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206288" cy="6858000"/>
          </a:xfrm>
          <a:prstGeom prst="frame">
            <a:avLst>
              <a:gd name="adj1" fmla="val 625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14301" y="100012"/>
            <a:ext cx="11987212" cy="6643687"/>
          </a:xfrm>
          <a:prstGeom prst="frame">
            <a:avLst>
              <a:gd name="adj1" fmla="val 51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14311" y="200025"/>
            <a:ext cx="11772902" cy="6415088"/>
          </a:xfrm>
          <a:prstGeom prst="frame">
            <a:avLst>
              <a:gd name="adj1" fmla="val 6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746" y="648555"/>
            <a:ext cx="2165236" cy="11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56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55472" y="869601"/>
            <a:ext cx="4281055" cy="10945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 </a:t>
            </a:r>
            <a:endParaRPr lang="en-GB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868" y="2548385"/>
            <a:ext cx="4684360" cy="3345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6260976" y="2434285"/>
            <a:ext cx="4627418" cy="346007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5000">
                <a:srgbClr val="002060"/>
              </a:gs>
              <a:gs pos="50000">
                <a:schemeClr val="accent1">
                  <a:lumMod val="60000"/>
                  <a:lumOff val="40000"/>
                </a:schemeClr>
              </a:gs>
              <a:gs pos="87000">
                <a:srgbClr val="C00000"/>
              </a:gs>
              <a:gs pos="19000">
                <a:srgbClr val="C0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9282">
        <p14:doors dir="vert"/>
      </p:transition>
    </mc:Choice>
    <mc:Fallback xmlns="">
      <p:transition spd="slow" advTm="392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635</Words>
  <Application>Microsoft Office PowerPoint</Application>
  <PresentationFormat>Widescreen</PresentationFormat>
  <Paragraphs>109</Paragraphs>
  <Slides>21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70</cp:revision>
  <dcterms:created xsi:type="dcterms:W3CDTF">2020-10-10T09:40:52Z</dcterms:created>
  <dcterms:modified xsi:type="dcterms:W3CDTF">2020-10-21T10:56:17Z</dcterms:modified>
</cp:coreProperties>
</file>