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66" r:id="rId5"/>
    <p:sldId id="262" r:id="rId6"/>
    <p:sldId id="259" r:id="rId7"/>
    <p:sldId id="265" r:id="rId8"/>
    <p:sldId id="261" r:id="rId9"/>
    <p:sldId id="260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76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82" autoAdjust="0"/>
    <p:restoredTop sz="72192" autoAdjust="0"/>
  </p:normalViewPr>
  <p:slideViewPr>
    <p:cSldViewPr snapToGrid="0" showGuides="1">
      <p:cViewPr>
        <p:scale>
          <a:sx n="68" d="100"/>
          <a:sy n="68" d="100"/>
        </p:scale>
        <p:origin x="498" y="-366"/>
      </p:cViewPr>
      <p:guideLst>
        <p:guide orient="horz" pos="2376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B02F6-CF68-4F93-8241-02BB2963FB0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A90DF5-C178-4262-9DE9-748E26D73F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452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90DF5-C178-4262-9DE9-748E26D73F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88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A90DF5-C178-4262-9DE9-748E26D73F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5489-1F9F-49FB-8DBD-16324867F87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963-C673-43C7-B519-A2BAAD526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22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5489-1F9F-49FB-8DBD-16324867F87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963-C673-43C7-B519-A2BAAD526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12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5489-1F9F-49FB-8DBD-16324867F87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963-C673-43C7-B519-A2BAAD526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5489-1F9F-49FB-8DBD-16324867F87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963-C673-43C7-B519-A2BAAD526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54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5489-1F9F-49FB-8DBD-16324867F87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963-C673-43C7-B519-A2BAAD526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2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5489-1F9F-49FB-8DBD-16324867F87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963-C673-43C7-B519-A2BAAD526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1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5489-1F9F-49FB-8DBD-16324867F87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963-C673-43C7-B519-A2BAAD526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55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5489-1F9F-49FB-8DBD-16324867F87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963-C673-43C7-B519-A2BAAD526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8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5489-1F9F-49FB-8DBD-16324867F87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963-C673-43C7-B519-A2BAAD526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5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5489-1F9F-49FB-8DBD-16324867F87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963-C673-43C7-B519-A2BAAD526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78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25489-1F9F-49FB-8DBD-16324867F87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A9963-C673-43C7-B519-A2BAAD526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5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25489-1F9F-49FB-8DBD-16324867F879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A9963-C673-43C7-B519-A2BAAD526B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24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ADACC-7B54-49E8-BBD2-F508E9B47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262948-881A-4F92-A028-A79AAC19CC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5644DDC-E5B4-4DF2-8D7A-80048DA6E16F}"/>
              </a:ext>
            </a:extLst>
          </p:cNvPr>
          <p:cNvSpPr/>
          <p:nvPr/>
        </p:nvSpPr>
        <p:spPr>
          <a:xfrm>
            <a:off x="1" y="1"/>
            <a:ext cx="12192000" cy="6858000"/>
          </a:xfrm>
          <a:prstGeom prst="rect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2"/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অনলাইন ক্লাসে সবাইকে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28CF89A-706B-4120-B21F-1E3FB33A8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57200" y="1122362"/>
            <a:ext cx="8259097" cy="267196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4F29E3D-B41B-40EE-AC22-62D5392D2A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300" y="1648059"/>
            <a:ext cx="4511511" cy="214627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3F604AC-36D4-4FA3-9505-13685E7B6C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505" y="4352941"/>
            <a:ext cx="9988811" cy="200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496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1" presetClass="exit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4" grpId="0" animBg="1"/>
      <p:bldP spid="4" grpId="1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7B3274-E989-465D-9506-60070B2B8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042843" cy="6492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DEBDA89-2233-424C-9690-232FB3B1B408}"/>
              </a:ext>
            </a:extLst>
          </p:cNvPr>
          <p:cNvSpPr/>
          <p:nvPr/>
        </p:nvSpPr>
        <p:spPr>
          <a:xfrm>
            <a:off x="-227790" y="703386"/>
            <a:ext cx="12723779" cy="7179013"/>
          </a:xfrm>
          <a:prstGeom prst="round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highlight>
                  <a:srgbClr val="00FFFF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البلاغة</a:t>
            </a:r>
            <a:r>
              <a:rPr lang="ar-SA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00FFFF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r-SA" sz="540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highlight>
                  <a:srgbClr val="00FFFF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اصطلاحا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পারিভাষিক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অর্থ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: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দুরুসুল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বালাগাত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প্রণেতা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হাফনি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নাসিফ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বেগ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(র)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বলেন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ar-SA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البلاغة هي علم بقواعد لم يقع الخطاءُ في التكلم بمقضي الحال </a:t>
            </a:r>
            <a:r>
              <a:rPr lang="ar-SA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برعائتها</a:t>
            </a:r>
            <a:r>
              <a:rPr lang="ar-SA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বালাগাত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এমন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এক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বিদ্যার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নাম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যা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অবগত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হলে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অবস্হার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চাহিদা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অনুযায়ী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কোন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প্রকার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ভূল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ত্রুটি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ছাড়াই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বক্তব্য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পেশ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করা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i="1" dirty="0" err="1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যায়</a:t>
            </a:r>
            <a:r>
              <a:rPr lang="en-US" sz="5400" b="1" i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highlight>
                  <a:srgbClr val="C0C0C0"/>
                </a:highlight>
                <a:latin typeface="SutonnyOMJ" panose="01010600010101010101" pitchFamily="2" charset="0"/>
                <a:cs typeface="SutonnyOMJ" panose="01010600010101010101" pitchFamily="2" charset="0"/>
              </a:rPr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3044412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4D609-D53A-400B-A6E1-255587425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ACDAC34-D3C4-4DEB-85ED-F14D582E7D1E}"/>
              </a:ext>
            </a:extLst>
          </p:cNvPr>
          <p:cNvSpPr/>
          <p:nvPr/>
        </p:nvSpPr>
        <p:spPr>
          <a:xfrm>
            <a:off x="-520506" y="-436098"/>
            <a:ext cx="12712505" cy="7730196"/>
          </a:xfrm>
          <a:prstGeom prst="roundRect">
            <a:avLst>
              <a:gd name="adj" fmla="val 1987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معني اصطلحا</a:t>
            </a:r>
          </a:p>
          <a:p>
            <a:pPr marL="2286000" lvl="3" indent="-914400" algn="ctr" rtl="1">
              <a:buAutoNum type="arabicPlain"/>
            </a:pPr>
            <a:r>
              <a:rPr lang="ar-SA" sz="5400" b="1" u="sng" dirty="0">
                <a:solidFill>
                  <a:schemeClr val="accent6">
                    <a:lumMod val="20000"/>
                    <a:lumOff val="8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قال صاحب  مختصر المعني  </a:t>
            </a:r>
            <a:r>
              <a:rPr lang="ar-SA" sz="5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البلاغة هي تنبي من الوصول و الانتها</a:t>
            </a:r>
          </a:p>
          <a:p>
            <a:pPr marL="914400" indent="-914400" algn="ctr">
              <a:buAutoNum type="arabicPlain"/>
            </a:pPr>
            <a:endParaRPr lang="ar-SA" sz="5400" b="1" dirty="0">
              <a:solidFill>
                <a:schemeClr val="accent6">
                  <a:lumMod val="20000"/>
                  <a:lumOff val="8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914400" indent="-914400" algn="ctr" rtl="1">
              <a:buAutoNum type="arabicPlain" startAt="2"/>
            </a:pPr>
            <a:r>
              <a:rPr lang="ar-SA" sz="5400" b="1" u="sng" dirty="0">
                <a:solidFill>
                  <a:schemeClr val="accent6">
                    <a:lumMod val="20000"/>
                    <a:lumOff val="8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قال امام سيد احمد هاشمي </a:t>
            </a:r>
            <a:r>
              <a:rPr lang="ar-SA" sz="5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" البلاغة هي </a:t>
            </a:r>
            <a:r>
              <a:rPr lang="ar-SA" sz="5400" b="1" dirty="0" err="1">
                <a:solidFill>
                  <a:schemeClr val="accent6">
                    <a:lumMod val="20000"/>
                    <a:lumOff val="8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تادية</a:t>
            </a:r>
            <a:r>
              <a:rPr lang="ar-SA" sz="5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المعني الجليل واضحا بعبارة</a:t>
            </a:r>
            <a:r>
              <a:rPr lang="ar-SA" sz="54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5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صحيحة معني المقتضي الحال</a:t>
            </a:r>
          </a:p>
          <a:p>
            <a:pPr algn="ctr"/>
            <a:r>
              <a:rPr lang="ar-SA" sz="5400" dirty="0">
                <a:solidFill>
                  <a:schemeClr val="accent6">
                    <a:lumMod val="20000"/>
                    <a:lumOff val="80000"/>
                  </a:schemeClr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US" sz="5400" dirty="0">
              <a:solidFill>
                <a:schemeClr val="accent6">
                  <a:lumMod val="20000"/>
                  <a:lumOff val="80000"/>
                </a:schemeClr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15746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CC38E95-780D-4C81-A052-139C3B520022}"/>
              </a:ext>
            </a:extLst>
          </p:cNvPr>
          <p:cNvSpPr/>
          <p:nvPr/>
        </p:nvSpPr>
        <p:spPr>
          <a:xfrm>
            <a:off x="0" y="-138849"/>
            <a:ext cx="12192000" cy="856017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2EB1837A-A39F-45A2-894B-66F296548ECF}"/>
              </a:ext>
            </a:extLst>
          </p:cNvPr>
          <p:cNvSpPr/>
          <p:nvPr/>
        </p:nvSpPr>
        <p:spPr>
          <a:xfrm>
            <a:off x="4466154" y="457200"/>
            <a:ext cx="2775303" cy="2522597"/>
          </a:xfrm>
          <a:prstGeom prst="flowChartConnector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3B78CB-1ADD-41E2-954D-D8205E5531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7252" y="575186"/>
            <a:ext cx="2555553" cy="235121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Flowchart: Punched Tape 2">
            <a:extLst>
              <a:ext uri="{FF2B5EF4-FFF2-40B4-BE49-F238E27FC236}">
                <a16:creationId xmlns:a16="http://schemas.microsoft.com/office/drawing/2014/main" id="{A40D2BE3-1BA8-4AE0-B5B5-5F4CD941412C}"/>
              </a:ext>
            </a:extLst>
          </p:cNvPr>
          <p:cNvSpPr/>
          <p:nvPr/>
        </p:nvSpPr>
        <p:spPr>
          <a:xfrm>
            <a:off x="439844" y="575186"/>
            <a:ext cx="4026310" cy="2035278"/>
          </a:xfrm>
          <a:prstGeom prst="flowChartPunchedTape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FFFF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IN" sz="36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FFFF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54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chemeClr val="accent2">
                    <a:lumMod val="40000"/>
                    <a:lumOff val="60000"/>
                  </a:schemeClr>
                </a:solidFill>
                <a:highlight>
                  <a:srgbClr val="00FFFF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5400" b="1" dirty="0">
              <a:ln>
                <a:solidFill>
                  <a:schemeClr val="accent6">
                    <a:lumMod val="50000"/>
                  </a:schemeClr>
                </a:solidFill>
              </a:ln>
              <a:solidFill>
                <a:schemeClr val="accent2">
                  <a:lumMod val="40000"/>
                  <a:lumOff val="60000"/>
                </a:schemeClr>
              </a:solidFill>
              <a:highlight>
                <a:srgbClr val="00FFFF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C69AF9-7EE5-4D3F-80D7-05C8B4B32383}"/>
              </a:ext>
            </a:extLst>
          </p:cNvPr>
          <p:cNvSpPr/>
          <p:nvPr/>
        </p:nvSpPr>
        <p:spPr>
          <a:xfrm>
            <a:off x="0" y="3324499"/>
            <a:ext cx="7241457" cy="347787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মোঃ</a:t>
            </a:r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আঃ</a:t>
            </a:r>
            <a:r>
              <a:rPr lang="en-US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5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ছাত্তার</a:t>
            </a:r>
            <a:endParaRPr lang="en-US" sz="5400" b="1" dirty="0">
              <a:solidFill>
                <a:schemeClr val="tx1">
                  <a:lumMod val="85000"/>
                  <a:lumOff val="15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সহকারী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আধ্যাপক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(</a:t>
            </a:r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আরবী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)</a:t>
            </a:r>
          </a:p>
          <a:p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দাসাদি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ডি,এস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আই,এস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কামিল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মাদ্রাসা</a:t>
            </a:r>
            <a:endParaRPr lang="en-US" sz="4400" b="1" dirty="0">
              <a:solidFill>
                <a:schemeClr val="tx1">
                  <a:lumMod val="85000"/>
                  <a:lumOff val="15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দাসাদি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,</a:t>
            </a:r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সফরমালী</a:t>
            </a:r>
            <a:r>
              <a:rPr lang="en-US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, </a:t>
            </a:r>
            <a:r>
              <a:rPr lang="en-US" sz="4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চাঁদপুর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8080D57-A4BB-47F4-9B4D-2D3A02D9195E}"/>
              </a:ext>
            </a:extLst>
          </p:cNvPr>
          <p:cNvSpPr txBox="1"/>
          <p:nvPr/>
        </p:nvSpPr>
        <p:spPr>
          <a:xfrm>
            <a:off x="7241457" y="637271"/>
            <a:ext cx="4663100" cy="34778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002060"/>
                </a:solidFill>
                <a:highlight>
                  <a:srgbClr val="00FFFF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b="1" dirty="0">
                <a:solidFill>
                  <a:srgbClr val="002060"/>
                </a:solidFill>
                <a:highlight>
                  <a:srgbClr val="00FFFF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highlight>
                  <a:srgbClr val="00FFFF"/>
                </a:highligh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000" b="1" dirty="0">
              <a:solidFill>
                <a:srgbClr val="002060"/>
              </a:solidFill>
              <a:highlight>
                <a:srgbClr val="00FFFF"/>
              </a:highligh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বর্ষ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বালাগাত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 অধ্যায়</a:t>
            </a:r>
          </a:p>
          <a:p>
            <a:pPr algn="ctr"/>
            <a:r>
              <a:rPr lang="bn-IN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</a:t>
            </a:r>
            <a:endParaRPr lang="bn-IN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8520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75A7CAE-3DAD-427A-9AFC-40D0E133CC5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1031821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t">
            <a:spAutoFit/>
          </a:bodyPr>
          <a:lstStyle/>
          <a:p>
            <a:r>
              <a:rPr lang="bn-IN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পাঠশিরোনাম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6036D2C-3E6E-427D-A464-4177E78F54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10668000" cy="1655762"/>
          </a:xfrm>
        </p:spPr>
        <p:txBody>
          <a:bodyPr/>
          <a:lstStyle/>
          <a:p>
            <a:pPr marL="571500" indent="-571500" algn="r">
              <a:buClr>
                <a:srgbClr val="FF0000"/>
              </a:buClr>
              <a:buFont typeface="Wingdings" panose="05000000000000000000" pitchFamily="2" charset="2"/>
              <a:buChar char="q"/>
            </a:pPr>
            <a:r>
              <a:rPr lang="ar-SA" sz="4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SA" sz="7200" dirty="0">
                <a:solidFill>
                  <a:srgbClr val="002060"/>
                </a:solidFill>
                <a:highlight>
                  <a:srgbClr val="00FFFF"/>
                </a:highlight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مقدمة في الفصاحة والبلاغة</a:t>
            </a:r>
            <a:endParaRPr lang="en-US" sz="4400" dirty="0">
              <a:solidFill>
                <a:srgbClr val="002060"/>
              </a:solidFill>
              <a:highlight>
                <a:srgbClr val="00FFFF"/>
              </a:highligh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B23AFC6-7D3D-4757-8263-E70142DEE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1" y="3616814"/>
            <a:ext cx="6095999" cy="481806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302879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9431600-3E94-43F5-BEB7-357ECABF6AE6}"/>
              </a:ext>
            </a:extLst>
          </p:cNvPr>
          <p:cNvSpPr/>
          <p:nvPr/>
        </p:nvSpPr>
        <p:spPr>
          <a:xfrm>
            <a:off x="267286" y="633045"/>
            <a:ext cx="11924714" cy="59787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/>
              <a:t>الثمرات التعليم</a:t>
            </a:r>
            <a:r>
              <a:rPr lang="en-US" sz="5400" dirty="0"/>
              <a:t>   </a:t>
            </a:r>
          </a:p>
          <a:p>
            <a:pPr algn="ctr"/>
            <a:r>
              <a:rPr lang="en-US" sz="5400" dirty="0" err="1"/>
              <a:t>এই</a:t>
            </a:r>
            <a:r>
              <a:rPr lang="en-US" sz="5400" dirty="0"/>
              <a:t> </a:t>
            </a:r>
            <a:r>
              <a:rPr lang="en-US" sz="5400" dirty="0" err="1"/>
              <a:t>পাঠ</a:t>
            </a:r>
            <a:r>
              <a:rPr lang="en-US" sz="5400" dirty="0"/>
              <a:t> </a:t>
            </a:r>
            <a:r>
              <a:rPr lang="en-US" sz="5400" dirty="0" err="1"/>
              <a:t>ষেশে</a:t>
            </a:r>
            <a:endParaRPr lang="en-US" sz="5400" dirty="0"/>
          </a:p>
          <a:p>
            <a:pPr algn="ctr"/>
            <a:r>
              <a:rPr lang="en-US" sz="5400" dirty="0" err="1"/>
              <a:t>শিক্ষার্থীরা</a:t>
            </a:r>
            <a:r>
              <a:rPr lang="en-US" sz="5400" dirty="0"/>
              <a:t>    </a:t>
            </a:r>
            <a:r>
              <a:rPr lang="en-US" sz="5400" dirty="0" err="1"/>
              <a:t>উলুমুল</a:t>
            </a:r>
            <a:r>
              <a:rPr lang="en-US" sz="5400" dirty="0"/>
              <a:t> </a:t>
            </a:r>
            <a:r>
              <a:rPr lang="en-US" sz="5400" dirty="0" err="1"/>
              <a:t>বালাগাত</a:t>
            </a:r>
            <a:r>
              <a:rPr lang="en-US" sz="5400" dirty="0"/>
              <a:t> </a:t>
            </a:r>
            <a:r>
              <a:rPr lang="en-US" sz="5400" dirty="0" err="1"/>
              <a:t>এর</a:t>
            </a:r>
            <a:r>
              <a:rPr lang="en-US" sz="5400" dirty="0"/>
              <a:t> </a:t>
            </a:r>
            <a:r>
              <a:rPr lang="en-US" sz="5400" dirty="0" err="1"/>
              <a:t>পরিচয়</a:t>
            </a:r>
            <a:r>
              <a:rPr lang="en-US" sz="5400" dirty="0"/>
              <a:t>  </a:t>
            </a:r>
            <a:r>
              <a:rPr lang="en-US" sz="5400" dirty="0" err="1"/>
              <a:t>লাভ</a:t>
            </a:r>
            <a:r>
              <a:rPr lang="en-US" sz="5400" dirty="0"/>
              <a:t> </a:t>
            </a:r>
            <a:r>
              <a:rPr lang="en-US" sz="5400" dirty="0" err="1"/>
              <a:t>করবে</a:t>
            </a:r>
            <a:endParaRPr lang="en-US" sz="5400" dirty="0"/>
          </a:p>
          <a:p>
            <a:pPr algn="ctr"/>
            <a:r>
              <a:rPr lang="en-US" sz="5400" dirty="0" err="1"/>
              <a:t>লেখক</a:t>
            </a:r>
            <a:r>
              <a:rPr lang="en-US" sz="5400" dirty="0"/>
              <a:t>  </a:t>
            </a:r>
            <a:r>
              <a:rPr lang="en-US" sz="5400" dirty="0" err="1"/>
              <a:t>পরিচিতি</a:t>
            </a:r>
            <a:r>
              <a:rPr lang="en-US" sz="5400" dirty="0"/>
              <a:t>  </a:t>
            </a:r>
            <a:r>
              <a:rPr lang="en-US" sz="5400" dirty="0" err="1"/>
              <a:t>এবং</a:t>
            </a:r>
            <a:r>
              <a:rPr lang="en-US" sz="5400" dirty="0"/>
              <a:t> </a:t>
            </a:r>
            <a:r>
              <a:rPr lang="en-US" sz="5400" dirty="0" err="1"/>
              <a:t>এলমে</a:t>
            </a:r>
            <a:r>
              <a:rPr lang="en-US" sz="5400" dirty="0"/>
              <a:t> </a:t>
            </a:r>
            <a:r>
              <a:rPr lang="en-US" sz="5400" dirty="0" err="1"/>
              <a:t>বালাগাতের</a:t>
            </a:r>
            <a:r>
              <a:rPr lang="en-US" sz="5400" dirty="0"/>
              <a:t> </a:t>
            </a:r>
            <a:r>
              <a:rPr lang="en-US" sz="5400" dirty="0" err="1"/>
              <a:t>উদ্দ্যেশ</a:t>
            </a:r>
            <a:r>
              <a:rPr lang="en-US" sz="5400" dirty="0"/>
              <a:t>  ও </a:t>
            </a:r>
            <a:r>
              <a:rPr lang="en-US" sz="5400" dirty="0" err="1"/>
              <a:t>প্রয়োজনীয়তা</a:t>
            </a:r>
            <a:r>
              <a:rPr lang="en-US" sz="5400" dirty="0"/>
              <a:t> </a:t>
            </a:r>
            <a:r>
              <a:rPr lang="en-US" sz="5400" dirty="0" err="1"/>
              <a:t>সম্পর্কে</a:t>
            </a:r>
            <a:r>
              <a:rPr lang="en-US" sz="5400" dirty="0"/>
              <a:t> </a:t>
            </a:r>
            <a:r>
              <a:rPr lang="en-US" sz="5400" dirty="0" err="1"/>
              <a:t>যানতে</a:t>
            </a:r>
            <a:r>
              <a:rPr lang="en-US" sz="5400" dirty="0"/>
              <a:t> </a:t>
            </a:r>
            <a:r>
              <a:rPr lang="en-US" sz="5400" dirty="0" err="1"/>
              <a:t>পারবে</a:t>
            </a:r>
            <a:r>
              <a:rPr lang="en-US" sz="5400" dirty="0"/>
              <a:t> ।</a:t>
            </a:r>
            <a:endParaRPr lang="ar-SA" sz="5400" dirty="0"/>
          </a:p>
          <a:p>
            <a:pPr algn="ctr"/>
            <a:endParaRPr lang="ar-SA" sz="5400" dirty="0"/>
          </a:p>
          <a:p>
            <a:pPr algn="ctr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07617788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E98B1-2C97-4E8B-85A6-77FABAF1F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849582"/>
            <a:ext cx="12192001" cy="897774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ar-SA" sz="7200" dirty="0">
                <a:highlight>
                  <a:srgbClr val="FFFF00"/>
                </a:highlight>
              </a:rPr>
              <a:t>بلاغة"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ar-SA" dirty="0">
                <a:highlight>
                  <a:srgbClr val="FFFF00"/>
                </a:highlight>
              </a:rPr>
              <a:t> </a:t>
            </a:r>
            <a:r>
              <a:rPr lang="en-US" sz="6000" dirty="0">
                <a:highlight>
                  <a:srgbClr val="FFFF00"/>
                </a:highlight>
              </a:rPr>
              <a:t>”        </a:t>
            </a:r>
            <a:r>
              <a:rPr lang="en-US" sz="6000" dirty="0" err="1">
                <a:highlight>
                  <a:srgbClr val="FFFF00"/>
                </a:highlight>
              </a:rPr>
              <a:t>নাম</a:t>
            </a:r>
            <a:r>
              <a:rPr lang="en-US" sz="6000" dirty="0">
                <a:highlight>
                  <a:srgbClr val="FFFF00"/>
                </a:highlight>
              </a:rPr>
              <a:t> </a:t>
            </a:r>
            <a:r>
              <a:rPr lang="en-US" sz="6000" dirty="0" err="1">
                <a:highlight>
                  <a:srgbClr val="FFFF00"/>
                </a:highlight>
              </a:rPr>
              <a:t>করনের</a:t>
            </a:r>
            <a:r>
              <a:rPr lang="en-US" sz="6000" dirty="0">
                <a:highlight>
                  <a:srgbClr val="FFFF00"/>
                </a:highlight>
              </a:rPr>
              <a:t> </a:t>
            </a:r>
            <a:r>
              <a:rPr lang="en-US" sz="6000" dirty="0" err="1">
                <a:highlight>
                  <a:srgbClr val="FFFF00"/>
                </a:highlight>
              </a:rPr>
              <a:t>কারনঃ</a:t>
            </a:r>
            <a:r>
              <a:rPr lang="en-US" sz="6000" dirty="0">
                <a:highlight>
                  <a:srgbClr val="FFFF00"/>
                </a:highlight>
              </a:rPr>
              <a:t>-</a:t>
            </a:r>
            <a:r>
              <a:rPr lang="ar-SA" sz="6000" dirty="0">
                <a:highlight>
                  <a:srgbClr val="FFFF00"/>
                </a:highlight>
              </a:rPr>
              <a:t> </a:t>
            </a:r>
            <a:r>
              <a:rPr lang="en-US" sz="6000" dirty="0">
                <a:highlight>
                  <a:srgbClr val="FFFF00"/>
                </a:highlight>
              </a:rPr>
              <a:t>                                                      </a:t>
            </a:r>
            <a:r>
              <a:rPr lang="ar-SA" dirty="0">
                <a:highlight>
                  <a:srgbClr val="FF0000"/>
                </a:highlight>
              </a:rPr>
              <a:t>علوم بلاغة</a:t>
            </a:r>
            <a:r>
              <a:rPr lang="en-US" sz="5400" dirty="0">
                <a:highlight>
                  <a:srgbClr val="FF0000"/>
                </a:highlight>
              </a:rPr>
              <a:t> </a:t>
            </a:r>
            <a:r>
              <a:rPr lang="ar-SA" sz="5400" dirty="0">
                <a:highlight>
                  <a:srgbClr val="FF0000"/>
                </a:highlight>
              </a:rPr>
              <a:t> </a:t>
            </a:r>
            <a:r>
              <a:rPr lang="en-US" sz="5400" dirty="0">
                <a:highlight>
                  <a:srgbClr val="FF00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শব্দের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অর্থ</a:t>
            </a:r>
            <a:r>
              <a:rPr lang="en-US" sz="5400" dirty="0">
                <a:highlight>
                  <a:srgbClr val="00FF00"/>
                </a:highlight>
              </a:rPr>
              <a:t> “</a:t>
            </a:r>
            <a:r>
              <a:rPr lang="en-US" sz="5400" dirty="0" err="1">
                <a:highlight>
                  <a:srgbClr val="00FF00"/>
                </a:highlight>
              </a:rPr>
              <a:t>অলংকার</a:t>
            </a:r>
            <a:r>
              <a:rPr lang="en-US" sz="5400" dirty="0">
                <a:highlight>
                  <a:srgbClr val="00FF00"/>
                </a:highlight>
              </a:rPr>
              <a:t> “ </a:t>
            </a:r>
            <a:r>
              <a:rPr lang="en-US" sz="5400" dirty="0" err="1">
                <a:highlight>
                  <a:srgbClr val="00FF00"/>
                </a:highlight>
              </a:rPr>
              <a:t>বিষয়ক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বিদ্যা,যথা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স্হানে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বা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লক্ষে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পৌছানোর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বিদ্যা</a:t>
            </a:r>
            <a:r>
              <a:rPr lang="en-US" sz="5400" dirty="0">
                <a:highlight>
                  <a:srgbClr val="00FF00"/>
                </a:highlight>
              </a:rPr>
              <a:t> । </a:t>
            </a:r>
            <a:r>
              <a:rPr lang="en-US" sz="5400" dirty="0" err="1">
                <a:highlight>
                  <a:srgbClr val="00FF00"/>
                </a:highlight>
              </a:rPr>
              <a:t>যেহেতু</a:t>
            </a:r>
            <a:r>
              <a:rPr lang="en-US" sz="5400" dirty="0">
                <a:highlight>
                  <a:srgbClr val="00FF00"/>
                </a:highlight>
              </a:rPr>
              <a:t> এ  </a:t>
            </a:r>
            <a:r>
              <a:rPr lang="en-US" sz="5400" dirty="0" err="1">
                <a:highlight>
                  <a:srgbClr val="00FF00"/>
                </a:highlight>
              </a:rPr>
              <a:t>শাস্রে্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সুবিজ্ঞ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ব্যক্তি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তার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বক্তব্যের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মাধ্যমে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অভিষ্ট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লক্ষে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পৌছাতে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সক্ষম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হয়</a:t>
            </a:r>
            <a:r>
              <a:rPr lang="en-US" sz="5400" dirty="0">
                <a:highlight>
                  <a:srgbClr val="00FF00"/>
                </a:highlight>
              </a:rPr>
              <a:t> , </a:t>
            </a:r>
            <a:r>
              <a:rPr lang="en-US" sz="5400" dirty="0" err="1">
                <a:highlight>
                  <a:srgbClr val="00FF00"/>
                </a:highlight>
              </a:rPr>
              <a:t>তাই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এই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শাস্রকে</a:t>
            </a:r>
            <a:r>
              <a:rPr lang="ar-SA" sz="5400" dirty="0">
                <a:highlight>
                  <a:srgbClr val="00FF00"/>
                </a:highlight>
              </a:rPr>
              <a:t> علوم البلاغة 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নামে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নাম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করণ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করা</a:t>
            </a:r>
            <a:r>
              <a:rPr lang="en-US" sz="5400" dirty="0">
                <a:highlight>
                  <a:srgbClr val="00FF00"/>
                </a:highlight>
              </a:rPr>
              <a:t> </a:t>
            </a:r>
            <a:r>
              <a:rPr lang="en-US" sz="5400" dirty="0" err="1">
                <a:highlight>
                  <a:srgbClr val="00FF00"/>
                </a:highlight>
              </a:rPr>
              <a:t>হয়েছে</a:t>
            </a:r>
            <a:r>
              <a:rPr lang="en-US" dirty="0">
                <a:highlight>
                  <a:srgbClr val="00FF00"/>
                </a:highlight>
              </a:rPr>
              <a:t>।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412049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>
            <a:extLst>
              <a:ext uri="{FF2B5EF4-FFF2-40B4-BE49-F238E27FC236}">
                <a16:creationId xmlns:a16="http://schemas.microsoft.com/office/drawing/2014/main" id="{D447A450-9E3B-423C-8A07-D04A6FD82672}"/>
              </a:ext>
            </a:extLst>
          </p:cNvPr>
          <p:cNvSpPr/>
          <p:nvPr/>
        </p:nvSpPr>
        <p:spPr>
          <a:xfrm>
            <a:off x="846161" y="409434"/>
            <a:ext cx="10890913" cy="1596788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8000" b="1" dirty="0">
                <a:highlight>
                  <a:srgbClr val="00FFFF"/>
                </a:highligh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النص المدروس</a:t>
            </a:r>
            <a:endParaRPr lang="en-US" sz="8000" b="1" dirty="0">
              <a:highlight>
                <a:srgbClr val="00FFFF"/>
              </a:highligh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C1B1B8-2E47-4959-AA27-5C89626D25CC}"/>
              </a:ext>
            </a:extLst>
          </p:cNvPr>
          <p:cNvSpPr/>
          <p:nvPr/>
        </p:nvSpPr>
        <p:spPr>
          <a:xfrm>
            <a:off x="1" y="2514599"/>
            <a:ext cx="12078268" cy="40499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b="1" u="sng" spc="-150" dirty="0">
                <a:uFill>
                  <a:solidFill>
                    <a:srgbClr val="FFC000"/>
                  </a:solidFill>
                </a:u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الفصاحة في اللغة </a:t>
            </a:r>
            <a:r>
              <a:rPr lang="ar-SA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" </a:t>
            </a:r>
            <a:r>
              <a:rPr lang="ar-SA" sz="5400" b="1" dirty="0">
                <a:solidFill>
                  <a:srgbClr val="FFC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تنبي عن البيان و الظهور</a:t>
            </a:r>
            <a:r>
              <a:rPr lang="ar-SA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" يقال </a:t>
            </a:r>
            <a:r>
              <a:rPr lang="ar-SA" sz="5400" b="1" dirty="0">
                <a:highlight>
                  <a:srgbClr val="FF0000"/>
                </a:highlight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افصح الصبي في منطقه  </a:t>
            </a:r>
            <a:r>
              <a:rPr lang="ar-SA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اذا  بان  وظهر  كلامه َوتَقعُ في الاصطلاح  " </a:t>
            </a:r>
            <a:r>
              <a:rPr lang="ar-SA" sz="5400" b="1" dirty="0">
                <a:highlight>
                  <a:srgbClr val="00FF00"/>
                </a:highlight>
                <a:latin typeface="Arabic Typesetting" panose="03020402040406030203" pitchFamily="66" charset="-78"/>
                <a:cs typeface="Arabic Typesetting" panose="03020402040406030203" pitchFamily="66" charset="-78"/>
              </a:rPr>
              <a:t>وصفاً للكلمة وكلام و متكلم</a:t>
            </a:r>
            <a:r>
              <a:rPr lang="ar-SA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" </a:t>
            </a:r>
            <a:endParaRPr lang="en-US" sz="5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9342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6FA1A25A-4FB9-4372-B8C3-054DAF9A6854}"/>
              </a:ext>
            </a:extLst>
          </p:cNvPr>
          <p:cNvSpPr/>
          <p:nvPr/>
        </p:nvSpPr>
        <p:spPr>
          <a:xfrm>
            <a:off x="407963" y="1406769"/>
            <a:ext cx="978408" cy="48463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Punched Tape 2">
            <a:extLst>
              <a:ext uri="{FF2B5EF4-FFF2-40B4-BE49-F238E27FC236}">
                <a16:creationId xmlns:a16="http://schemas.microsoft.com/office/drawing/2014/main" id="{14E4F7F7-9ED2-42E9-B228-55BDC614C884}"/>
              </a:ext>
            </a:extLst>
          </p:cNvPr>
          <p:cNvSpPr/>
          <p:nvPr/>
        </p:nvSpPr>
        <p:spPr>
          <a:xfrm>
            <a:off x="1519311" y="1209117"/>
            <a:ext cx="4576689" cy="1167619"/>
          </a:xfrm>
          <a:prstGeom prst="flowChartPunchedTap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ar-SA" sz="5400" b="1" dirty="0">
                <a:ln/>
                <a:solidFill>
                  <a:schemeClr val="accent4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الفصاحة في اللغة</a:t>
            </a:r>
            <a:endParaRPr lang="en-US" sz="5400" b="1" dirty="0">
              <a:ln/>
              <a:solidFill>
                <a:schemeClr val="accent4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D80D1C9-FA16-4916-97E5-646171831C59}"/>
              </a:ext>
            </a:extLst>
          </p:cNvPr>
          <p:cNvSpPr/>
          <p:nvPr/>
        </p:nvSpPr>
        <p:spPr>
          <a:xfrm>
            <a:off x="112543" y="2250127"/>
            <a:ext cx="6021557" cy="4263215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الفصاحة من المصدر و" ف ص ح "  من ماده معني -1 الظهور</a:t>
            </a:r>
          </a:p>
          <a:p>
            <a:pPr algn="ctr"/>
            <a:r>
              <a:rPr lang="ar-SA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2 البيان</a:t>
            </a:r>
          </a:p>
          <a:p>
            <a:pPr algn="ctr"/>
            <a:r>
              <a:rPr lang="ar-SA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3 الافصاح</a:t>
            </a:r>
            <a:endParaRPr lang="en-US" sz="54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6999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499CC8A-C33B-4D99-9402-453C26A581CF}"/>
              </a:ext>
            </a:extLst>
          </p:cNvPr>
          <p:cNvSpPr/>
          <p:nvPr/>
        </p:nvSpPr>
        <p:spPr>
          <a:xfrm>
            <a:off x="-117987" y="1027906"/>
            <a:ext cx="12309987" cy="5329544"/>
          </a:xfrm>
          <a:prstGeom prst="roundRect">
            <a:avLst/>
          </a:prstGeom>
          <a:ln w="38100">
            <a:solidFill>
              <a:srgbClr val="FF2F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11D6BE-AA95-47D6-ACB1-89E2D6243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highlight>
                  <a:srgbClr val="00FF00"/>
                </a:highlight>
              </a:rPr>
              <a:t>تعريف البلاغة                            </a:t>
            </a:r>
            <a:br>
              <a:rPr lang="ar-SA" dirty="0">
                <a:highlight>
                  <a:srgbClr val="00FF00"/>
                </a:highlight>
              </a:rPr>
            </a:br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8CC20-DBF3-4DFF-8243-E75291CF53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17988" y="1027906"/>
            <a:ext cx="12309987" cy="5911209"/>
          </a:xfrm>
          <a:solidFill>
            <a:srgbClr val="00B0F0"/>
          </a:solidFill>
        </p:spPr>
        <p:txBody>
          <a:bodyPr/>
          <a:lstStyle/>
          <a:p>
            <a:r>
              <a:rPr lang="ar-SA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بلاغة  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আরবী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শব্দ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ঃ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বিষয়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ভিত্তিক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কিতাবের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নামঃ</a:t>
            </a:r>
            <a:r>
              <a:rPr lang="en-US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ar-SA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4800" b="1" dirty="0">
                <a:solidFill>
                  <a:srgbClr val="FF0000"/>
                </a:solidFill>
              </a:rPr>
              <a:t>دروس البلاغة</a:t>
            </a:r>
            <a:r>
              <a:rPr lang="en-US" sz="4800" b="1" dirty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4800" b="1" dirty="0" err="1"/>
              <a:t>লে</a:t>
            </a:r>
            <a:r>
              <a:rPr lang="ar-SA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C000"/>
                </a:solidFill>
              </a:rPr>
              <a:t>খকঃ-হাফনী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নাসিফ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বেগ</a:t>
            </a:r>
            <a:r>
              <a:rPr lang="en-US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র:</a:t>
            </a:r>
          </a:p>
          <a:p>
            <a:pPr marL="0" indent="0">
              <a:buNone/>
            </a:pPr>
            <a:r>
              <a:rPr lang="ar-S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معني البلاغة  لغة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:-     </a:t>
            </a:r>
            <a:r>
              <a:rPr lang="ar-S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بلاغة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শব্দটি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বাবে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</a:t>
            </a:r>
            <a:r>
              <a:rPr lang="ar-S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نصر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এর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মাসদার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।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তাছাড়া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এটি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বাবে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ar-SA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كرم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     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এর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মাসদার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হিসাবে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ও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ব্যবহার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sz="36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হয়</a:t>
            </a:r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।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শব্দটির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শাব্দিক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অর্থ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:-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0" indent="0" algn="ctr">
              <a:buNone/>
            </a:pP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كمال الشي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তথা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কোন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বস্তুর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চড়া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ন্ত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অবস্হা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।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مبلغ الشي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তথা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কোন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বস্তুর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চরম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অবস্হা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।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657600" lvl="8" indent="0" algn="l">
              <a:buNone/>
            </a:pPr>
            <a:r>
              <a:rPr lang="ar-S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الوصول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তথা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পৌছা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পাতা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 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highlight>
                  <a:srgbClr val="FF0000"/>
                </a:highlight>
              </a:rPr>
              <a:t>চলমান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highlight>
                <a:srgbClr val="FF0000"/>
              </a:highlight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4119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DCE1DC0E-5200-4145-93F5-AF2D02CF77F3}"/>
              </a:ext>
            </a:extLst>
          </p:cNvPr>
          <p:cNvSpPr/>
          <p:nvPr/>
        </p:nvSpPr>
        <p:spPr>
          <a:xfrm>
            <a:off x="350196" y="0"/>
            <a:ext cx="10622603" cy="11423097"/>
          </a:xfrm>
          <a:prstGeom prst="roundRect">
            <a:avLst>
              <a:gd name="adj" fmla="val 379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548640" rtlCol="0" anchor="ctr"/>
          <a:lstStyle/>
          <a:p>
            <a:pPr lvl="2">
              <a:lnSpc>
                <a:spcPct val="150000"/>
              </a:lnSpc>
              <a:buClr>
                <a:srgbClr val="FF0000"/>
              </a:buClr>
            </a:pPr>
            <a:r>
              <a:rPr lang="en-US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            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التبليغ </a:t>
            </a:r>
            <a:r>
              <a:rPr lang="en-US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পয়গাম</a:t>
            </a:r>
            <a:r>
              <a:rPr lang="en-US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পাঠানো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   </a:t>
            </a:r>
            <a:r>
              <a:rPr lang="en-US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 </a:t>
            </a:r>
            <a:endParaRPr lang="ar-SA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4">
              <a:lnSpc>
                <a:spcPct val="150000"/>
              </a:lnSpc>
              <a:buClr>
                <a:srgbClr val="FF0000"/>
              </a:buClr>
            </a:pP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الانتها </a:t>
            </a:r>
            <a:r>
              <a:rPr lang="en-US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শেষ</a:t>
            </a:r>
            <a:r>
              <a:rPr lang="en-US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প্রান্তে</a:t>
            </a:r>
            <a:r>
              <a:rPr lang="en-US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উপনিত</a:t>
            </a:r>
            <a:r>
              <a:rPr lang="en-US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</a:t>
            </a:r>
            <a:r>
              <a:rPr lang="en-US" sz="6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হওয়া</a:t>
            </a:r>
            <a:endParaRPr lang="en-US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lvl="4">
              <a:lnSpc>
                <a:spcPct val="150000"/>
              </a:lnSpc>
              <a:buClr>
                <a:srgbClr val="FF0000"/>
              </a:buClr>
            </a:pPr>
            <a:r>
              <a:rPr lang="en-US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</a:t>
            </a:r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الانضاح</a:t>
            </a:r>
            <a:r>
              <a:rPr lang="en-US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পরিপক্ব</a:t>
            </a:r>
            <a:r>
              <a:rPr lang="en-US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6000" dirty="0" err="1">
                <a:latin typeface="Arabic Typesetting" panose="03020402040406030203" pitchFamily="66" charset="-78"/>
                <a:cs typeface="Arabic Typesetting" panose="03020402040406030203" pitchFamily="66" charset="-78"/>
              </a:rPr>
              <a:t>হওয়া</a:t>
            </a:r>
            <a:r>
              <a:rPr lang="en-US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।</a:t>
            </a:r>
            <a:endParaRPr lang="ar-SA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ar-SA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ar-SA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endParaRPr lang="ar-SA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ctr"/>
            <a:r>
              <a:rPr lang="ar-SA" sz="60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endParaRPr lang="en-US" sz="60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6985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567</TotalTime>
  <Words>337</Words>
  <Application>Microsoft Office PowerPoint</Application>
  <PresentationFormat>Widescreen</PresentationFormat>
  <Paragraphs>63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Arabic Typesetting</vt:lpstr>
      <vt:lpstr>Arial</vt:lpstr>
      <vt:lpstr>Calibri</vt:lpstr>
      <vt:lpstr>Calibri Light</vt:lpstr>
      <vt:lpstr>NikoshBAN</vt:lpstr>
      <vt:lpstr>SutonnyOMJ</vt:lpstr>
      <vt:lpstr>Wingdings</vt:lpstr>
      <vt:lpstr>Office Theme</vt:lpstr>
      <vt:lpstr>PowerPoint Presentation</vt:lpstr>
      <vt:lpstr>PowerPoint Presentation</vt:lpstr>
      <vt:lpstr> পাঠশিরোনাম</vt:lpstr>
      <vt:lpstr>PowerPoint Presentation</vt:lpstr>
      <vt:lpstr>بلاغة"  ”        নাম করনের কারনঃ-                                                       علوم بلاغة   শব্দের অর্থ “অলংকার “ বিষয়ক বিদ্যা,যথা স্হানে বা লক্ষে পৌছানোর বিদ্যা । যেহেতু এ  শাস্রে্ সুবিজ্ঞ ব্যক্তি তার বক্তব্যের মাধ্যমে অভিষ্ট লক্ষে পৌছাতে সক্ষম হয় , তাই এই শাস্রকে علوم البلاغة  নামে নাম করণ করা হয়েছে।                                                                               </vt:lpstr>
      <vt:lpstr>PowerPoint Presentation</vt:lpstr>
      <vt:lpstr>PowerPoint Presentation</vt:lpstr>
      <vt:lpstr>تعريف البلاغة                            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sattar</dc:creator>
  <cp:lastModifiedBy>md sattar</cp:lastModifiedBy>
  <cp:revision>52</cp:revision>
  <dcterms:created xsi:type="dcterms:W3CDTF">2020-10-20T04:29:41Z</dcterms:created>
  <dcterms:modified xsi:type="dcterms:W3CDTF">2020-10-21T02:59:45Z</dcterms:modified>
</cp:coreProperties>
</file>