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0" r:id="rId2"/>
    <p:sldId id="281" r:id="rId3"/>
    <p:sldId id="277" r:id="rId4"/>
    <p:sldId id="279" r:id="rId5"/>
    <p:sldId id="260" r:id="rId6"/>
    <p:sldId id="271" r:id="rId7"/>
    <p:sldId id="261" r:id="rId8"/>
    <p:sldId id="273" r:id="rId9"/>
    <p:sldId id="262" r:id="rId10"/>
    <p:sldId id="272" r:id="rId11"/>
    <p:sldId id="263" r:id="rId12"/>
    <p:sldId id="274" r:id="rId13"/>
    <p:sldId id="264" r:id="rId14"/>
    <p:sldId id="275" r:id="rId15"/>
    <p:sldId id="265" r:id="rId16"/>
    <p:sldId id="276" r:id="rId17"/>
    <p:sldId id="266" r:id="rId18"/>
    <p:sldId id="278" r:id="rId19"/>
    <p:sldId id="269" r:id="rId20"/>
    <p:sldId id="268" r:id="rId21"/>
    <p:sldId id="28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339966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8AA16-9B7F-4FA9-AC9E-49FC7F3B9FAC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ADC70-A4E1-4408-AB51-88418010E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SMART\Desktop\MS WORD\Asif_frame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200400" y="2133602"/>
            <a:ext cx="3048000" cy="5909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¯^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vMZg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43200" y="3505200"/>
            <a:ext cx="39624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Z_¨ I †</a:t>
            </a:r>
            <a:r>
              <a:rPr lang="en-US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hvMvhvM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cÖhyw³ </a:t>
            </a:r>
            <a:r>
              <a:rPr lang="en-US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wel‡q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066800" y="2971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4724400" y="1295400"/>
            <a:ext cx="3657600" cy="3338933"/>
            <a:chOff x="4800600" y="1809750"/>
            <a:chExt cx="4048417" cy="3695700"/>
          </a:xfrm>
        </p:grpSpPr>
        <p:pic>
          <p:nvPicPr>
            <p:cNvPr id="54" name="Picture 53" descr="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924800" y="3429000"/>
              <a:ext cx="924217" cy="704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55" name="Picture 54" descr="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00800" y="1809750"/>
              <a:ext cx="924217" cy="704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56" name="Picture 55" descr="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00600" y="3352800"/>
              <a:ext cx="924217" cy="704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57" name="Picture 56" descr="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21708" y="4800600"/>
              <a:ext cx="924217" cy="704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sp>
        <p:nvSpPr>
          <p:cNvPr id="63" name="Oval 62"/>
          <p:cNvSpPr/>
          <p:nvPr/>
        </p:nvSpPr>
        <p:spPr>
          <a:xfrm>
            <a:off x="1143000" y="1752600"/>
            <a:ext cx="2743200" cy="27432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609600" y="1295400"/>
            <a:ext cx="3657600" cy="3338933"/>
            <a:chOff x="4800600" y="1809750"/>
            <a:chExt cx="4048417" cy="3695700"/>
          </a:xfrm>
        </p:grpSpPr>
        <p:pic>
          <p:nvPicPr>
            <p:cNvPr id="66" name="Picture 65" descr="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924800" y="3429000"/>
              <a:ext cx="924217" cy="704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67" name="Picture 66" descr="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00800" y="1809750"/>
              <a:ext cx="924217" cy="704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68" name="Picture 67" descr="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00600" y="3352800"/>
              <a:ext cx="924217" cy="704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69" name="Picture 68" descr="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21708" y="4800600"/>
              <a:ext cx="924217" cy="704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sp>
        <p:nvSpPr>
          <p:cNvPr id="70" name="Oval 69"/>
          <p:cNvSpPr/>
          <p:nvPr/>
        </p:nvSpPr>
        <p:spPr>
          <a:xfrm>
            <a:off x="5105400" y="1676400"/>
            <a:ext cx="2743200" cy="27432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477000" y="1524000"/>
            <a:ext cx="3810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209800" y="1524000"/>
            <a:ext cx="3810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 রিং টপোলজি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( Ring Topology)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5 0.01667 C 0.0941 0.01667 0.1625 0.10555 0.1625 0.21667 C 0.1625 0.32662 0.0941 0.41667 0.0125 0.41667 C -0.07083 0.41667 -0.1375 0.32662 -0.1375 0.21667 C -0.1375 0.10555 -0.07083 0.01667 0.0125 0.01667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13 0.00625 C 0.04375 0.01898 0.06336 0.03194 0.07569 0.04491 C 0.08802 0.05787 0.09149 0.06944 0.09826 0.0838 C 0.10503 0.09815 0.11198 0.12037 0.11597 0.13102 C 0.11996 0.14167 0.12083 0.13958 0.12239 0.14815 C 0.12396 0.15671 0.12517 0.16805 0.12569 0.18264 C 0.12621 0.19722 0.12708 0.2213 0.12569 0.23634 C 0.1243 0.25139 0.12083 0.26111 0.11753 0.27292 C 0.11423 0.28472 0.11111 0.2956 0.10625 0.30741 C 0.10139 0.31921 0.09253 0.33542 0.08854 0.34398 C 0.08455 0.35255 0.08715 0.3544 0.08211 0.35903 C 0.07708 0.36366 0.06649 0.36597 0.05798 0.37176 C 0.04948 0.37755 0.04027 0.38866 0.03055 0.39329 C 0.02083 0.39792 0.0092 0.39792 -0.00018 0.39977 C -0.00955 0.40162 -0.01667 0.4037 -0.02587 0.40417 C -0.03507 0.40463 -0.04427 0.40602 -0.05504 0.40208 C -0.0658 0.39815 -0.0816 0.38588 -0.09045 0.38055 C -0.09931 0.37523 -0.10191 0.3743 -0.10816 0.36967 C -0.11441 0.36505 -0.12309 0.36042 -0.12761 0.35255 C -0.13212 0.34467 -0.13368 0.32986 -0.13559 0.32245 C -0.1375 0.31505 -0.1349 0.3118 -0.13889 0.30741 C -0.14289 0.30301 -0.15591 0.30255 -0.1599 0.29653 C -0.16389 0.29051 -0.16233 0.28009 -0.16302 0.27083 C -0.16372 0.26157 -0.16354 0.2493 -0.16459 0.24074 C -0.16563 0.23217 -0.16858 0.22708 -0.16945 0.21921 C -0.17032 0.21134 -0.16945 0.19907 -0.16945 0.19329 " pathEditMode="relative" ptsTypes="aaaaaaaaaaaaaaaaaaaaaaaaaA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 রিং টপোলজি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( Ring Topology)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676400"/>
            <a:ext cx="8915400" cy="50167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b="1" u="sng" dirty="0" smtClean="0">
                <a:latin typeface="NikoshBAN" pitchFamily="2" charset="0"/>
                <a:cs typeface="NikoshBAN" pitchFamily="2" charset="0"/>
              </a:rPr>
              <a:t>সুবিধাঃ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১। এজাতীয় টপোলজিতে কোনো সার্ভার থাকে না। তাই সব কম্পিউটারই স্বয়ংসম্পর্ণ 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 এটির গঠন তুলনামূলকভাবে সহজ।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৩। এতে খরচ কম পড়ে।</a:t>
            </a:r>
          </a:p>
          <a:p>
            <a:r>
              <a:rPr lang="bn-BD" sz="3200" b="1" u="sng" dirty="0" smtClean="0">
                <a:latin typeface="NikoshBAN" pitchFamily="2" charset="0"/>
                <a:cs typeface="NikoshBAN" pitchFamily="2" charset="0"/>
              </a:rPr>
              <a:t>অসুবিধাঃ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 একটি কম্পিউটার বিকল হয়ে গেলে সম্পর্ণ নেটওয়ার্ক অচল হয়ে য়ায়।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 টপোলজিতে কোনো সমস্যা দেখা তা সারানো ও নতুন কম্পিউটার যুক্ত করা ঝামেলাপূর্ণ।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495801" y="1295400"/>
            <a:ext cx="4048585" cy="3279106"/>
            <a:chOff x="4500524" y="1761748"/>
            <a:chExt cx="3965902" cy="2832241"/>
          </a:xfrm>
        </p:grpSpPr>
        <p:grpSp>
          <p:nvGrpSpPr>
            <p:cNvPr id="58" name="Group 18"/>
            <p:cNvGrpSpPr/>
            <p:nvPr/>
          </p:nvGrpSpPr>
          <p:grpSpPr>
            <a:xfrm>
              <a:off x="5107455" y="2113782"/>
              <a:ext cx="2770713" cy="2148964"/>
              <a:chOff x="5107455" y="2113782"/>
              <a:chExt cx="2770713" cy="2148964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 rot="5400000">
                <a:off x="6000171" y="2632176"/>
                <a:ext cx="1051978" cy="1519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>
                <a:endCxn id="63" idx="3"/>
              </p:cNvCxnSpPr>
              <p:nvPr/>
            </p:nvCxnSpPr>
            <p:spPr>
              <a:xfrm rot="10800000" flipV="1">
                <a:off x="5107455" y="3604588"/>
                <a:ext cx="1035231" cy="56051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6889126" y="3670404"/>
                <a:ext cx="970369" cy="59234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0800000">
                <a:off x="5257800" y="2667000"/>
                <a:ext cx="990600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flipV="1">
                <a:off x="6963768" y="2683168"/>
                <a:ext cx="914400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17"/>
            <p:cNvGrpSpPr/>
            <p:nvPr/>
          </p:nvGrpSpPr>
          <p:grpSpPr>
            <a:xfrm>
              <a:off x="4500524" y="1761748"/>
              <a:ext cx="3965902" cy="2832241"/>
              <a:chOff x="4500524" y="1761748"/>
              <a:chExt cx="3965902" cy="2832241"/>
            </a:xfrm>
          </p:grpSpPr>
          <p:grpSp>
            <p:nvGrpSpPr>
              <p:cNvPr id="60" name="Group 44"/>
              <p:cNvGrpSpPr/>
              <p:nvPr/>
            </p:nvGrpSpPr>
            <p:grpSpPr>
              <a:xfrm>
                <a:off x="4500524" y="1761748"/>
                <a:ext cx="3965902" cy="2832241"/>
                <a:chOff x="4500524" y="1761748"/>
                <a:chExt cx="3965902" cy="2832241"/>
              </a:xfrm>
            </p:grpSpPr>
            <p:pic>
              <p:nvPicPr>
                <p:cNvPr id="62" name="Picture 61" descr="3.jpg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6188724" y="1761748"/>
                  <a:ext cx="606932" cy="462874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</p:pic>
            <p:pic>
              <p:nvPicPr>
                <p:cNvPr id="63" name="Picture 62" descr="3.jpg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500524" y="3933667"/>
                  <a:ext cx="606932" cy="462874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</p:pic>
            <p:pic>
              <p:nvPicPr>
                <p:cNvPr id="64" name="Picture 63" descr="3.jpg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7859494" y="2485721"/>
                  <a:ext cx="606932" cy="462874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</p:pic>
            <p:pic>
              <p:nvPicPr>
                <p:cNvPr id="65" name="Picture 64" descr="3.jpg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727068" y="2286000"/>
                  <a:ext cx="606932" cy="462874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</p:pic>
            <p:pic>
              <p:nvPicPr>
                <p:cNvPr id="66" name="Picture 65" descr="3.jpg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7859494" y="4131115"/>
                  <a:ext cx="606932" cy="462874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</p:pic>
          </p:grpSp>
          <p:pic>
            <p:nvPicPr>
              <p:cNvPr id="61" name="Picture 60" descr="3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151414" y="3131125"/>
                <a:ext cx="799323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</p:grpSp>
      </p:grpSp>
      <p:grpSp>
        <p:nvGrpSpPr>
          <p:cNvPr id="72" name="Group 71"/>
          <p:cNvGrpSpPr/>
          <p:nvPr/>
        </p:nvGrpSpPr>
        <p:grpSpPr>
          <a:xfrm>
            <a:off x="152400" y="1447800"/>
            <a:ext cx="3959732" cy="3033178"/>
            <a:chOff x="4727068" y="1761748"/>
            <a:chExt cx="3959732" cy="3033178"/>
          </a:xfrm>
        </p:grpSpPr>
        <p:grpSp>
          <p:nvGrpSpPr>
            <p:cNvPr id="73" name="Group 18"/>
            <p:cNvGrpSpPr/>
            <p:nvPr/>
          </p:nvGrpSpPr>
          <p:grpSpPr>
            <a:xfrm>
              <a:off x="5257800" y="2523749"/>
              <a:ext cx="2822068" cy="2271177"/>
              <a:chOff x="5257800" y="2523749"/>
              <a:chExt cx="2822068" cy="2271177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 rot="5400000">
                <a:off x="5961274" y="4261342"/>
                <a:ext cx="1051978" cy="1519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>
                <a:endCxn id="78" idx="3"/>
              </p:cNvCxnSpPr>
              <p:nvPr/>
            </p:nvCxnSpPr>
            <p:spPr>
              <a:xfrm rot="10800000" flipV="1">
                <a:off x="5410200" y="3657599"/>
                <a:ext cx="838200" cy="54538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>
                <a:endCxn id="81" idx="1"/>
              </p:cNvCxnSpPr>
              <p:nvPr/>
            </p:nvCxnSpPr>
            <p:spPr>
              <a:xfrm>
                <a:off x="6936868" y="3590548"/>
                <a:ext cx="1143000" cy="61243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10800000">
                <a:off x="5257800" y="2667000"/>
                <a:ext cx="990600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flipV="1">
                <a:off x="6936868" y="2523749"/>
                <a:ext cx="1143000" cy="60959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4" name="Group 17"/>
            <p:cNvGrpSpPr/>
            <p:nvPr/>
          </p:nvGrpSpPr>
          <p:grpSpPr>
            <a:xfrm>
              <a:off x="4727068" y="1761748"/>
              <a:ext cx="3959732" cy="2672674"/>
              <a:chOff x="4727068" y="1761748"/>
              <a:chExt cx="3959732" cy="2672674"/>
            </a:xfrm>
          </p:grpSpPr>
          <p:grpSp>
            <p:nvGrpSpPr>
              <p:cNvPr id="75" name="Group 44"/>
              <p:cNvGrpSpPr/>
              <p:nvPr/>
            </p:nvGrpSpPr>
            <p:grpSpPr>
              <a:xfrm>
                <a:off x="4727068" y="1761748"/>
                <a:ext cx="3959732" cy="2672674"/>
                <a:chOff x="4727068" y="1761748"/>
                <a:chExt cx="3959732" cy="2672674"/>
              </a:xfrm>
            </p:grpSpPr>
            <p:pic>
              <p:nvPicPr>
                <p:cNvPr id="77" name="Picture 76" descr="3.jpg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6251068" y="1761748"/>
                  <a:ext cx="606932" cy="462874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</p:pic>
            <p:pic>
              <p:nvPicPr>
                <p:cNvPr id="78" name="Picture 77" descr="3.jpg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803268" y="3971548"/>
                  <a:ext cx="606932" cy="462874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</p:pic>
            <p:pic>
              <p:nvPicPr>
                <p:cNvPr id="79" name="Picture 78" descr="3.jpg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8003668" y="2218948"/>
                  <a:ext cx="606932" cy="462874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</p:pic>
            <p:pic>
              <p:nvPicPr>
                <p:cNvPr id="80" name="Picture 79" descr="3.jpg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727068" y="2286000"/>
                  <a:ext cx="606932" cy="462874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</p:pic>
            <p:pic>
              <p:nvPicPr>
                <p:cNvPr id="81" name="Picture 80" descr="3.jpg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8079868" y="3971548"/>
                  <a:ext cx="606932" cy="462874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</p:pic>
          </p:grpSp>
          <p:pic>
            <p:nvPicPr>
              <p:cNvPr id="76" name="Picture 75" descr="3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151415" y="3131125"/>
                <a:ext cx="785454" cy="609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</p:grpSp>
      </p:grpSp>
      <p:pic>
        <p:nvPicPr>
          <p:cNvPr id="87" name="Picture 86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4267200"/>
            <a:ext cx="606932" cy="462874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88" name="Straight Connector 87"/>
          <p:cNvCxnSpPr/>
          <p:nvPr/>
        </p:nvCxnSpPr>
        <p:spPr>
          <a:xfrm rot="5400000">
            <a:off x="1462806" y="2270994"/>
            <a:ext cx="1051978" cy="151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" name="Picture 9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4495800"/>
            <a:ext cx="619586" cy="53590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93" name="Straight Connector 92"/>
          <p:cNvCxnSpPr/>
          <p:nvPr/>
        </p:nvCxnSpPr>
        <p:spPr>
          <a:xfrm rot="5400000">
            <a:off x="5951975" y="4106425"/>
            <a:ext cx="1217957" cy="15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2362200" y="3276600"/>
            <a:ext cx="1524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828800" y="3429000"/>
            <a:ext cx="1524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524000" y="3276600"/>
            <a:ext cx="1524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1905000" y="2667000"/>
            <a:ext cx="1524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209800" y="2895600"/>
            <a:ext cx="1524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524000" y="2819400"/>
            <a:ext cx="1524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itle 1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৩। স্টার টপোলজি (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Star Topology)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125 0.0944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4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0.15833 -0.1166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-5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00833 -0.1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7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-0.08333 0.0944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" y="4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-3.33333E-6 0.1222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16281E-7 L -0.09167 -0.0666 " pathEditMode="relative" ptsTypes="AA">
                                      <p:cBhvr>
                                        <p:cTn id="1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৩। স্টার টপোলজি (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Star Topology)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800285"/>
            <a:ext cx="8686800" cy="45243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সুবিধাঃ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 এ টপোলজিতে ডাটা হারানোর সম্ভাবনা খুবই কম।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  একটি কম্পিউটার বিকল হয়ে গেলেওঁ সম্পর্ণ নেটওয়ার্কিং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ব্যবস্থা সচল থাকে।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অসুবিধাঃ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 এতে তুলনামূলক বেশি খরচ হয়।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 সার্ভার নষ্ট হয়ে গেলে নেটওয়ার্কিং ব্যবস্থা বিকল হয়ে য়ায়।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2438400" y="1600200"/>
            <a:ext cx="3505200" cy="2482281"/>
            <a:chOff x="4939145" y="2394519"/>
            <a:chExt cx="3505200" cy="2482281"/>
          </a:xfrm>
        </p:grpSpPr>
        <p:pic>
          <p:nvPicPr>
            <p:cNvPr id="39" name="Picture 38" descr="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13413" y="2394519"/>
              <a:ext cx="606932" cy="46287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40" name="Picture 39" descr="3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39145" y="4528119"/>
              <a:ext cx="457200" cy="34868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41" name="Picture 40" descr="3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176655" y="3232719"/>
              <a:ext cx="713796" cy="54437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42" name="Picture 41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96345" y="3370297"/>
              <a:ext cx="530732" cy="40476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43" name="Picture 42" descr="3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01145" y="4528119"/>
              <a:ext cx="457200" cy="34868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44" name="Picture 43" descr="3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32420" y="4528119"/>
              <a:ext cx="457200" cy="34868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45" name="Picture 44" descr="3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52855" y="4528119"/>
              <a:ext cx="457200" cy="34868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46" name="Picture 45" descr="3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87145" y="4528119"/>
              <a:ext cx="457200" cy="34868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grpSp>
        <p:nvGrpSpPr>
          <p:cNvPr id="47" name="Group 46"/>
          <p:cNvGrpSpPr/>
          <p:nvPr/>
        </p:nvGrpSpPr>
        <p:grpSpPr>
          <a:xfrm>
            <a:off x="2687695" y="1981200"/>
            <a:ext cx="3110345" cy="1828802"/>
            <a:chOff x="5105401" y="2819399"/>
            <a:chExt cx="3110345" cy="1828802"/>
          </a:xfrm>
        </p:grpSpPr>
        <p:cxnSp>
          <p:nvCxnSpPr>
            <p:cNvPr id="48" name="Straight Connector 47"/>
            <p:cNvCxnSpPr/>
            <p:nvPr/>
          </p:nvCxnSpPr>
          <p:spPr>
            <a:xfrm rot="10800000" flipV="1">
              <a:off x="5661712" y="2819399"/>
              <a:ext cx="586689" cy="550897"/>
            </a:xfrm>
            <a:prstGeom prst="line">
              <a:avLst/>
            </a:prstGeom>
            <a:ln w="28575">
              <a:solidFill>
                <a:srgbClr val="CC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6858000" y="2819400"/>
              <a:ext cx="585355" cy="550897"/>
            </a:xfrm>
            <a:prstGeom prst="line">
              <a:avLst/>
            </a:prstGeom>
            <a:ln w="28575">
              <a:solidFill>
                <a:srgbClr val="CC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4946985" y="3933473"/>
              <a:ext cx="873143" cy="556311"/>
            </a:xfrm>
            <a:prstGeom prst="line">
              <a:avLst/>
            </a:prstGeom>
            <a:ln w="28575">
              <a:solidFill>
                <a:srgbClr val="CC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5419197" y="4017571"/>
              <a:ext cx="753062" cy="268034"/>
            </a:xfrm>
            <a:prstGeom prst="line">
              <a:avLst/>
            </a:prstGeom>
            <a:ln w="28575">
              <a:solidFill>
                <a:srgbClr val="CC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6600824" y="3805669"/>
              <a:ext cx="871108" cy="813955"/>
            </a:xfrm>
            <a:prstGeom prst="line">
              <a:avLst/>
            </a:prstGeom>
            <a:ln w="28575">
              <a:solidFill>
                <a:srgbClr val="CC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 flipH="1">
              <a:off x="7086892" y="4133555"/>
              <a:ext cx="751027" cy="38100"/>
            </a:xfrm>
            <a:prstGeom prst="line">
              <a:avLst/>
            </a:prstGeom>
            <a:ln w="28575">
              <a:solidFill>
                <a:srgbClr val="CC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7454037" y="3766410"/>
              <a:ext cx="751027" cy="772390"/>
            </a:xfrm>
            <a:prstGeom prst="line">
              <a:avLst/>
            </a:prstGeom>
            <a:ln w="28575">
              <a:solidFill>
                <a:srgbClr val="CC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229600" cy="1143000"/>
          </a:xfr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৪। ট্রী টপোলজি (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Tree Topology)</a:t>
            </a:r>
          </a:p>
        </p:txBody>
      </p:sp>
      <p:sp>
        <p:nvSpPr>
          <p:cNvPr id="22" name="Oval 21"/>
          <p:cNvSpPr/>
          <p:nvPr/>
        </p:nvSpPr>
        <p:spPr>
          <a:xfrm flipV="1">
            <a:off x="4267200" y="1828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657600" y="1904999"/>
            <a:ext cx="304800" cy="1523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876800" y="28194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029200" y="2895600"/>
            <a:ext cx="3048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724400" y="2971800"/>
            <a:ext cx="3048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200400" y="28956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 flipV="1">
            <a:off x="3048000" y="28956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64662E-6 L -0.075 0.08881 " pathEditMode="relative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8.32562E-7 L -0.04999 0.11101 " pathEditMode="relative" ptsTypes="AA"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8.32562E-7 L 0.025 0.11101 " pathEditMode="relative" ptsTypes="AA">
                                      <p:cBhvr>
                                        <p:cTn id="1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8.32562E-7 L -0.05833 0.08881 " pathEditMode="relative" ptsTypes="AA">
                                      <p:cBhvr>
                                        <p:cTn id="1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8.32562E-7 L 0.075 0.11101 " pathEditMode="relative" ptsTypes="AA">
                                      <p:cBhvr>
                                        <p:cTn id="1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8.32562E-7 L 3.33333E-6 0.11101 " pathEditMode="relative" ptsTypes="AA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4.16281E-7 L 0.06666 0.07771 " pathEditMode="relative" ptsTypes="AA">
                                      <p:cBhvr>
                                        <p:cTn id="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৪। ট্রী টপোলজি (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Tree Topology)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905000"/>
            <a:ext cx="9144000" cy="452431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b="1" u="sng" dirty="0" smtClean="0">
                <a:latin typeface="NikoshBAN" pitchFamily="2" charset="0"/>
                <a:cs typeface="NikoshBAN" pitchFamily="2" charset="0"/>
              </a:rPr>
              <a:t>সুবিধাঃ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১। এ টপোলজিতে ডাটা হারানোর সম্ভাবনা খুবই কম।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 কোনো কম্পিউটার বা হোস্ট নষ্ট হয়ে গেলেও নেটওয়ার্ক নষ্ট হয় না।</a:t>
            </a:r>
          </a:p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b="1" u="sng" dirty="0" smtClean="0">
                <a:latin typeface="NikoshBAN" pitchFamily="2" charset="0"/>
                <a:cs typeface="NikoshBAN" pitchFamily="2" charset="0"/>
              </a:rPr>
              <a:t>অসুবিধাঃ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 মূল সার্ভার নষ্ট হয়ে গেলে নেটওয়ার্কিং নষ্ট হয়ে য়ায়।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 দুটি কম্পিউটারে সরাসরি যোগাযোগ নেই বলে ডাটা আদান প্রদানে ব্যয় বেশি হয়।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Title 2"/>
          <p:cNvGrpSpPr>
            <a:grpSpLocks noGrp="1"/>
          </p:cNvGrpSpPr>
          <p:nvPr>
            <p:ph type="title"/>
          </p:nvPr>
        </p:nvGrpSpPr>
        <p:grpSpPr>
          <a:xfrm>
            <a:off x="457200" y="274638"/>
            <a:ext cx="8229600" cy="4983164"/>
            <a:chOff x="5029200" y="1761748"/>
            <a:chExt cx="2816732" cy="3038853"/>
          </a:xfrm>
        </p:grpSpPr>
        <p:grpSp>
          <p:nvGrpSpPr>
            <p:cNvPr id="4" name="Group 55"/>
            <p:cNvGrpSpPr/>
            <p:nvPr/>
          </p:nvGrpSpPr>
          <p:grpSpPr>
            <a:xfrm>
              <a:off x="5332665" y="2212637"/>
              <a:ext cx="2210074" cy="2239449"/>
              <a:chOff x="5332665" y="2212637"/>
              <a:chExt cx="2210074" cy="2239449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 rot="10800000" flipV="1">
                <a:off x="5638800" y="3200400"/>
                <a:ext cx="1600200" cy="1066800"/>
              </a:xfrm>
              <a:prstGeom prst="line">
                <a:avLst/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" name="Group 31"/>
              <p:cNvGrpSpPr/>
              <p:nvPr/>
            </p:nvGrpSpPr>
            <p:grpSpPr>
              <a:xfrm>
                <a:off x="5332665" y="2212637"/>
                <a:ext cx="2210074" cy="2239449"/>
                <a:chOff x="5332665" y="2209800"/>
                <a:chExt cx="2210074" cy="2239449"/>
              </a:xfrm>
            </p:grpSpPr>
            <p:cxnSp>
              <p:nvCxnSpPr>
                <p:cNvPr id="13" name="Straight Connector 12"/>
                <p:cNvCxnSpPr/>
                <p:nvPr/>
              </p:nvCxnSpPr>
              <p:spPr>
                <a:xfrm>
                  <a:off x="5638800" y="3124200"/>
                  <a:ext cx="1676400" cy="1295400"/>
                </a:xfrm>
                <a:prstGeom prst="line">
                  <a:avLst/>
                </a:prstGeom>
                <a:ln w="285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>
                  <a:stCxn id="9" idx="2"/>
                </p:cNvCxnSpPr>
                <p:nvPr/>
              </p:nvCxnSpPr>
              <p:spPr>
                <a:xfrm rot="16200000" flipH="1">
                  <a:off x="4760415" y="3788269"/>
                  <a:ext cx="1145836" cy="1335"/>
                </a:xfrm>
                <a:prstGeom prst="line">
                  <a:avLst/>
                </a:prstGeom>
                <a:ln w="285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>
                  <a:stCxn id="8" idx="2"/>
                  <a:endCxn id="10" idx="0"/>
                </p:cNvCxnSpPr>
                <p:nvPr/>
              </p:nvCxnSpPr>
              <p:spPr>
                <a:xfrm rot="5400000">
                  <a:off x="7193952" y="3752432"/>
                  <a:ext cx="697030" cy="544"/>
                </a:xfrm>
                <a:prstGeom prst="line">
                  <a:avLst/>
                </a:prstGeom>
                <a:ln w="285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>
                  <a:stCxn id="7" idx="3"/>
                  <a:endCxn id="10" idx="1"/>
                </p:cNvCxnSpPr>
                <p:nvPr/>
              </p:nvCxnSpPr>
              <p:spPr>
                <a:xfrm>
                  <a:off x="5643062" y="4337984"/>
                  <a:ext cx="1595938" cy="111265"/>
                </a:xfrm>
                <a:prstGeom prst="line">
                  <a:avLst/>
                </a:prstGeom>
                <a:ln w="285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16200000" flipH="1">
                  <a:off x="6781800" y="2209800"/>
                  <a:ext cx="609600" cy="609600"/>
                </a:xfrm>
                <a:prstGeom prst="line">
                  <a:avLst/>
                </a:prstGeom>
                <a:ln w="381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rot="10800000" flipV="1">
                  <a:off x="5410200" y="2209800"/>
                  <a:ext cx="762000" cy="685800"/>
                </a:xfrm>
                <a:prstGeom prst="line">
                  <a:avLst/>
                </a:prstGeom>
                <a:ln w="285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>
                  <a:stCxn id="6" idx="2"/>
                </p:cNvCxnSpPr>
                <p:nvPr/>
              </p:nvCxnSpPr>
              <p:spPr>
                <a:xfrm rot="5400000">
                  <a:off x="4955327" y="2882738"/>
                  <a:ext cx="1991736" cy="1081989"/>
                </a:xfrm>
                <a:prstGeom prst="line">
                  <a:avLst/>
                </a:prstGeom>
                <a:ln w="285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rot="16200000" flipH="1">
                  <a:off x="5867400" y="2895601"/>
                  <a:ext cx="2133600" cy="762000"/>
                </a:xfrm>
                <a:prstGeom prst="line">
                  <a:avLst/>
                </a:prstGeom>
                <a:ln w="285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" name="Group 66"/>
            <p:cNvGrpSpPr/>
            <p:nvPr/>
          </p:nvGrpSpPr>
          <p:grpSpPr>
            <a:xfrm>
              <a:off x="5029200" y="1761748"/>
              <a:ext cx="2816732" cy="3038853"/>
              <a:chOff x="5029200" y="1761748"/>
              <a:chExt cx="2816732" cy="3038853"/>
            </a:xfrm>
          </p:grpSpPr>
          <p:pic>
            <p:nvPicPr>
              <p:cNvPr id="6" name="Picture 5" descr="3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6188724" y="1761748"/>
                <a:ext cx="606932" cy="668954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pic>
            <p:nvPicPr>
              <p:cNvPr id="7" name="Picture 6" descr="3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036130" y="3964166"/>
                <a:ext cx="606932" cy="75330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pic>
            <p:nvPicPr>
              <p:cNvPr id="8" name="Picture 7" descr="3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7239000" y="2737526"/>
                <a:ext cx="606932" cy="66901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pic>
            <p:nvPicPr>
              <p:cNvPr id="9" name="Picture 8" descr="3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029200" y="2477170"/>
                <a:ext cx="606932" cy="74168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pic>
            <p:nvPicPr>
              <p:cNvPr id="10" name="Picture 9" descr="3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7239000" y="4103572"/>
                <a:ext cx="606932" cy="69702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</p:grpSp>
      </p:grpSp>
      <p:sp>
        <p:nvSpPr>
          <p:cNvPr id="21" name="Title 1"/>
          <p:cNvSpPr txBox="1">
            <a:spLocks/>
          </p:cNvSpPr>
          <p:nvPr/>
        </p:nvSpPr>
        <p:spPr>
          <a:xfrm>
            <a:off x="457200" y="5532438"/>
            <a:ext cx="8077200" cy="10207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5</a:t>
            </a:r>
            <a:r>
              <a:rPr kumimoji="0" lang="bn-BD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। মেশ টপোলজি (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Topology)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5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 মেশ টপোলজি (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Topology)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981200"/>
            <a:ext cx="8686800" cy="403187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b="1" u="sng" dirty="0" smtClean="0">
                <a:latin typeface="NikoshBAN" pitchFamily="2" charset="0"/>
                <a:cs typeface="NikoshBAN" pitchFamily="2" charset="0"/>
              </a:rPr>
              <a:t>সুবিধাঃ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 বিভিন্ন ধরনের টপোলজি সংযুক্ত করে বিভিন্ন রকম সুবিধা পাওয়া য়ায়।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 কম্পিউটার সংখ্যা বৃদ্ধি করে টপোলজি পরিবর্তন করা য়ায়।</a:t>
            </a:r>
          </a:p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b="1" u="sng" dirty="0" smtClean="0">
                <a:latin typeface="NikoshBAN" pitchFamily="2" charset="0"/>
                <a:cs typeface="NikoshBAN" pitchFamily="2" charset="0"/>
              </a:rPr>
              <a:t>অসুবিধাঃ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 এ টপোলজিতে ডাটা আদান প্রদানে সময় বেশি লাগে।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 এ টপোলজির গঠন জটিল।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47796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895600"/>
            <a:ext cx="9144000" cy="240065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pPr>
              <a:buFont typeface="Wingdings" pitchFamily="2" charset="2"/>
              <a:buChar char="v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পাঁচ প্রকার টপোলজির দুইটি করে বৈশিষ্ট্য লেখ।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03238"/>
            <a:ext cx="6858000" cy="132556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633008"/>
            <a:ext cx="8077200" cy="255454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নেটওয়ার্ক টপোলজি কী ? 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	 নেটওয়ার্ক টপোলজি কত প্রকার ও কী কী ?  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	 বাস টপোলজির সুবিধাগুলো কী ? 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	 মেষ টপোলজির অসুবিধাগলো কী ?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0"/>
          <p:cNvSpPr txBox="1">
            <a:spLocks/>
          </p:cNvSpPr>
          <p:nvPr/>
        </p:nvSpPr>
        <p:spPr>
          <a:xfrm>
            <a:off x="1371600" y="1066800"/>
            <a:ext cx="3124200" cy="4191000"/>
          </a:xfrm>
          <a:prstGeom prst="rect">
            <a:avLst/>
          </a:prstGeom>
          <a:ln w="66675">
            <a:solidFill>
              <a:schemeClr val="tx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600" u="sng" dirty="0">
              <a:solidFill>
                <a:srgbClr val="0052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Content Placeholder 12"/>
          <p:cNvSpPr txBox="1">
            <a:spLocks/>
          </p:cNvSpPr>
          <p:nvPr/>
        </p:nvSpPr>
        <p:spPr>
          <a:xfrm>
            <a:off x="4724400" y="1066800"/>
            <a:ext cx="3228112" cy="4191000"/>
          </a:xfrm>
          <a:prstGeom prst="rect">
            <a:avLst/>
          </a:prstGeom>
          <a:ln w="66675">
            <a:solidFill>
              <a:schemeClr val="tx1"/>
            </a:solidFill>
          </a:ln>
        </p:spPr>
        <p:txBody>
          <a:bodyPr/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kumimoji="0" lang="bn-BD" sz="3600" b="1" i="0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10000"/>
                  </a:schemeClr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পাঠ 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kumimoji="0" lang="bn-BD" sz="3200" b="1" i="0" u="none" strike="noStrike" kern="1200" cap="none" spc="0" normalizeH="0" baseline="0" noProof="0" dirty="0" smtClean="0">
                <a:ln/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শ্রে</a:t>
            </a:r>
            <a:r>
              <a:rPr lang="en-US" sz="3200" b="1" dirty="0" err="1" smtClean="0">
                <a:ln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ণি</a:t>
            </a:r>
            <a:r>
              <a:rPr lang="en-US" sz="3200" b="1" dirty="0" smtClean="0">
                <a:ln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 8ম</a:t>
            </a:r>
            <a:endParaRPr kumimoji="0" lang="bn-BD" sz="3200" b="1" i="0" u="none" strike="noStrike" kern="1200" cap="none" spc="0" normalizeH="0" baseline="0" noProof="0" dirty="0" smtClean="0">
              <a:ln/>
              <a:solidFill>
                <a:srgbClr val="FF000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2800" b="1" i="0" u="none" strike="noStrike" kern="1200" cap="none" spc="0" normalizeH="0" baseline="0" noProof="0" dirty="0" smtClean="0">
                <a:ln/>
                <a:solidFill>
                  <a:srgbClr val="0099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বিষয়</a:t>
            </a:r>
            <a:r>
              <a:rPr kumimoji="0" lang="en-US" sz="2800" b="1" i="0" u="none" strike="noStrike" kern="1200" cap="none" spc="0" normalizeH="0" baseline="0" noProof="0" dirty="0" smtClean="0">
                <a:ln/>
                <a:solidFill>
                  <a:srgbClr val="0099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:</a:t>
            </a:r>
            <a:r>
              <a:rPr kumimoji="0" lang="en-US" sz="2800" b="1" i="0" u="none" strike="noStrike" kern="1200" cap="none" spc="0" normalizeH="0" baseline="0" noProof="0" dirty="0" err="1" smtClean="0">
                <a:ln/>
                <a:solidFill>
                  <a:srgbClr val="0099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তথ্য</a:t>
            </a:r>
            <a:r>
              <a:rPr kumimoji="0" lang="en-US" sz="2800" b="1" i="0" u="none" strike="noStrike" kern="1200" cap="none" spc="0" normalizeH="0" noProof="0" dirty="0" smtClean="0">
                <a:ln/>
                <a:solidFill>
                  <a:srgbClr val="0099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ও </a:t>
            </a:r>
            <a:r>
              <a:rPr kumimoji="0" lang="en-US" sz="2800" b="1" i="0" u="none" strike="noStrike" kern="1200" cap="none" spc="0" normalizeH="0" noProof="0" dirty="0" err="1" smtClean="0">
                <a:ln/>
                <a:solidFill>
                  <a:srgbClr val="0099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যোগাযোগ</a:t>
            </a:r>
            <a:r>
              <a:rPr kumimoji="0" lang="en-US" sz="2800" b="1" i="0" u="none" strike="noStrike" kern="1200" cap="none" spc="0" normalizeH="0" noProof="0" dirty="0" smtClean="0">
                <a:ln/>
                <a:solidFill>
                  <a:srgbClr val="0099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/>
                <a:solidFill>
                  <a:srgbClr val="0099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প্রযুক্তি</a:t>
            </a:r>
            <a:endParaRPr lang="en-US" sz="2800" b="1" dirty="0" smtClean="0">
              <a:ln/>
              <a:solidFill>
                <a:srgbClr val="009900"/>
              </a:solidFill>
              <a:latin typeface="NikoshBAN" pitchFamily="2" charset="0"/>
              <a:cs typeface="NikoshBAN" pitchFamily="2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/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অধ্যায়</a:t>
            </a:r>
            <a:r>
              <a:rPr kumimoji="0" lang="en-US" sz="2800" b="1" i="0" u="none" strike="noStrike" kern="1200" cap="none" spc="0" normalizeH="0" baseline="0" noProof="0" dirty="0" smtClean="0">
                <a:ln/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:</a:t>
            </a:r>
            <a:r>
              <a:rPr kumimoji="0" lang="en-US" sz="2800" b="1" i="0" u="none" strike="noStrike" kern="1200" cap="none" spc="0" normalizeH="0" noProof="0" dirty="0" smtClean="0">
                <a:ln/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3য়</a:t>
            </a:r>
            <a:endParaRPr kumimoji="0" lang="en-US" sz="2800" b="1" i="0" u="none" strike="noStrike" kern="1200" cap="none" spc="0" normalizeH="0" baseline="0" noProof="0" dirty="0" smtClean="0">
              <a:ln/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 err="1" smtClean="0">
                <a:ln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b="1" dirty="0" smtClean="0">
                <a:ln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: ৫০ </a:t>
            </a:r>
            <a:r>
              <a:rPr lang="en-US" sz="2800" b="1" dirty="0" err="1" smtClean="0">
                <a:ln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2800" b="1" dirty="0" smtClean="0">
              <a:ln/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 err="1" smtClean="0">
                <a:ln/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2800" b="1" dirty="0" smtClean="0">
                <a:ln/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: </a:t>
            </a:r>
            <a:endParaRPr kumimoji="0" lang="bn-BD" sz="2800" b="1" i="0" u="none" strike="noStrike" kern="1200" cap="none" spc="0" normalizeH="0" baseline="0" noProof="0" dirty="0" smtClean="0">
              <a:ln/>
              <a:solidFill>
                <a:srgbClr val="00330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100" b="1" u="sng" dirty="0" smtClean="0">
              <a:ln/>
              <a:solidFill>
                <a:srgbClr val="4F032E"/>
              </a:solidFill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800" b="1" u="sng" dirty="0" smtClean="0">
              <a:ln/>
              <a:solidFill>
                <a:srgbClr val="4F032E"/>
              </a:solidFill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800" b="1" u="sng" dirty="0" smtClean="0">
              <a:ln/>
              <a:solidFill>
                <a:srgbClr val="4F032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18312" y="3581400"/>
            <a:ext cx="3934688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অরুন</a:t>
            </a:r>
            <a:r>
              <a:rPr lang="en-US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বালা</a:t>
            </a:r>
            <a:r>
              <a:rPr lang="en-US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defRPr/>
            </a:pPr>
            <a:r>
              <a:rPr lang="en-US" sz="1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1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1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(I.C.T)</a:t>
            </a:r>
          </a:p>
          <a:p>
            <a:pPr algn="ctr">
              <a:defRPr/>
            </a:pPr>
            <a:r>
              <a:rPr lang="en-US" b="1" dirty="0" err="1" smtClean="0">
                <a:ln w="1905"/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বদনপুর</a:t>
            </a:r>
            <a:r>
              <a:rPr lang="en-US" b="1" dirty="0" smtClean="0">
                <a:ln w="1905"/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আর্দশ</a:t>
            </a:r>
            <a:r>
              <a:rPr lang="en-US" b="1" dirty="0" smtClean="0">
                <a:ln w="1905"/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b="1" dirty="0" smtClean="0">
                <a:ln w="1905"/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b="1" dirty="0" smtClean="0">
              <a:ln w="1905"/>
              <a:solidFill>
                <a:srgbClr val="00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1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NikoshBAN" pitchFamily="2" charset="0"/>
              </a:rPr>
              <a:t>akbala1988</a:t>
            </a:r>
            <a:r>
              <a:rPr lang="en-US" sz="1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@gmail.</a:t>
            </a:r>
            <a:r>
              <a:rPr lang="en-US" sz="1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NikoshBAN" pitchFamily="2" charset="0"/>
              </a:rPr>
              <a:t>com</a:t>
            </a:r>
          </a:p>
          <a:p>
            <a:pPr algn="ctr">
              <a:defRPr/>
            </a:pPr>
            <a:r>
              <a:rPr lang="en-US" sz="16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Mob: </a:t>
            </a:r>
            <a:r>
              <a:rPr lang="en-US" sz="16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01719-261089</a:t>
            </a:r>
            <a:endParaRPr lang="en-US" sz="1600" b="1" dirty="0">
              <a:ln w="1905"/>
              <a:solidFill>
                <a:srgbClr val="FF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28079" y="87365"/>
            <a:ext cx="3581400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bn-BD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</a:p>
        </p:txBody>
      </p:sp>
      <p:pic>
        <p:nvPicPr>
          <p:cNvPr id="3073" name="Picture 1" descr="C:\Users\SMART\Desktop\OTHER FILE\66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676400"/>
            <a:ext cx="1855788" cy="1752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41219901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1752600"/>
            <a:ext cx="8305800" cy="41549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6600" b="1" u="sng" dirty="0" smtClean="0">
                <a:latin typeface="NikoshBAN" pitchFamily="2" charset="0"/>
                <a:cs typeface="NikoshBAN" pitchFamily="2" charset="0"/>
              </a:rPr>
              <a:t>বাড়ীর কাজঃ </a:t>
            </a:r>
          </a:p>
          <a:p>
            <a:pPr algn="ctr"/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প্রাত্যহিক জীবনে নেটওয়ার্কের ভূমিকা আলোচনা কর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bn-BD" sz="4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1" y="3048000"/>
            <a:ext cx="5565947" cy="23914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600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6600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166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7410" name="Picture 2" descr="C:\Users\SMART\Desktop\MS WORD\56-laptop-3(concexpts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304800"/>
            <a:ext cx="4667250" cy="297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54237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876800" y="609600"/>
            <a:ext cx="3807332" cy="2748874"/>
            <a:chOff x="4727068" y="2218948"/>
            <a:chExt cx="3807332" cy="2748874"/>
          </a:xfrm>
          <a:solidFill>
            <a:srgbClr val="00B050"/>
          </a:solidFill>
        </p:grpSpPr>
        <p:grpSp>
          <p:nvGrpSpPr>
            <p:cNvPr id="4" name="Group 18"/>
            <p:cNvGrpSpPr/>
            <p:nvPr/>
          </p:nvGrpSpPr>
          <p:grpSpPr>
            <a:xfrm>
              <a:off x="5257800" y="2218948"/>
              <a:ext cx="2822068" cy="1984036"/>
              <a:chOff x="5257800" y="2218948"/>
              <a:chExt cx="2822068" cy="1984036"/>
            </a:xfrm>
            <a:grpFill/>
          </p:grpSpPr>
          <p:cxnSp>
            <p:nvCxnSpPr>
              <p:cNvPr id="13" name="Straight Connector 12"/>
              <p:cNvCxnSpPr/>
              <p:nvPr/>
            </p:nvCxnSpPr>
            <p:spPr>
              <a:xfrm rot="5400000">
                <a:off x="6037474" y="2737342"/>
                <a:ext cx="1051978" cy="1519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endCxn id="9" idx="3"/>
              </p:cNvCxnSpPr>
              <p:nvPr/>
            </p:nvCxnSpPr>
            <p:spPr>
              <a:xfrm rot="10800000" flipV="1">
                <a:off x="5410200" y="3657599"/>
                <a:ext cx="838200" cy="545385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endCxn id="12" idx="1"/>
              </p:cNvCxnSpPr>
              <p:nvPr/>
            </p:nvCxnSpPr>
            <p:spPr>
              <a:xfrm>
                <a:off x="6936868" y="3666748"/>
                <a:ext cx="990600" cy="460037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10800000">
                <a:off x="5257800" y="2667000"/>
                <a:ext cx="990600" cy="533400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V="1">
                <a:off x="6936868" y="2599948"/>
                <a:ext cx="1143000" cy="609599"/>
              </a:xfrm>
              <a:prstGeom prst="line">
                <a:avLst/>
              </a:prstGeom>
              <a:grpFill/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17"/>
            <p:cNvGrpSpPr/>
            <p:nvPr/>
          </p:nvGrpSpPr>
          <p:grpSpPr>
            <a:xfrm>
              <a:off x="4727068" y="2286000"/>
              <a:ext cx="3807332" cy="2681822"/>
              <a:chOff x="4727068" y="2286000"/>
              <a:chExt cx="3807332" cy="2681822"/>
            </a:xfrm>
            <a:grpFill/>
          </p:grpSpPr>
          <p:grpSp>
            <p:nvGrpSpPr>
              <p:cNvPr id="6" name="Group 44"/>
              <p:cNvGrpSpPr/>
              <p:nvPr/>
            </p:nvGrpSpPr>
            <p:grpSpPr>
              <a:xfrm>
                <a:off x="4727068" y="2286000"/>
                <a:ext cx="3807332" cy="2681822"/>
                <a:chOff x="4727068" y="2286000"/>
                <a:chExt cx="3807332" cy="2681822"/>
              </a:xfrm>
              <a:grpFill/>
            </p:grpSpPr>
            <p:pic>
              <p:nvPicPr>
                <p:cNvPr id="8" name="Picture 7" descr="3.jpg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6327268" y="4504948"/>
                  <a:ext cx="606932" cy="462874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</p:pic>
            <p:pic>
              <p:nvPicPr>
                <p:cNvPr id="9" name="Picture 8" descr="3.jpg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803268" y="3971548"/>
                  <a:ext cx="606932" cy="462874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</p:pic>
            <p:pic>
              <p:nvPicPr>
                <p:cNvPr id="10" name="Picture 9" descr="3.jpg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7851268" y="2371348"/>
                  <a:ext cx="606932" cy="462874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</p:pic>
            <p:pic>
              <p:nvPicPr>
                <p:cNvPr id="11" name="Picture 10" descr="3.jpg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727068" y="2286000"/>
                  <a:ext cx="606932" cy="462874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</p:pic>
            <p:pic>
              <p:nvPicPr>
                <p:cNvPr id="12" name="Picture 11" descr="3.jpg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7927468" y="3895348"/>
                  <a:ext cx="606932" cy="462874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</p:pic>
          </p:grpSp>
          <p:pic>
            <p:nvPicPr>
              <p:cNvPr id="7" name="Picture 6" descr="3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098668" y="3133348"/>
                <a:ext cx="861654" cy="6096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</p:pic>
        </p:grpSp>
      </p:grpSp>
      <p:grpSp>
        <p:nvGrpSpPr>
          <p:cNvPr id="27" name="Group 26"/>
          <p:cNvGrpSpPr/>
          <p:nvPr/>
        </p:nvGrpSpPr>
        <p:grpSpPr>
          <a:xfrm>
            <a:off x="457200" y="228600"/>
            <a:ext cx="3581400" cy="3338933"/>
            <a:chOff x="4800600" y="1809750"/>
            <a:chExt cx="3964075" cy="3695700"/>
          </a:xfrm>
        </p:grpSpPr>
        <p:pic>
          <p:nvPicPr>
            <p:cNvPr id="28" name="Picture 27" descr="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924800" y="3429000"/>
              <a:ext cx="839875" cy="704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29" name="Picture 28" descr="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00800" y="1809750"/>
              <a:ext cx="924217" cy="704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30" name="Picture 29" descr="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00600" y="3352800"/>
              <a:ext cx="924217" cy="704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31" name="Picture 30" descr="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21708" y="4800600"/>
              <a:ext cx="924217" cy="704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sp>
        <p:nvSpPr>
          <p:cNvPr id="32" name="Oval 31"/>
          <p:cNvSpPr/>
          <p:nvPr/>
        </p:nvSpPr>
        <p:spPr>
          <a:xfrm>
            <a:off x="914400" y="533400"/>
            <a:ext cx="2743200" cy="27432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1524000" y="4038600"/>
            <a:ext cx="6182016" cy="2533650"/>
            <a:chOff x="1066801" y="3505200"/>
            <a:chExt cx="6182016" cy="2381250"/>
          </a:xfrm>
        </p:grpSpPr>
        <p:pic>
          <p:nvPicPr>
            <p:cNvPr id="34" name="Picture 33" descr="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67201" y="5152380"/>
              <a:ext cx="924217" cy="704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35" name="Picture 34" descr="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66801" y="3543300"/>
              <a:ext cx="1219200" cy="704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36" name="Picture 35" descr="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05000" y="5181600"/>
              <a:ext cx="924217" cy="704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37" name="Picture 36" descr="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24600" y="3505200"/>
              <a:ext cx="924217" cy="704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cxnSp>
          <p:nvCxnSpPr>
            <p:cNvPr id="38" name="Straight Connector 37"/>
            <p:cNvCxnSpPr/>
            <p:nvPr/>
          </p:nvCxnSpPr>
          <p:spPr>
            <a:xfrm rot="5400000">
              <a:off x="1421679" y="4445721"/>
              <a:ext cx="514350" cy="490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4088679" y="4502872"/>
              <a:ext cx="514350" cy="490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6603279" y="4502873"/>
              <a:ext cx="514350" cy="490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2102571" y="5036270"/>
              <a:ext cx="514350" cy="490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4388570" y="5036271"/>
              <a:ext cx="514350" cy="490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Straight Connector 42"/>
          <p:cNvCxnSpPr/>
          <p:nvPr/>
        </p:nvCxnSpPr>
        <p:spPr>
          <a:xfrm>
            <a:off x="990600" y="5334000"/>
            <a:ext cx="73914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43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7600" y="5867400"/>
            <a:ext cx="924217" cy="74996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45" name="Straight Connector 44"/>
          <p:cNvCxnSpPr/>
          <p:nvPr/>
        </p:nvCxnSpPr>
        <p:spPr>
          <a:xfrm rot="5400000">
            <a:off x="7653620" y="5605180"/>
            <a:ext cx="547268" cy="490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45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4114800"/>
            <a:ext cx="924217" cy="74996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47" name="Straight Connector 46"/>
          <p:cNvCxnSpPr>
            <a:endCxn id="8" idx="0"/>
          </p:cNvCxnSpPr>
          <p:nvPr/>
        </p:nvCxnSpPr>
        <p:spPr>
          <a:xfrm rot="5400000">
            <a:off x="6400133" y="2513933"/>
            <a:ext cx="762000" cy="133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47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152400"/>
            <a:ext cx="606932" cy="46287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9" name="Oval 48"/>
          <p:cNvSpPr/>
          <p:nvPr/>
        </p:nvSpPr>
        <p:spPr>
          <a:xfrm>
            <a:off x="2209800" y="457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7086600" y="152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6629400" y="1295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7086600" y="2057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6629400" y="2057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6096000" y="1981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6248400" y="1447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7315200" y="5257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990600" y="5257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49530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7432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1981200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572000" y="5257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7772400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0" y="3276600"/>
            <a:ext cx="1295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DATA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00417 0.1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7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9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0.10416 -0.07222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3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9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1111 L 0.07917 -0.08333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-3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9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09583 0.05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" y="2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56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0625 0.06111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3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9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-0.00417 -0.11667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5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9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0.83333 0.0111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C 0.0842 2.22222E-6 0.15312 0.08819 0.15312 0.19722 C 0.15312 0.30578 0.0842 0.39444 1.66667E-6 0.39444 C -0.08455 0.39444 -0.15313 0.30578 -0.15313 0.19722 C -0.15313 0.08819 -0.08455 2.22222E-6 1.66667E-6 2.22222E-6 Z " pathEditMode="relative" rAng="0" ptsTypes="fffff">
                                      <p:cBhvr>
                                        <p:cTn id="2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9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00416 -0.1388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6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9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5 -0.00555 L 0.0125 -0.1388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7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9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-0.01111 L -0.0125 -0.1722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81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9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0.00417 0.1166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58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9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0125 0.1166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58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9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4.44444E-6 L -0.00417 0.1166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2057400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  <a:prstDash val="lgDash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নেটওয়ার্ক টপোলজি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no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676400"/>
            <a:ext cx="9144000" cy="3970318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এই পাঠ শেষে শিক্ষার্থীরা.....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 নেটওয়ার্ক টপোলজি কি বলতে পারবে।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 নেটওয়ার্ক টপোলজি কত প্রকার ও কি কি বলতে পারবে।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৩। বিভিন্ন প্রকার নেটওয়ার্ক টপোলজির সুবিধা ও অসুবিধা উল্লেখ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করতে পারবে।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2057400"/>
          </a:xfr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নেটওয়ার্ক টপোলজি</a:t>
            </a:r>
            <a:endParaRPr lang="en-US" sz="80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" y="2755880"/>
            <a:ext cx="8534400" cy="34163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bn-BD" sz="36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নেটওয়ার্কভুক্ত কম্পিউটারগুলোর অবস্থানগত ও সংযোগ বিন্যাসের কাঠামোকে নেটওয়ার্ক </a:t>
            </a:r>
            <a:r>
              <a:rPr lang="bn-BD" sz="36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সংগঠন বা টপোলজি </a:t>
            </a:r>
            <a:r>
              <a:rPr lang="bn-BD" sz="36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বলে । নেটওয়ার্ক </a:t>
            </a:r>
            <a:r>
              <a:rPr lang="bn-BD" sz="36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টপোলজি মূলত নেটওয়ার্কের বাহ্যিক কাঠামো বর্ণনা করে থাকে</a:t>
            </a:r>
            <a:r>
              <a:rPr lang="bn-BD" sz="36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36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এক কথায় টপোলজি হলো কোনো নেটওয়ার্কের কম্পিউটারগুলো বিভিন্ন পদ্ধতিতে জুড়ে দেয়ার কৌশল। </a:t>
            </a:r>
            <a:endParaRPr lang="en-US" sz="3600" b="1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1600200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4800" dirty="0" smtClean="0">
                <a:latin typeface="NikoshBAN" pitchFamily="2" charset="0"/>
                <a:cs typeface="NikoshBAN" pitchFamily="2" charset="0"/>
              </a:rPr>
            </a:br>
            <a:r>
              <a:rPr lang="bn-BD" sz="4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4800" dirty="0" smtClean="0">
                <a:latin typeface="NikoshBAN" pitchFamily="2" charset="0"/>
                <a:cs typeface="NikoshBAN" pitchFamily="2" charset="0"/>
              </a:rPr>
            </a:b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নেটওয়ার্ক টপোলজি পাঁচ প্রকার যথাঃ </a:t>
            </a:r>
            <a:br>
              <a:rPr lang="bn-BD" sz="4800" dirty="0" smtClean="0">
                <a:latin typeface="NikoshBAN" pitchFamily="2" charset="0"/>
                <a:cs typeface="NikoshBAN" pitchFamily="2" charset="0"/>
              </a:rPr>
            </a:br>
            <a:r>
              <a:rPr lang="bn-BD" sz="4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4800" dirty="0" smtClean="0">
                <a:latin typeface="NikoshBAN" pitchFamily="2" charset="0"/>
                <a:cs typeface="NikoshBAN" pitchFamily="2" charset="0"/>
              </a:rPr>
            </a:b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541925"/>
            <a:ext cx="8610600" cy="347787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১। বাস টপোলজি (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Bus Topology)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। রিং টপোলজি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( Ring Topology)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৩। স্টার টপোলজি (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Star Topology)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৪। ট্রী টপোলজি (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Tree Topology)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5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। মেশ টপোলজি (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Mesh Topology)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Straight Connector 57"/>
          <p:cNvCxnSpPr/>
          <p:nvPr/>
        </p:nvCxnSpPr>
        <p:spPr>
          <a:xfrm rot="5400000">
            <a:off x="7289079" y="5074370"/>
            <a:ext cx="514350" cy="490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0" name="Picture 59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7383" y="5314950"/>
            <a:ext cx="924217" cy="70485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44" name="Straight Connector 43"/>
          <p:cNvCxnSpPr/>
          <p:nvPr/>
        </p:nvCxnSpPr>
        <p:spPr>
          <a:xfrm>
            <a:off x="859974" y="4806042"/>
            <a:ext cx="73914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990600" y="3486150"/>
            <a:ext cx="6248400" cy="2533650"/>
            <a:chOff x="1143001" y="3505200"/>
            <a:chExt cx="6248400" cy="2381250"/>
          </a:xfrm>
        </p:grpSpPr>
        <p:pic>
          <p:nvPicPr>
            <p:cNvPr id="34" name="Picture 33" descr="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10000" y="3535680"/>
              <a:ext cx="924217" cy="704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35" name="Picture 34" descr="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43001" y="3505200"/>
              <a:ext cx="1219200" cy="704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36" name="Picture 35" descr="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05000" y="5181600"/>
              <a:ext cx="924217" cy="704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37" name="Picture 36" descr="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67184" y="3505200"/>
              <a:ext cx="924217" cy="704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cxnSp>
          <p:nvCxnSpPr>
            <p:cNvPr id="39" name="Straight Connector 38"/>
            <p:cNvCxnSpPr/>
            <p:nvPr/>
          </p:nvCxnSpPr>
          <p:spPr>
            <a:xfrm rot="5400000">
              <a:off x="1421679" y="4445721"/>
              <a:ext cx="514350" cy="490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4088679" y="4502872"/>
              <a:ext cx="514350" cy="490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6755681" y="4476086"/>
              <a:ext cx="514350" cy="490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2102571" y="5036270"/>
              <a:ext cx="514350" cy="490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4617171" y="5036271"/>
              <a:ext cx="514350" cy="490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7" name="Picture 56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5314950"/>
            <a:ext cx="924217" cy="7048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1" name="Oval 30"/>
          <p:cNvSpPr/>
          <p:nvPr/>
        </p:nvSpPr>
        <p:spPr>
          <a:xfrm>
            <a:off x="838200" y="4629150"/>
            <a:ext cx="228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648200" y="4800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7467600" y="4800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447800" y="4648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133600" y="4800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114800" y="4648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6781800" y="4648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itle 1"/>
          <p:cNvSpPr>
            <a:spLocks noGrp="1"/>
          </p:cNvSpPr>
          <p:nvPr>
            <p:ph type="title"/>
          </p:nvPr>
        </p:nvSpPr>
        <p:spPr>
          <a:xfrm>
            <a:off x="533400" y="563562"/>
            <a:ext cx="8001000" cy="1417638"/>
          </a:xfrm>
          <a:solidFill>
            <a:schemeClr val="bg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১। বাস টপোলজি (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Bus Topology)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45143E-6 L 0.8 -2.4514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61887E-6 L 3.33333E-6 -0.0999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61887E-6 L -3.33333E-6 -0.0888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61887E-6 L 1.11022E-16 -0.0888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284E-6 L 3.33333E-6 0.0777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284E-6 L 3.33333E-6 0.0888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284E-6 L 0 0.0888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64" grpId="0" animBg="1"/>
      <p:bldP spid="6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2562"/>
            <a:ext cx="8001000" cy="1417638"/>
          </a:xfrm>
          <a:solidFill>
            <a:schemeClr val="bg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১। বাস টপোলজি (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Bus Topology)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800285"/>
            <a:ext cx="8839200" cy="45243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b="1" u="sng" dirty="0" smtClean="0">
                <a:latin typeface="NikoshBAN" pitchFamily="2" charset="0"/>
                <a:cs typeface="NikoshBAN" pitchFamily="2" charset="0"/>
              </a:rPr>
              <a:t>সুবিধাঃ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১। এ টপোলজি  তৈরি করা সহজ।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 এতে  তুলনামূলক খরচ কম।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৩। কোনো একটি কম্পিউটার নেটওয়ার্ক  থেকে আলাদা হয়ে গেলেও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নেটওয়ার্ক অব্যহত থাকে।</a:t>
            </a:r>
          </a:p>
          <a:p>
            <a:r>
              <a:rPr lang="bn-BD" sz="3200" b="1" u="sng" dirty="0" smtClean="0">
                <a:latin typeface="NikoshBAN" pitchFamily="2" charset="0"/>
                <a:cs typeface="NikoshBAN" pitchFamily="2" charset="0"/>
              </a:rPr>
              <a:t>অসুবিধাঃ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১।নেটওয়ার্কিং –এ  কম্পিউটারের সংখ্যা বৃদ্ধির সাথে সাথে ডাটা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জ্যামের পরিমান বৃদ্ধি পায়।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  এ টপোলজিতে কোনো সমস্যা দেখা দিলে তা সমাধান করা জটিল।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512</Words>
  <Application>Microsoft Office PowerPoint</Application>
  <PresentationFormat>On-screen Show (4:3)</PresentationFormat>
  <Paragraphs>96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নেটওয়ার্ক টপোলজি</vt:lpstr>
      <vt:lpstr>শিখনফলঃ</vt:lpstr>
      <vt:lpstr>নেটওয়ার্ক টপোলজি</vt:lpstr>
      <vt:lpstr>  নেটওয়ার্ক টপোলজি পাঁচ প্রকার যথাঃ   </vt:lpstr>
      <vt:lpstr>১। বাস টপোলজি ( Bus Topology)</vt:lpstr>
      <vt:lpstr>১। বাস টপোলজি ( Bus Topology)</vt:lpstr>
      <vt:lpstr> 2। রিং টপোলজি ( Ring Topology) </vt:lpstr>
      <vt:lpstr> 2। রিং টপোলজি ( Ring Topology) </vt:lpstr>
      <vt:lpstr> ৩। স্টার টপোলজি ( Star Topology) </vt:lpstr>
      <vt:lpstr> ৩। স্টার টপোলজি ( Star Topology) </vt:lpstr>
      <vt:lpstr>৪। ট্রী টপোলজি ( Tree Topology)</vt:lpstr>
      <vt:lpstr>৪। ট্রী টপোলজি ( Tree Topology)</vt:lpstr>
      <vt:lpstr>Slide 16</vt:lpstr>
      <vt:lpstr>5। মেশ টপোলজি ( Topology)</vt:lpstr>
      <vt:lpstr>একক কাজ </vt:lpstr>
      <vt:lpstr>মূল্যায়নঃ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samsung</dc:creator>
  <cp:lastModifiedBy>Windows User</cp:lastModifiedBy>
  <cp:revision>161</cp:revision>
  <dcterms:created xsi:type="dcterms:W3CDTF">2006-08-16T00:00:00Z</dcterms:created>
  <dcterms:modified xsi:type="dcterms:W3CDTF">2020-10-21T03:28:18Z</dcterms:modified>
</cp:coreProperties>
</file>