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9" r:id="rId2"/>
    <p:sldId id="270" r:id="rId3"/>
    <p:sldId id="271" r:id="rId4"/>
    <p:sldId id="278" r:id="rId5"/>
    <p:sldId id="273" r:id="rId6"/>
    <p:sldId id="274" r:id="rId7"/>
    <p:sldId id="277" r:id="rId8"/>
    <p:sldId id="275" r:id="rId9"/>
    <p:sldId id="276" r:id="rId10"/>
    <p:sldId id="256" r:id="rId11"/>
    <p:sldId id="257" r:id="rId12"/>
    <p:sldId id="258" r:id="rId13"/>
    <p:sldId id="259" r:id="rId14"/>
    <p:sldId id="260" r:id="rId15"/>
    <p:sldId id="279" r:id="rId16"/>
    <p:sldId id="261" r:id="rId17"/>
    <p:sldId id="266" r:id="rId18"/>
    <p:sldId id="267" r:id="rId19"/>
    <p:sldId id="262" r:id="rId20"/>
    <p:sldId id="263" r:id="rId21"/>
    <p:sldId id="264" r:id="rId22"/>
    <p:sldId id="2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051" autoAdjust="0"/>
  </p:normalViewPr>
  <p:slideViewPr>
    <p:cSldViewPr snapToGrid="0">
      <p:cViewPr varScale="1">
        <p:scale>
          <a:sx n="40" d="100"/>
          <a:sy n="4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A4AB-0C62-451E-BB00-16B57388704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EABE6-CD42-43E2-8FBF-00FCAF2CA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ABE6-CD42-43E2-8FBF-00FCAF2CAE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230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4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3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7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7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4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E4F312-57EA-48CF-BFA3-55B3D9E57D2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1BADA6-DE87-4BF9-880E-D6FF3B89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6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74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77077"/>
            <a:ext cx="10364451" cy="1709531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মাটিতে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খনিজ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লবণের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প্রাপ্যতা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মতবাদ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7322" y="2763078"/>
            <a:ext cx="11430000" cy="3677479"/>
          </a:xfrm>
        </p:spPr>
        <p:txBody>
          <a:bodyPr/>
          <a:lstStyle/>
          <a:p>
            <a:r>
              <a:rPr lang="en-US" sz="3600" dirty="0" err="1" smtClean="0"/>
              <a:t>মাটিতে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খনিজ</a:t>
            </a:r>
            <a:r>
              <a:rPr lang="en-US" sz="3600" dirty="0" smtClean="0"/>
              <a:t> </a:t>
            </a:r>
            <a:r>
              <a:rPr lang="en-US" sz="3600" dirty="0" err="1" smtClean="0"/>
              <a:t>লবণ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দ্রবীভূত</a:t>
            </a:r>
            <a:r>
              <a:rPr lang="en-US" sz="3600" dirty="0"/>
              <a:t> </a:t>
            </a:r>
            <a:r>
              <a:rPr lang="en-US" sz="3600" dirty="0" smtClean="0"/>
              <a:t>ও </a:t>
            </a:r>
            <a:r>
              <a:rPr lang="en-US" sz="3600" dirty="0" err="1" smtClean="0"/>
              <a:t>আয়ন</a:t>
            </a:r>
            <a:r>
              <a:rPr lang="en-US" sz="3600" dirty="0" smtClean="0"/>
              <a:t> </a:t>
            </a:r>
            <a:r>
              <a:rPr lang="en-US" sz="3600" dirty="0" err="1" smtClean="0"/>
              <a:t>অবস্থায়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    </a:t>
            </a:r>
            <a:r>
              <a:rPr lang="en-US" sz="2800" dirty="0" smtClean="0"/>
              <a:t>                                 </a:t>
            </a:r>
          </a:p>
          <a:p>
            <a:r>
              <a:rPr lang="en-US" sz="3600" dirty="0" err="1" smtClean="0"/>
              <a:t>দুটি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মতবাদঃ</a:t>
            </a:r>
            <a:r>
              <a:rPr lang="en-US" sz="2800" dirty="0" smtClean="0"/>
              <a:t> </a:t>
            </a:r>
            <a:r>
              <a:rPr lang="en-US" dirty="0" smtClean="0"/>
              <a:t>                                                                                                                         </a:t>
            </a:r>
            <a:r>
              <a:rPr lang="en-US" sz="3600" dirty="0" smtClean="0"/>
              <a:t>ক)CO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মতবাদ</a:t>
            </a:r>
            <a:r>
              <a:rPr lang="en-US" sz="3200" dirty="0" smtClean="0"/>
              <a:t>                                                                </a:t>
            </a:r>
            <a:r>
              <a:rPr lang="en-US" sz="3600" dirty="0" smtClean="0"/>
              <a:t>খ)</a:t>
            </a:r>
            <a:r>
              <a:rPr lang="en-US" sz="3600" dirty="0" err="1" smtClean="0"/>
              <a:t>কনট্যাক্ট</a:t>
            </a:r>
            <a:r>
              <a:rPr lang="en-US" sz="3600" dirty="0" smtClean="0"/>
              <a:t> </a:t>
            </a:r>
            <a:r>
              <a:rPr lang="en-US" sz="3600" dirty="0" err="1"/>
              <a:t>একচেঞ্জ</a:t>
            </a:r>
            <a:r>
              <a:rPr lang="en-US" sz="3600" dirty="0"/>
              <a:t> </a:t>
            </a:r>
            <a:r>
              <a:rPr lang="en-US" sz="3600" dirty="0" err="1"/>
              <a:t>মতবাদ</a:t>
            </a:r>
            <a:r>
              <a:rPr lang="en-US" sz="3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40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536713"/>
            <a:ext cx="10364451" cy="1677981"/>
          </a:xfrm>
        </p:spPr>
        <p:txBody>
          <a:bodyPr>
            <a:noAutofit/>
          </a:bodyPr>
          <a:lstStyle/>
          <a:p>
            <a:r>
              <a:rPr lang="en-US" sz="8000" b="1" dirty="0" err="1" smtClean="0"/>
              <a:t>খনিজ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লবণ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পরিশোষণ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প্রক্রিয়া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6104" y="2842591"/>
            <a:ext cx="11131826" cy="3856382"/>
          </a:xfrm>
        </p:spPr>
        <p:txBody>
          <a:bodyPr/>
          <a:lstStyle/>
          <a:p>
            <a:r>
              <a:rPr lang="en-US" sz="3200" dirty="0" err="1" smtClean="0"/>
              <a:t>উদ্ভিদ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খনিজ</a:t>
            </a:r>
            <a:r>
              <a:rPr lang="en-US" sz="3200" dirty="0" smtClean="0"/>
              <a:t> </a:t>
            </a:r>
            <a:r>
              <a:rPr lang="en-US" sz="3200" dirty="0" err="1" smtClean="0"/>
              <a:t>লবণ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                      </a:t>
            </a:r>
          </a:p>
          <a:p>
            <a:r>
              <a:rPr lang="en-US" sz="3200" dirty="0" err="1" smtClean="0"/>
              <a:t>খনিজ</a:t>
            </a:r>
            <a:r>
              <a:rPr lang="en-US" sz="3200" dirty="0" smtClean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মাটিতে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ক্যাটায়ন</a:t>
            </a:r>
            <a:r>
              <a:rPr lang="en-US" sz="3200" dirty="0" smtClean="0"/>
              <a:t>(+)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অ্যানায়ন</a:t>
            </a:r>
            <a:r>
              <a:rPr lang="en-US" sz="3200" dirty="0" smtClean="0"/>
              <a:t> (-) </a:t>
            </a:r>
            <a:r>
              <a:rPr lang="en-US" sz="3200" dirty="0" err="1" smtClean="0"/>
              <a:t>হিসেবে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</a:t>
            </a:r>
          </a:p>
          <a:p>
            <a:r>
              <a:rPr lang="en-US" sz="3200" dirty="0" err="1" smtClean="0"/>
              <a:t>এটি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</a:t>
            </a:r>
          </a:p>
          <a:p>
            <a:r>
              <a:rPr lang="en-US" sz="3200" dirty="0" err="1" smtClean="0"/>
              <a:t>খনিজ</a:t>
            </a:r>
            <a:r>
              <a:rPr lang="en-US" sz="3200" dirty="0" smtClean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err="1"/>
              <a:t>পরিশোষণ</a:t>
            </a:r>
            <a:r>
              <a:rPr lang="en-US" sz="3200" dirty="0"/>
              <a:t> </a:t>
            </a:r>
            <a:r>
              <a:rPr lang="en-US" sz="3200" dirty="0" err="1" smtClean="0"/>
              <a:t>প্রক্রিয়াকে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– </a:t>
            </a:r>
            <a:r>
              <a:rPr lang="en-US" sz="3200" dirty="0" err="1" smtClean="0"/>
              <a:t>সক্রিয়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শোষণ</a:t>
            </a:r>
            <a:r>
              <a:rPr lang="en-US" sz="3200" dirty="0" smtClean="0"/>
              <a:t>  ও </a:t>
            </a:r>
            <a:r>
              <a:rPr lang="en-US" sz="3200" dirty="0" err="1" smtClean="0"/>
              <a:t>নিস্ক্রিয়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শোষণ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16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96958"/>
            <a:ext cx="10364451" cy="1550504"/>
          </a:xfrm>
        </p:spPr>
        <p:txBody>
          <a:bodyPr>
            <a:normAutofit/>
          </a:bodyPr>
          <a:lstStyle/>
          <a:p>
            <a:r>
              <a:rPr lang="en-US" sz="9600" b="1" dirty="0" err="1"/>
              <a:t>সক্রিয়</a:t>
            </a:r>
            <a:r>
              <a:rPr lang="en-US" sz="9600" b="1" dirty="0"/>
              <a:t> </a:t>
            </a:r>
            <a:r>
              <a:rPr lang="en-US" sz="9600" b="1" dirty="0" err="1"/>
              <a:t>শোষণ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6713" y="2367092"/>
            <a:ext cx="11052313" cy="413309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বিপাকীয়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                          </a:t>
            </a:r>
          </a:p>
          <a:p>
            <a:r>
              <a:rPr lang="en-US" sz="3200" dirty="0" err="1" smtClean="0"/>
              <a:t>শ্বসন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বৃদ্ধি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পায়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                                                                  </a:t>
            </a:r>
          </a:p>
          <a:p>
            <a:r>
              <a:rPr lang="en-US" sz="3200" dirty="0" err="1" smtClean="0"/>
              <a:t>বাহকের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   </a:t>
            </a:r>
            <a:r>
              <a:rPr lang="en-US" dirty="0" smtClean="0"/>
              <a:t>                                                                                                                        </a:t>
            </a:r>
            <a:endParaRPr lang="en-US" dirty="0"/>
          </a:p>
          <a:p>
            <a:r>
              <a:rPr lang="en-US" sz="3200" dirty="0" err="1" smtClean="0"/>
              <a:t>ক্যাটায়ন</a:t>
            </a:r>
            <a:r>
              <a:rPr lang="en-US" sz="3200" dirty="0" smtClean="0"/>
              <a:t> ও </a:t>
            </a:r>
            <a:r>
              <a:rPr lang="en-US" sz="3200" dirty="0" err="1"/>
              <a:t>অ্যানায়ন</a:t>
            </a:r>
            <a:r>
              <a:rPr lang="en-US" sz="3200" dirty="0"/>
              <a:t> </a:t>
            </a:r>
            <a:r>
              <a:rPr lang="en-US" sz="3200" dirty="0" err="1" smtClean="0"/>
              <a:t>একই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পারে</a:t>
            </a:r>
            <a:r>
              <a:rPr lang="en-US" dirty="0" smtClean="0"/>
              <a:t>                                                                 </a:t>
            </a:r>
          </a:p>
          <a:p>
            <a:r>
              <a:rPr lang="en-US" sz="3200" dirty="0" err="1" smtClean="0"/>
              <a:t>এনজাইমের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ভূমিকা</a:t>
            </a:r>
            <a:r>
              <a:rPr lang="en-US" sz="3200" dirty="0" smtClean="0"/>
              <a:t> 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8175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27" y="318053"/>
            <a:ext cx="10992678" cy="1709530"/>
          </a:xfrm>
        </p:spPr>
        <p:txBody>
          <a:bodyPr>
            <a:noAutofit/>
          </a:bodyPr>
          <a:lstStyle/>
          <a:p>
            <a:r>
              <a:rPr lang="en-US" sz="8000" b="1" dirty="0" err="1"/>
              <a:t>সক্রিয়</a:t>
            </a:r>
            <a:r>
              <a:rPr lang="en-US" sz="8000" b="1" dirty="0"/>
              <a:t> </a:t>
            </a:r>
            <a:r>
              <a:rPr lang="en-US" sz="8000" b="1" dirty="0" err="1" smtClean="0"/>
              <a:t>শোষণ</a:t>
            </a:r>
            <a:r>
              <a:rPr lang="en-US" sz="8000" b="1" dirty="0" smtClean="0"/>
              <a:t> </a:t>
            </a:r>
            <a:r>
              <a:rPr lang="en-US" sz="8000" b="1" dirty="0" err="1"/>
              <a:t>মতবাদ</a:t>
            </a:r>
            <a:r>
              <a:rPr lang="en-US" sz="8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6227" y="2027583"/>
            <a:ext cx="10992678" cy="4432851"/>
          </a:xfrm>
        </p:spPr>
        <p:txBody>
          <a:bodyPr/>
          <a:lstStyle/>
          <a:p>
            <a:r>
              <a:rPr lang="en-US" sz="3200" dirty="0" err="1"/>
              <a:t>সক্রিয়</a:t>
            </a:r>
            <a:r>
              <a:rPr lang="en-US" sz="3200" dirty="0"/>
              <a:t> </a:t>
            </a:r>
            <a:r>
              <a:rPr lang="en-US" sz="3200" dirty="0" err="1" smtClean="0"/>
              <a:t>শোষণের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সব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মতবাদই</a:t>
            </a:r>
            <a:r>
              <a:rPr lang="en-US" sz="3200" dirty="0" smtClean="0"/>
              <a:t> “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বাহক</a:t>
            </a:r>
            <a:r>
              <a:rPr lang="en-US" sz="3200" dirty="0" smtClean="0"/>
              <a:t>  </a:t>
            </a:r>
            <a:r>
              <a:rPr lang="en-US" sz="3200" dirty="0" err="1" smtClean="0"/>
              <a:t>ধারনা</a:t>
            </a:r>
            <a:r>
              <a:rPr lang="en-US" sz="3200" dirty="0" smtClean="0"/>
              <a:t>”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প্রতিষ্ঠিত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</a:t>
            </a:r>
          </a:p>
          <a:p>
            <a:r>
              <a:rPr lang="en-US" sz="3200" dirty="0" err="1" smtClean="0"/>
              <a:t>তিনটি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 dirty="0" smtClean="0"/>
              <a:t> </a:t>
            </a:r>
            <a:r>
              <a:rPr lang="en-US" sz="3200" dirty="0" err="1" smtClean="0"/>
              <a:t>রয়েছে</a:t>
            </a:r>
            <a:r>
              <a:rPr lang="en-US" sz="3200" dirty="0" smtClean="0"/>
              <a:t> –                                                                 ক) </a:t>
            </a:r>
            <a:r>
              <a:rPr lang="en-US" sz="3200" dirty="0" err="1" smtClean="0"/>
              <a:t>লুনডেগড়ের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                                                                             </a:t>
            </a:r>
            <a:r>
              <a:rPr lang="en-US" sz="3200" dirty="0" smtClean="0"/>
              <a:t>খ)</a:t>
            </a:r>
            <a:r>
              <a:rPr lang="en-US" sz="3200" dirty="0" err="1" smtClean="0"/>
              <a:t>প্রোটন-অ্যানায়ন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কো-ট্রান্সপোর্ট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                                              </a:t>
            </a:r>
            <a:r>
              <a:rPr lang="en-US" sz="3200" dirty="0" smtClean="0"/>
              <a:t>গ) </a:t>
            </a:r>
            <a:r>
              <a:rPr lang="en-US" sz="3200" dirty="0" err="1" smtClean="0"/>
              <a:t>লেসিথিন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বাহক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ধারণা</a:t>
            </a:r>
            <a:r>
              <a:rPr lang="en-US" sz="3200" dirty="0" smtClean="0"/>
              <a:t> </a:t>
            </a:r>
            <a:r>
              <a:rPr lang="en-US" sz="3200" dirty="0" err="1"/>
              <a:t>মতবাদ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190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5" y="258417"/>
            <a:ext cx="11151704" cy="1630019"/>
          </a:xfrm>
        </p:spPr>
        <p:txBody>
          <a:bodyPr>
            <a:noAutofit/>
          </a:bodyPr>
          <a:lstStyle/>
          <a:p>
            <a:r>
              <a:rPr lang="en-US" sz="8800" b="1" dirty="0" err="1"/>
              <a:t>লুনডেগড়ের</a:t>
            </a:r>
            <a:r>
              <a:rPr lang="en-US" sz="8800" b="1" dirty="0"/>
              <a:t> </a:t>
            </a:r>
            <a:r>
              <a:rPr lang="en-US" sz="8800" b="1" dirty="0" err="1"/>
              <a:t>মতবাদ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6835" y="2367092"/>
            <a:ext cx="11310729" cy="4272247"/>
          </a:xfrm>
        </p:spPr>
        <p:txBody>
          <a:bodyPr/>
          <a:lstStyle/>
          <a:p>
            <a:r>
              <a:rPr lang="en-US" sz="3200" dirty="0" err="1" smtClean="0"/>
              <a:t>সাইটোক্রোম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পাম্প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 dirty="0" smtClean="0"/>
              <a:t> </a:t>
            </a:r>
            <a:r>
              <a:rPr lang="en-US" sz="3200" dirty="0" smtClean="0"/>
              <a:t>/ </a:t>
            </a:r>
            <a:r>
              <a:rPr lang="en-US" sz="3200" dirty="0" err="1" smtClean="0"/>
              <a:t>লবণ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শ্বসন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অ্যানায়ন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শ্বসন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/>
              <a:t> </a:t>
            </a:r>
            <a:r>
              <a:rPr lang="en-US" sz="3200" smtClean="0"/>
              <a:t>/লুনডেগড়-বার্সাট্রম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মতবাদ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/>
              <a:t> </a:t>
            </a:r>
            <a:r>
              <a:rPr lang="en-US" sz="3200" dirty="0" smtClean="0"/>
              <a:t>                                  </a:t>
            </a:r>
          </a:p>
          <a:p>
            <a:r>
              <a:rPr lang="en-US" sz="3200" dirty="0" err="1" smtClean="0"/>
              <a:t>অ্যানায়ন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শ্বসনের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(</a:t>
            </a:r>
            <a:r>
              <a:rPr lang="en-US" sz="3200" dirty="0" err="1" smtClean="0"/>
              <a:t>atp</a:t>
            </a:r>
            <a:r>
              <a:rPr lang="en-US" sz="3200" dirty="0" smtClean="0"/>
              <a:t>) </a:t>
            </a:r>
            <a:r>
              <a:rPr lang="en-US" sz="3200" dirty="0" err="1" smtClean="0"/>
              <a:t>প্রয়োজন</a:t>
            </a:r>
            <a:r>
              <a:rPr lang="en-US" sz="3200" dirty="0" smtClean="0"/>
              <a:t>    </a:t>
            </a:r>
            <a:r>
              <a:rPr lang="en-US" dirty="0" smtClean="0"/>
              <a:t>                                                                                                                                 </a:t>
            </a:r>
          </a:p>
          <a:p>
            <a:r>
              <a:rPr lang="en-US" sz="3200" dirty="0" err="1" smtClean="0"/>
              <a:t>অ্যানায়নের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বাহক</a:t>
            </a:r>
            <a:r>
              <a:rPr lang="en-US" sz="3200" dirty="0" smtClean="0"/>
              <a:t> </a:t>
            </a:r>
            <a:r>
              <a:rPr lang="en-US" sz="3200" dirty="0" err="1" smtClean="0"/>
              <a:t>হল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সাইটোক্রম</a:t>
            </a:r>
            <a:r>
              <a:rPr lang="en-US" sz="3200" dirty="0" smtClean="0"/>
              <a:t>  </a:t>
            </a:r>
            <a:r>
              <a:rPr lang="en-US" dirty="0" smtClean="0"/>
              <a:t>                                                                                                                           </a:t>
            </a:r>
          </a:p>
          <a:p>
            <a:r>
              <a:rPr lang="en-US" sz="3200" dirty="0" err="1" smtClean="0"/>
              <a:t>প্লাজমামেমব্রেনের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ভেতরের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ডিহাইড্রোজিনেজ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বিক্রিয়ায়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প্রোটন</a:t>
            </a:r>
            <a:r>
              <a:rPr lang="en-US" sz="3200" dirty="0" smtClean="0"/>
              <a:t> ও </a:t>
            </a:r>
            <a:r>
              <a:rPr lang="en-US" sz="3200" dirty="0" err="1" smtClean="0"/>
              <a:t>ইলেকট্রন</a:t>
            </a:r>
            <a:r>
              <a:rPr lang="en-US" sz="3200" dirty="0" smtClean="0"/>
              <a:t> 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4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298175"/>
            <a:ext cx="11012557" cy="1749286"/>
          </a:xfrm>
        </p:spPr>
        <p:txBody>
          <a:bodyPr>
            <a:noAutofit/>
          </a:bodyPr>
          <a:lstStyle/>
          <a:p>
            <a:r>
              <a:rPr lang="en-US" sz="8800" b="1" dirty="0" err="1"/>
              <a:t>লুনডেগড়ের</a:t>
            </a:r>
            <a:r>
              <a:rPr lang="en-US" sz="8800" b="1" dirty="0"/>
              <a:t> </a:t>
            </a:r>
            <a:r>
              <a:rPr lang="en-US" sz="8800" b="1" dirty="0" err="1" smtClean="0"/>
              <a:t>মতবাদ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7322" y="2484782"/>
            <a:ext cx="11449877" cy="4373217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err="1" smtClean="0"/>
              <a:t>ইলেকট্রন</a:t>
            </a:r>
            <a:r>
              <a:rPr lang="en-US" sz="3300" dirty="0" smtClean="0"/>
              <a:t> </a:t>
            </a:r>
            <a:r>
              <a:rPr lang="en-US" sz="3300" dirty="0" err="1" smtClean="0"/>
              <a:t>সাইটোক্রমের</a:t>
            </a:r>
            <a:r>
              <a:rPr lang="en-US" sz="3300" dirty="0" smtClean="0"/>
              <a:t> </a:t>
            </a:r>
            <a:r>
              <a:rPr lang="en-US" sz="3300" dirty="0" err="1" smtClean="0"/>
              <a:t>চেইনের</a:t>
            </a:r>
            <a:r>
              <a:rPr lang="en-US" sz="3300" dirty="0" smtClean="0"/>
              <a:t> </a:t>
            </a:r>
            <a:r>
              <a:rPr lang="en-US" sz="3300" dirty="0" err="1" smtClean="0"/>
              <a:t>মাধ্যমে</a:t>
            </a:r>
            <a:r>
              <a:rPr lang="en-US" sz="3300" dirty="0" smtClean="0"/>
              <a:t> </a:t>
            </a:r>
            <a:r>
              <a:rPr lang="en-US" sz="3300" dirty="0" err="1" smtClean="0"/>
              <a:t>প্লাজমামেমব্রেনের</a:t>
            </a:r>
            <a:r>
              <a:rPr lang="en-US" sz="3300" dirty="0" smtClean="0"/>
              <a:t> </a:t>
            </a:r>
            <a:r>
              <a:rPr lang="en-US" sz="3300" dirty="0" err="1" smtClean="0"/>
              <a:t>দিকে</a:t>
            </a:r>
            <a:r>
              <a:rPr lang="en-US" sz="3300" dirty="0" smtClean="0"/>
              <a:t> </a:t>
            </a:r>
            <a:r>
              <a:rPr lang="en-US" sz="3300" dirty="0" err="1" smtClean="0"/>
              <a:t>আসে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</a:t>
            </a:r>
          </a:p>
          <a:p>
            <a:r>
              <a:rPr lang="en-US" sz="3300" dirty="0" err="1" smtClean="0"/>
              <a:t>সাইটোক্রম</a:t>
            </a:r>
            <a:r>
              <a:rPr lang="en-US" sz="3300" dirty="0" smtClean="0"/>
              <a:t> </a:t>
            </a:r>
            <a:r>
              <a:rPr lang="en-US" sz="3300" dirty="0" err="1" smtClean="0"/>
              <a:t>ইলেকট্রন</a:t>
            </a:r>
            <a:r>
              <a:rPr lang="en-US" sz="3300" dirty="0" smtClean="0"/>
              <a:t> </a:t>
            </a:r>
            <a:r>
              <a:rPr lang="en-US" sz="3300" dirty="0" err="1" smtClean="0"/>
              <a:t>ছেড়ে</a:t>
            </a:r>
            <a:r>
              <a:rPr lang="en-US" sz="3300" dirty="0" smtClean="0"/>
              <a:t> </a:t>
            </a:r>
            <a:r>
              <a:rPr lang="en-US" sz="3300" dirty="0" err="1" smtClean="0"/>
              <a:t>দিয়ে</a:t>
            </a:r>
            <a:r>
              <a:rPr lang="en-US" sz="3300" dirty="0" smtClean="0"/>
              <a:t> </a:t>
            </a:r>
            <a:r>
              <a:rPr lang="en-US" sz="3300" dirty="0" err="1" smtClean="0"/>
              <a:t>অ্যানায়ন</a:t>
            </a:r>
            <a:r>
              <a:rPr lang="en-US" sz="3300" dirty="0" smtClean="0"/>
              <a:t> </a:t>
            </a:r>
            <a:r>
              <a:rPr lang="en-US" sz="3300" dirty="0" err="1" smtClean="0"/>
              <a:t>গ্রহণ</a:t>
            </a:r>
            <a:r>
              <a:rPr lang="en-US" sz="3300" dirty="0" smtClean="0"/>
              <a:t> </a:t>
            </a:r>
            <a:r>
              <a:rPr lang="en-US" sz="3300" dirty="0" err="1" smtClean="0"/>
              <a:t>করে</a:t>
            </a:r>
            <a:r>
              <a:rPr lang="en-US" sz="3300" dirty="0" smtClean="0"/>
              <a:t> </a:t>
            </a:r>
            <a:r>
              <a:rPr lang="en-US" sz="2100" dirty="0" smtClean="0"/>
              <a:t>  </a:t>
            </a:r>
            <a:r>
              <a:rPr lang="en-US" dirty="0" smtClean="0"/>
              <a:t>                                                         </a:t>
            </a:r>
          </a:p>
          <a:p>
            <a:r>
              <a:rPr lang="en-US" sz="3300" dirty="0" err="1"/>
              <a:t>অ্যানায়ন</a:t>
            </a:r>
            <a:r>
              <a:rPr lang="en-US" sz="3300" dirty="0" smtClean="0"/>
              <a:t> </a:t>
            </a:r>
            <a:r>
              <a:rPr lang="en-US" sz="3300" dirty="0" err="1"/>
              <a:t>সাইটোক্রমের</a:t>
            </a:r>
            <a:r>
              <a:rPr lang="en-US" sz="3300" dirty="0"/>
              <a:t> </a:t>
            </a:r>
            <a:r>
              <a:rPr lang="en-US" sz="3300" dirty="0" err="1"/>
              <a:t>চেইনের</a:t>
            </a:r>
            <a:r>
              <a:rPr lang="en-US" sz="3300" dirty="0"/>
              <a:t> </a:t>
            </a:r>
            <a:r>
              <a:rPr lang="en-US" sz="3300" dirty="0" err="1"/>
              <a:t>মাধ্যমে</a:t>
            </a:r>
            <a:r>
              <a:rPr lang="en-US" sz="3300" dirty="0"/>
              <a:t> </a:t>
            </a:r>
            <a:r>
              <a:rPr lang="en-US" sz="3300" dirty="0" err="1"/>
              <a:t>প্লাজমামেমব্রেনের</a:t>
            </a:r>
            <a:r>
              <a:rPr lang="en-US" sz="3300" dirty="0"/>
              <a:t> </a:t>
            </a:r>
            <a:r>
              <a:rPr lang="en-US" sz="3300" dirty="0" err="1" smtClean="0"/>
              <a:t>ভিতরের</a:t>
            </a:r>
            <a:r>
              <a:rPr lang="en-US" sz="3300" dirty="0" smtClean="0"/>
              <a:t> </a:t>
            </a:r>
            <a:r>
              <a:rPr lang="en-US" sz="3300" dirty="0" err="1" smtClean="0"/>
              <a:t>দিকে</a:t>
            </a:r>
            <a:r>
              <a:rPr lang="en-US" sz="3300" dirty="0" smtClean="0"/>
              <a:t> </a:t>
            </a:r>
            <a:r>
              <a:rPr lang="en-US" sz="3300" dirty="0" err="1" smtClean="0"/>
              <a:t>চলে</a:t>
            </a:r>
            <a:r>
              <a:rPr lang="en-US" sz="3300" dirty="0" smtClean="0"/>
              <a:t> </a:t>
            </a:r>
            <a:r>
              <a:rPr lang="en-US" sz="3300" dirty="0" err="1" smtClean="0"/>
              <a:t>আসে</a:t>
            </a:r>
            <a:r>
              <a:rPr lang="en-US" sz="3300" dirty="0" smtClean="0"/>
              <a:t>  </a:t>
            </a:r>
            <a:r>
              <a:rPr lang="en-US" sz="3300" dirty="0" err="1" smtClean="0"/>
              <a:t>এবং</a:t>
            </a:r>
            <a:r>
              <a:rPr lang="en-US" sz="3300" dirty="0" smtClean="0"/>
              <a:t> </a:t>
            </a:r>
            <a:r>
              <a:rPr lang="en-US" sz="3300" dirty="0" err="1" smtClean="0"/>
              <a:t>মুক্ত</a:t>
            </a:r>
            <a:r>
              <a:rPr lang="en-US" sz="3300" dirty="0" smtClean="0"/>
              <a:t> </a:t>
            </a:r>
            <a:r>
              <a:rPr lang="en-US" sz="3300" dirty="0" err="1" smtClean="0"/>
              <a:t>হয়ে</a:t>
            </a:r>
            <a:r>
              <a:rPr lang="en-US" sz="3300" dirty="0" smtClean="0"/>
              <a:t> </a:t>
            </a:r>
            <a:r>
              <a:rPr lang="en-US" sz="3300" dirty="0" err="1" smtClean="0"/>
              <a:t>কোষ</a:t>
            </a:r>
            <a:r>
              <a:rPr lang="en-US" sz="3300" dirty="0" smtClean="0"/>
              <a:t> </a:t>
            </a:r>
            <a:r>
              <a:rPr lang="en-US" sz="3300" dirty="0" err="1" smtClean="0"/>
              <a:t>অভ্যন্তরে</a:t>
            </a:r>
            <a:r>
              <a:rPr lang="en-US" sz="3300" dirty="0" smtClean="0"/>
              <a:t> </a:t>
            </a:r>
            <a:r>
              <a:rPr lang="en-US" sz="3300" dirty="0" err="1" smtClean="0"/>
              <a:t>প্রবেশ</a:t>
            </a:r>
            <a:r>
              <a:rPr lang="en-US" sz="3300" dirty="0" smtClean="0"/>
              <a:t> </a:t>
            </a:r>
            <a:r>
              <a:rPr lang="en-US" sz="3300" dirty="0" err="1" smtClean="0"/>
              <a:t>করে</a:t>
            </a:r>
            <a:r>
              <a:rPr lang="en-US" sz="3500" dirty="0" smtClean="0"/>
              <a:t> </a:t>
            </a:r>
            <a:r>
              <a:rPr lang="en-US" dirty="0" smtClean="0"/>
              <a:t>                                                                                             </a:t>
            </a:r>
          </a:p>
          <a:p>
            <a:r>
              <a:rPr lang="en-US" sz="3300" dirty="0" err="1" smtClean="0"/>
              <a:t>অ্যানায়ন</a:t>
            </a:r>
            <a:r>
              <a:rPr lang="en-US" sz="3300" dirty="0" smtClean="0"/>
              <a:t> </a:t>
            </a:r>
            <a:r>
              <a:rPr lang="en-US" sz="3300" dirty="0" err="1"/>
              <a:t>মুক্ত</a:t>
            </a:r>
            <a:r>
              <a:rPr lang="en-US" sz="3300" dirty="0"/>
              <a:t> </a:t>
            </a:r>
            <a:r>
              <a:rPr lang="en-US" sz="3300" dirty="0" err="1" smtClean="0"/>
              <a:t>হলে</a:t>
            </a:r>
            <a:r>
              <a:rPr lang="en-US" sz="3300" dirty="0" smtClean="0"/>
              <a:t> </a:t>
            </a:r>
            <a:r>
              <a:rPr lang="en-US" sz="3300" dirty="0" err="1" smtClean="0"/>
              <a:t>সাইটোক্রম</a:t>
            </a:r>
            <a:r>
              <a:rPr lang="en-US" sz="3300" dirty="0" smtClean="0"/>
              <a:t> </a:t>
            </a:r>
            <a:r>
              <a:rPr lang="en-US" sz="3300" dirty="0" err="1" smtClean="0"/>
              <a:t>পুনরায়</a:t>
            </a:r>
            <a:r>
              <a:rPr lang="en-US" sz="3300" dirty="0" smtClean="0"/>
              <a:t> </a:t>
            </a:r>
            <a:r>
              <a:rPr lang="en-US" sz="3300" dirty="0" err="1" smtClean="0"/>
              <a:t>ইলেকট্রন</a:t>
            </a:r>
            <a:r>
              <a:rPr lang="en-US" sz="3300" dirty="0" smtClean="0"/>
              <a:t> </a:t>
            </a:r>
            <a:r>
              <a:rPr lang="en-US" sz="3300" dirty="0" err="1" smtClean="0"/>
              <a:t>গ্রহণ</a:t>
            </a:r>
            <a:r>
              <a:rPr lang="en-US" sz="3300" dirty="0" smtClean="0"/>
              <a:t> </a:t>
            </a:r>
            <a:r>
              <a:rPr lang="en-US" sz="3300" dirty="0" err="1" smtClean="0"/>
              <a:t>করে</a:t>
            </a:r>
            <a:r>
              <a:rPr lang="en-US" sz="3300" dirty="0" smtClean="0"/>
              <a:t> </a:t>
            </a:r>
            <a:r>
              <a:rPr lang="en-US" sz="3300" dirty="0" err="1" smtClean="0"/>
              <a:t>এবং</a:t>
            </a:r>
            <a:r>
              <a:rPr lang="en-US" sz="3300" dirty="0"/>
              <a:t> </a:t>
            </a:r>
            <a:r>
              <a:rPr lang="en-US" sz="3300" dirty="0" err="1"/>
              <a:t>প্লাজমামেমব্রেনের</a:t>
            </a:r>
            <a:r>
              <a:rPr lang="en-US" sz="3300" dirty="0"/>
              <a:t> </a:t>
            </a:r>
            <a:r>
              <a:rPr lang="en-US" sz="3300" dirty="0" smtClean="0"/>
              <a:t> </a:t>
            </a:r>
            <a:r>
              <a:rPr lang="en-US" sz="3300" dirty="0" err="1"/>
              <a:t>দিকে</a:t>
            </a:r>
            <a:r>
              <a:rPr lang="en-US" sz="3300" dirty="0"/>
              <a:t> </a:t>
            </a:r>
            <a:r>
              <a:rPr lang="en-US" sz="3300" dirty="0" err="1"/>
              <a:t>চলে</a:t>
            </a:r>
            <a:r>
              <a:rPr lang="en-US" sz="3300" dirty="0"/>
              <a:t> </a:t>
            </a:r>
            <a:r>
              <a:rPr lang="en-US" sz="3300" dirty="0" err="1"/>
              <a:t>আসে</a:t>
            </a:r>
            <a:r>
              <a:rPr lang="en-US" sz="3300" dirty="0" smtClean="0"/>
              <a:t> </a:t>
            </a:r>
            <a:r>
              <a:rPr lang="en-US" dirty="0" smtClean="0"/>
              <a:t>                                                                                                                             </a:t>
            </a:r>
          </a:p>
          <a:p>
            <a:r>
              <a:rPr lang="en-US" sz="3300" dirty="0" err="1" smtClean="0"/>
              <a:t>ইলেকট্রন</a:t>
            </a:r>
            <a:r>
              <a:rPr lang="en-US" sz="3300" dirty="0" smtClean="0"/>
              <a:t> ,</a:t>
            </a:r>
            <a:r>
              <a:rPr lang="en-US" sz="3300" dirty="0" err="1" smtClean="0"/>
              <a:t>প্রোটন</a:t>
            </a:r>
            <a:r>
              <a:rPr lang="en-US" sz="3300" dirty="0" smtClean="0"/>
              <a:t> ও </a:t>
            </a:r>
            <a:r>
              <a:rPr lang="en-US" sz="3300" dirty="0" err="1" smtClean="0"/>
              <a:t>অক্সিজেনের</a:t>
            </a:r>
            <a:r>
              <a:rPr lang="en-US" sz="3300" dirty="0" smtClean="0"/>
              <a:t> </a:t>
            </a:r>
            <a:r>
              <a:rPr lang="en-US" sz="3300" dirty="0" err="1" smtClean="0"/>
              <a:t>সাথে</a:t>
            </a:r>
            <a:r>
              <a:rPr lang="en-US" sz="3300" dirty="0" smtClean="0"/>
              <a:t> </a:t>
            </a:r>
            <a:r>
              <a:rPr lang="en-US" sz="3300" dirty="0" err="1" smtClean="0"/>
              <a:t>বিক্রিয়া</a:t>
            </a:r>
            <a:r>
              <a:rPr lang="en-US" sz="3300" dirty="0" smtClean="0"/>
              <a:t> </a:t>
            </a:r>
            <a:r>
              <a:rPr lang="en-US" sz="3300" dirty="0" err="1" smtClean="0"/>
              <a:t>করে</a:t>
            </a:r>
            <a:r>
              <a:rPr lang="en-US" sz="3300" dirty="0" smtClean="0"/>
              <a:t> </a:t>
            </a:r>
            <a:r>
              <a:rPr lang="en-US" sz="3300" dirty="0" err="1" smtClean="0"/>
              <a:t>পানি</a:t>
            </a:r>
            <a:r>
              <a:rPr lang="en-US" sz="3300" dirty="0" smtClean="0"/>
              <a:t> </a:t>
            </a:r>
            <a:r>
              <a:rPr lang="en-US" sz="3300" dirty="0" err="1" smtClean="0"/>
              <a:t>তৈরি</a:t>
            </a:r>
            <a:r>
              <a:rPr lang="en-US" sz="3300" dirty="0" smtClean="0"/>
              <a:t> </a:t>
            </a:r>
            <a:r>
              <a:rPr lang="en-US" sz="3300" dirty="0" err="1" smtClean="0"/>
              <a:t>করে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6648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56912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4" y="477077"/>
            <a:ext cx="11370365" cy="1391479"/>
          </a:xfrm>
        </p:spPr>
        <p:txBody>
          <a:bodyPr>
            <a:noAutofit/>
          </a:bodyPr>
          <a:lstStyle/>
          <a:p>
            <a:r>
              <a:rPr lang="en-US" sz="6000" b="1" dirty="0" err="1" smtClean="0"/>
              <a:t>প্রোটন-অ্যানায়ন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কো-ট্রান্সপোর্ট</a:t>
            </a:r>
            <a:r>
              <a:rPr lang="en-US" sz="6000" b="1" dirty="0" smtClean="0"/>
              <a:t> </a:t>
            </a:r>
            <a:r>
              <a:rPr lang="en-US" sz="6000" b="1" dirty="0" err="1"/>
              <a:t>মতবাদ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8174" y="2405270"/>
            <a:ext cx="11668539" cy="445273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কোষঝিল্লীর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নির্দিষ্ট</a:t>
            </a:r>
            <a:r>
              <a:rPr lang="en-US" sz="3200" dirty="0"/>
              <a:t> </a:t>
            </a:r>
            <a:r>
              <a:rPr lang="en-US" sz="3200" dirty="0" err="1"/>
              <a:t>প্রোটিন</a:t>
            </a:r>
            <a:r>
              <a:rPr lang="en-US" sz="3200" dirty="0"/>
              <a:t> </a:t>
            </a:r>
            <a:r>
              <a:rPr lang="en-US" sz="3200" dirty="0" err="1" smtClean="0"/>
              <a:t>নির্দিষ্ট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বাহক</a:t>
            </a:r>
            <a:r>
              <a:rPr lang="en-US" sz="3200" dirty="0" smtClean="0"/>
              <a:t>  </a:t>
            </a:r>
            <a:r>
              <a:rPr lang="en-US" dirty="0" smtClean="0"/>
              <a:t>                                                                        </a:t>
            </a:r>
          </a:p>
          <a:p>
            <a:r>
              <a:rPr lang="en-US" sz="3200" dirty="0" smtClean="0"/>
              <a:t>ATP</a:t>
            </a:r>
            <a:r>
              <a:rPr lang="en-US" dirty="0" smtClean="0"/>
              <a:t>ase  </a:t>
            </a:r>
            <a:r>
              <a:rPr lang="en-US" sz="3200" dirty="0" err="1" smtClean="0"/>
              <a:t>এনজাইমের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atp</a:t>
            </a:r>
            <a:r>
              <a:rPr lang="en-US" sz="3200" dirty="0" smtClean="0"/>
              <a:t> </a:t>
            </a:r>
            <a:r>
              <a:rPr lang="en-US" sz="3200" dirty="0" err="1" smtClean="0"/>
              <a:t>ভেঙ্গে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নির্গত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                           </a:t>
            </a:r>
          </a:p>
          <a:p>
            <a:r>
              <a:rPr lang="en-US" sz="3200" dirty="0" err="1" smtClean="0"/>
              <a:t>প্রোটন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বাইরে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নিক্ষিপ্ত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/>
              <a:t> (</a:t>
            </a:r>
            <a:r>
              <a:rPr lang="en-US" sz="3200" dirty="0" err="1"/>
              <a:t>প্রোটন</a:t>
            </a:r>
            <a:r>
              <a:rPr lang="en-US" sz="3200" dirty="0"/>
              <a:t> </a:t>
            </a:r>
            <a:r>
              <a:rPr lang="en-US" sz="3200" dirty="0" err="1" smtClean="0"/>
              <a:t>পাম্প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)</a:t>
            </a:r>
            <a:r>
              <a:rPr lang="en-US" dirty="0" smtClean="0"/>
              <a:t>                                                                                           </a:t>
            </a:r>
          </a:p>
          <a:p>
            <a:r>
              <a:rPr lang="en-US" sz="3200" dirty="0" err="1" smtClean="0"/>
              <a:t>প্রোটন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পাম্পের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কারণে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বাইরে</a:t>
            </a:r>
            <a:r>
              <a:rPr lang="en-US" sz="3200" dirty="0" smtClean="0"/>
              <a:t> </a:t>
            </a:r>
            <a:r>
              <a:rPr lang="en-US" sz="4400" b="1" baseline="-25000" dirty="0"/>
              <a:t>P</a:t>
            </a:r>
            <a:r>
              <a:rPr lang="en-US" sz="3200" b="1" dirty="0"/>
              <a:t>H </a:t>
            </a:r>
            <a:r>
              <a:rPr lang="en-US" sz="3200" dirty="0" smtClean="0"/>
              <a:t>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ও </a:t>
            </a:r>
            <a:r>
              <a:rPr lang="en-US" sz="4400" b="1" baseline="-25000" dirty="0"/>
              <a:t>P</a:t>
            </a:r>
            <a:r>
              <a:rPr lang="en-US" sz="3200" b="1" dirty="0"/>
              <a:t>H </a:t>
            </a:r>
            <a:r>
              <a:rPr lang="en-US" sz="3200" dirty="0" err="1" smtClean="0"/>
              <a:t>ভিতরে</a:t>
            </a:r>
            <a:r>
              <a:rPr lang="en-US" sz="3200" dirty="0" smtClean="0"/>
              <a:t>  </a:t>
            </a:r>
            <a:r>
              <a:rPr lang="en-US" sz="3200" dirty="0" err="1" smtClean="0"/>
              <a:t>বেশি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   </a:t>
            </a:r>
            <a:r>
              <a:rPr lang="en-US" dirty="0" smtClean="0"/>
              <a:t>                                               </a:t>
            </a:r>
          </a:p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বাইরে</a:t>
            </a:r>
            <a:r>
              <a:rPr lang="en-US" sz="3200" dirty="0" smtClean="0"/>
              <a:t> </a:t>
            </a:r>
            <a:r>
              <a:rPr lang="en-US" sz="2800" dirty="0"/>
              <a:t>+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charge </a:t>
            </a:r>
            <a:r>
              <a:rPr lang="en-US" sz="3200" dirty="0" err="1" smtClean="0"/>
              <a:t>বেশি</a:t>
            </a:r>
            <a:r>
              <a:rPr lang="en-US" sz="3200" dirty="0" smtClean="0"/>
              <a:t> ও </a:t>
            </a:r>
            <a:r>
              <a:rPr lang="en-US" sz="3200" dirty="0"/>
              <a:t>–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smtClean="0"/>
              <a:t>charge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                                                                                               </a:t>
            </a:r>
          </a:p>
          <a:p>
            <a:r>
              <a:rPr lang="en-US" sz="3200" dirty="0" err="1" smtClean="0"/>
              <a:t>এরূপ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তড়ি</a:t>
            </a:r>
            <a:r>
              <a:rPr lang="en-US" sz="3200" dirty="0" smtClean="0"/>
              <a:t>ৎ </a:t>
            </a:r>
            <a:r>
              <a:rPr lang="en-US" sz="3200" dirty="0" err="1" smtClean="0"/>
              <a:t>রাসায়নিক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বিভব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Proton motive force </a:t>
            </a:r>
            <a:r>
              <a:rPr lang="en-US" sz="3200" dirty="0" err="1" smtClean="0"/>
              <a:t>বলে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56538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2270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8175"/>
            <a:ext cx="10364451" cy="1689651"/>
          </a:xfrm>
        </p:spPr>
        <p:txBody>
          <a:bodyPr>
            <a:normAutofit/>
          </a:bodyPr>
          <a:lstStyle/>
          <a:p>
            <a:r>
              <a:rPr lang="en-US" sz="11500" b="1" dirty="0" err="1"/>
              <a:t>নিস্ক্রিয়</a:t>
            </a:r>
            <a:r>
              <a:rPr lang="en-US" sz="11500" b="1" dirty="0"/>
              <a:t> </a:t>
            </a:r>
            <a:r>
              <a:rPr lang="en-US" sz="11500" b="1" dirty="0" err="1"/>
              <a:t>শোষণ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91" y="2367092"/>
            <a:ext cx="11231217" cy="4312004"/>
          </a:xfrm>
        </p:spPr>
        <p:txBody>
          <a:bodyPr>
            <a:normAutofit/>
          </a:bodyPr>
          <a:lstStyle/>
          <a:p>
            <a:r>
              <a:rPr lang="en-US" sz="3200" dirty="0" err="1"/>
              <a:t>বিপাকীয়</a:t>
            </a:r>
            <a:r>
              <a:rPr lang="en-US" sz="3200" dirty="0"/>
              <a:t> </a:t>
            </a:r>
            <a:r>
              <a:rPr lang="en-US" sz="3200" dirty="0" err="1"/>
              <a:t>শক্তি</a:t>
            </a:r>
            <a:r>
              <a:rPr lang="en-US" sz="3200" dirty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আয়ন</a:t>
            </a:r>
            <a:r>
              <a:rPr lang="en-US" sz="3200" dirty="0"/>
              <a:t> </a:t>
            </a:r>
            <a:r>
              <a:rPr lang="en-US" sz="3200" dirty="0" err="1"/>
              <a:t>শোষণ</a:t>
            </a:r>
            <a:r>
              <a:rPr lang="en-US" sz="3200" dirty="0"/>
              <a:t> </a:t>
            </a:r>
            <a:r>
              <a:rPr lang="en-US" sz="3200" dirty="0" err="1"/>
              <a:t>প্রক্রিয়া</a:t>
            </a:r>
            <a:r>
              <a:rPr lang="en-US" sz="3200" dirty="0"/>
              <a:t>  </a:t>
            </a:r>
            <a:r>
              <a:rPr lang="en-US" dirty="0" smtClean="0"/>
              <a:t>                                                                    </a:t>
            </a:r>
          </a:p>
          <a:p>
            <a:r>
              <a:rPr lang="en-US" sz="3200" dirty="0" err="1" smtClean="0"/>
              <a:t>একে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ভৌত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শোষণ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dirty="0" smtClean="0"/>
              <a:t>                                                                              </a:t>
            </a:r>
            <a:endParaRPr lang="en-US" dirty="0"/>
          </a:p>
          <a:p>
            <a:r>
              <a:rPr lang="en-US" sz="3200" dirty="0" err="1"/>
              <a:t>শ্বসন</a:t>
            </a:r>
            <a:r>
              <a:rPr lang="en-US" sz="3200" dirty="0"/>
              <a:t> </a:t>
            </a:r>
            <a:r>
              <a:rPr lang="en-US" sz="3200" dirty="0" err="1"/>
              <a:t>হার</a:t>
            </a:r>
            <a:r>
              <a:rPr lang="en-US" sz="3200" dirty="0"/>
              <a:t> </a:t>
            </a:r>
            <a:r>
              <a:rPr lang="en-US" sz="3200" dirty="0" err="1"/>
              <a:t>বৃদ্ধি</a:t>
            </a:r>
            <a:r>
              <a:rPr lang="en-US" sz="3200" dirty="0"/>
              <a:t> </a:t>
            </a:r>
            <a:r>
              <a:rPr lang="en-US" sz="3200" dirty="0" err="1" smtClean="0"/>
              <a:t>পায়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 </a:t>
            </a:r>
            <a:r>
              <a:rPr lang="en-US" dirty="0" smtClean="0"/>
              <a:t>                                                                                                                  </a:t>
            </a:r>
            <a:endParaRPr lang="en-US" dirty="0"/>
          </a:p>
          <a:p>
            <a:r>
              <a:rPr lang="en-US" sz="3200" dirty="0" err="1"/>
              <a:t>বাহকের</a:t>
            </a:r>
            <a:r>
              <a:rPr lang="en-US" sz="3200" dirty="0"/>
              <a:t> </a:t>
            </a:r>
            <a:r>
              <a:rPr lang="en-US" sz="3200" dirty="0" err="1"/>
              <a:t>প্রয়োজন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                                                                                  </a:t>
            </a:r>
            <a:endParaRPr lang="en-US" dirty="0"/>
          </a:p>
          <a:p>
            <a:r>
              <a:rPr lang="en-US" sz="3200" dirty="0" err="1"/>
              <a:t>ক্যাটায়ন</a:t>
            </a:r>
            <a:r>
              <a:rPr lang="en-US" sz="3200" dirty="0"/>
              <a:t> ও </a:t>
            </a:r>
            <a:r>
              <a:rPr lang="en-US" sz="3200" dirty="0" err="1"/>
              <a:t>অ্যানায়ন</a:t>
            </a:r>
            <a:r>
              <a:rPr lang="en-US" sz="3200" dirty="0"/>
              <a:t> </a:t>
            </a:r>
            <a:r>
              <a:rPr lang="en-US" sz="3200" dirty="0" err="1"/>
              <a:t>একই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শোষিত</a:t>
            </a:r>
            <a:r>
              <a:rPr lang="en-US" sz="3200" dirty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dirty="0" smtClean="0"/>
              <a:t>                                                            </a:t>
            </a:r>
            <a:endParaRPr lang="en-US" dirty="0"/>
          </a:p>
          <a:p>
            <a:r>
              <a:rPr lang="en-US" sz="3200" dirty="0" err="1"/>
              <a:t>এনজাইমের</a:t>
            </a:r>
            <a:r>
              <a:rPr lang="en-US" sz="3200" dirty="0"/>
              <a:t> </a:t>
            </a:r>
            <a:r>
              <a:rPr lang="en-US" sz="3200" dirty="0" err="1"/>
              <a:t>ভূমিকা</a:t>
            </a:r>
            <a:r>
              <a:rPr lang="en-US" sz="3200" dirty="0"/>
              <a:t>  </a:t>
            </a:r>
            <a:r>
              <a:rPr lang="en-US" sz="3200" dirty="0" err="1"/>
              <a:t>থাকে</a:t>
            </a:r>
            <a:r>
              <a:rPr lang="en-US" sz="3200" dirty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9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75" y="373223"/>
            <a:ext cx="10364451" cy="1679511"/>
          </a:xfrm>
        </p:spPr>
        <p:txBody>
          <a:bodyPr>
            <a:normAutofit/>
          </a:bodyPr>
          <a:lstStyle/>
          <a:p>
            <a:r>
              <a:rPr lang="en-US" sz="7200" b="1" dirty="0" err="1">
                <a:solidFill>
                  <a:srgbClr val="7030A0"/>
                </a:solidFill>
              </a:rPr>
              <a:t>মোঃ</a:t>
            </a:r>
            <a:r>
              <a:rPr lang="en-US" sz="7200" b="1" dirty="0">
                <a:solidFill>
                  <a:srgbClr val="7030A0"/>
                </a:solidFill>
              </a:rPr>
              <a:t> </a:t>
            </a:r>
            <a:r>
              <a:rPr lang="en-US" sz="7200" b="1" dirty="0" err="1">
                <a:solidFill>
                  <a:srgbClr val="7030A0"/>
                </a:solidFill>
              </a:rPr>
              <a:t>মহিউদদী্ন</a:t>
            </a:r>
            <a:r>
              <a:rPr lang="en-US" sz="7200" b="1" dirty="0">
                <a:solidFill>
                  <a:srgbClr val="7030A0"/>
                </a:solidFill>
              </a:rPr>
              <a:t> মাহমুদ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sz="quarter" idx="13"/>
          </p:nvPr>
        </p:nvSpPr>
        <p:spPr>
          <a:xfrm>
            <a:off x="913774" y="2367092"/>
            <a:ext cx="10364451" cy="41829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3" charset="2"/>
              <a:buNone/>
            </a:pPr>
            <a:r>
              <a:rPr lang="en-US" sz="6000" b="1" dirty="0" err="1" smtClean="0">
                <a:solidFill>
                  <a:srgbClr val="00B050"/>
                </a:solidFill>
              </a:rPr>
              <a:t>প্রভাষক</a:t>
            </a:r>
            <a:r>
              <a:rPr lang="en-US" sz="6000" dirty="0" smtClean="0">
                <a:solidFill>
                  <a:srgbClr val="00B050"/>
                </a:solidFill>
              </a:rPr>
              <a:t>,</a:t>
            </a:r>
            <a:r>
              <a:rPr lang="en-US" sz="6000" dirty="0" smtClean="0"/>
              <a:t> </a:t>
            </a:r>
            <a:r>
              <a:rPr lang="en-US" sz="6000" b="1" i="1" dirty="0" err="1" smtClean="0">
                <a:solidFill>
                  <a:schemeClr val="accent3">
                    <a:lumMod val="50000"/>
                  </a:schemeClr>
                </a:solidFill>
              </a:rPr>
              <a:t>উদ্ভিদবিদ্যা</a:t>
            </a:r>
            <a:r>
              <a:rPr lang="en-US" sz="6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6000" b="1" i="1" dirty="0" err="1" smtClean="0">
                <a:solidFill>
                  <a:schemeClr val="accent3">
                    <a:lumMod val="50000"/>
                  </a:schemeClr>
                </a:solidFill>
              </a:rPr>
              <a:t>বিভাগ</a:t>
            </a:r>
            <a:r>
              <a:rPr lang="en-US" sz="60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বি</a:t>
            </a:r>
            <a:r>
              <a:rPr lang="en-US" sz="5400" b="1" dirty="0" smtClean="0">
                <a:solidFill>
                  <a:srgbClr val="FF0000"/>
                </a:solidFill>
              </a:rPr>
              <a:t> এ </a:t>
            </a:r>
            <a:r>
              <a:rPr lang="en-US" sz="5400" b="1" dirty="0" err="1" smtClean="0">
                <a:solidFill>
                  <a:srgbClr val="FF0000"/>
                </a:solidFill>
              </a:rPr>
              <a:t>এফ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শাহীন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কলেজ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,</a:t>
            </a:r>
            <a:r>
              <a:rPr lang="en-US" sz="5400" b="1" dirty="0" err="1" smtClean="0">
                <a:solidFill>
                  <a:srgbClr val="FF0000"/>
                </a:solidFill>
              </a:rPr>
              <a:t>ঢাকা</a:t>
            </a:r>
            <a:r>
              <a:rPr lang="en-US" sz="5400" dirty="0" smtClean="0">
                <a:solidFill>
                  <a:srgbClr val="FF0000"/>
                </a:solidFill>
              </a:rPr>
              <a:t> ।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4800" dirty="0" smtClean="0">
                <a:solidFill>
                  <a:srgbClr val="00B050"/>
                </a:solidFill>
              </a:rPr>
              <a:t>Email:</a:t>
            </a:r>
            <a:r>
              <a:rPr lang="en-US" sz="4800" i="1" dirty="0" smtClean="0">
                <a:solidFill>
                  <a:srgbClr val="00B050"/>
                </a:solidFill>
              </a:rPr>
              <a:t>mahmudfhdu352@gmail.com       </a:t>
            </a:r>
            <a:r>
              <a:rPr lang="en-US" sz="2400" i="1" dirty="0" smtClean="0">
                <a:solidFill>
                  <a:srgbClr val="00B050"/>
                </a:solidFill>
              </a:rPr>
              <a:t>                                                                             </a:t>
            </a:r>
            <a:r>
              <a:rPr lang="en-US" sz="5400" i="1" dirty="0" smtClean="0">
                <a:solidFill>
                  <a:srgbClr val="00B0F0"/>
                </a:solidFill>
              </a:rPr>
              <a:t>Mobile No</a:t>
            </a:r>
            <a:r>
              <a:rPr lang="en-US" sz="5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01728395657</a:t>
            </a:r>
            <a:endParaRPr lang="en-US" sz="32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57809"/>
            <a:ext cx="10364451" cy="1610139"/>
          </a:xfrm>
        </p:spPr>
        <p:txBody>
          <a:bodyPr>
            <a:normAutofit fontScale="90000"/>
          </a:bodyPr>
          <a:lstStyle/>
          <a:p>
            <a:r>
              <a:rPr lang="en-US" sz="8800" b="1" dirty="0" err="1"/>
              <a:t>নিস্ক্রিয়</a:t>
            </a:r>
            <a:r>
              <a:rPr lang="en-US" sz="8800" b="1" dirty="0"/>
              <a:t> </a:t>
            </a:r>
            <a:r>
              <a:rPr lang="en-US" sz="8800" b="1" dirty="0" err="1" smtClean="0"/>
              <a:t>শোষণ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মতবাদ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91" y="2226364"/>
            <a:ext cx="11231218" cy="4333461"/>
          </a:xfrm>
        </p:spPr>
        <p:txBody>
          <a:bodyPr/>
          <a:lstStyle/>
          <a:p>
            <a:r>
              <a:rPr lang="en-US" sz="4000" dirty="0" err="1" smtClean="0"/>
              <a:t>কয়েক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মতবাদ</a:t>
            </a:r>
            <a:r>
              <a:rPr lang="en-US" sz="4000" dirty="0" smtClean="0"/>
              <a:t> </a:t>
            </a:r>
            <a:r>
              <a:rPr lang="en-US" sz="4000" dirty="0" err="1" smtClean="0"/>
              <a:t>রয়েছেঃ</a:t>
            </a:r>
            <a:r>
              <a:rPr lang="en-US" dirty="0" smtClean="0"/>
              <a:t>                                                                                                        </a:t>
            </a:r>
            <a:r>
              <a:rPr lang="en-US" sz="3600" dirty="0" smtClean="0"/>
              <a:t>(ক) </a:t>
            </a:r>
            <a:r>
              <a:rPr lang="en-US" sz="3600" dirty="0" err="1" smtClean="0"/>
              <a:t>ব্যাপন</a:t>
            </a:r>
            <a:r>
              <a:rPr lang="en-US" sz="3600" dirty="0"/>
              <a:t> </a:t>
            </a:r>
            <a:r>
              <a:rPr lang="en-US" sz="3600" dirty="0" err="1" smtClean="0"/>
              <a:t>মতবাদ</a:t>
            </a:r>
            <a:r>
              <a:rPr lang="en-US" sz="3600" dirty="0" smtClean="0"/>
              <a:t> </a:t>
            </a:r>
            <a:r>
              <a:rPr lang="en-US" dirty="0" smtClean="0"/>
              <a:t>                                                                                                                     </a:t>
            </a:r>
            <a:r>
              <a:rPr lang="en-US" sz="3600" dirty="0" smtClean="0"/>
              <a:t>(খ)</a:t>
            </a:r>
            <a:r>
              <a:rPr lang="en-US" sz="3600" dirty="0" err="1" smtClean="0"/>
              <a:t>আয়ন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বিনিময়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মতবাদ</a:t>
            </a:r>
            <a:r>
              <a:rPr lang="en-US" dirty="0" smtClean="0"/>
              <a:t>                                                                                                                   </a:t>
            </a:r>
            <a:r>
              <a:rPr lang="en-US" sz="3600" dirty="0" smtClean="0"/>
              <a:t>(গ) </a:t>
            </a:r>
            <a:r>
              <a:rPr lang="en-US" sz="3600" dirty="0" err="1" smtClean="0"/>
              <a:t>ডোনান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সাম্যাবস্থা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মতবাদ</a:t>
            </a:r>
            <a:r>
              <a:rPr lang="en-US" sz="3600" dirty="0" smtClean="0"/>
              <a:t>   </a:t>
            </a:r>
            <a:r>
              <a:rPr lang="en-US" dirty="0" smtClean="0"/>
              <a:t>                                                                                                 </a:t>
            </a:r>
            <a:r>
              <a:rPr lang="en-US" sz="3600" dirty="0" smtClean="0"/>
              <a:t>(ঘ)</a:t>
            </a:r>
            <a:r>
              <a:rPr lang="en-US" sz="3600" dirty="0" err="1" smtClean="0"/>
              <a:t>ব্যাপক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প্রবাহ</a:t>
            </a:r>
            <a:r>
              <a:rPr lang="en-US" sz="3600" dirty="0" smtClean="0"/>
              <a:t> </a:t>
            </a:r>
            <a:r>
              <a:rPr lang="en-US" sz="3600" dirty="0" err="1"/>
              <a:t>মতবাদ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59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464903"/>
            <a:ext cx="10536103" cy="397565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ক</a:t>
            </a:r>
            <a:r>
              <a:rPr lang="en-US" sz="4400" dirty="0" smtClean="0"/>
              <a:t>)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সক্রিয়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শোষণ</a:t>
            </a:r>
            <a:r>
              <a:rPr lang="en-US" sz="4400" b="1" dirty="0" smtClean="0"/>
              <a:t> ও </a:t>
            </a:r>
            <a:r>
              <a:rPr lang="en-US" sz="4400" b="1" dirty="0" err="1" smtClean="0"/>
              <a:t>নিস্ক্রিয়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শোষণ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এর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মধ্যে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পার্থক্য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লিখ</a:t>
            </a:r>
            <a:r>
              <a:rPr lang="en-US" sz="4400" b="1" dirty="0" smtClean="0"/>
              <a:t> । </a:t>
            </a:r>
            <a:r>
              <a:rPr lang="en-US" sz="4000" b="1" dirty="0" smtClean="0"/>
              <a:t> </a:t>
            </a:r>
            <a:r>
              <a:rPr lang="en-US" b="1" dirty="0" smtClean="0"/>
              <a:t>                                                                                                            </a:t>
            </a:r>
            <a:r>
              <a:rPr lang="en-US" sz="4400" b="1" dirty="0" smtClean="0"/>
              <a:t>খ) </a:t>
            </a:r>
            <a:r>
              <a:rPr lang="en-US" sz="4400" b="1" dirty="0" err="1"/>
              <a:t>প্রোটন-অ্যানায়ন</a:t>
            </a:r>
            <a:r>
              <a:rPr lang="en-US" sz="4400" b="1" dirty="0"/>
              <a:t> </a:t>
            </a:r>
            <a:r>
              <a:rPr lang="en-US" sz="4400" b="1" dirty="0" err="1" smtClean="0"/>
              <a:t>কো-ট্রান্সপোর্ট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মতবাদ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ব্যাখ্যা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কর</a:t>
            </a:r>
            <a:r>
              <a:rPr lang="en-US" sz="4400" b="1" dirty="0" smtClean="0"/>
              <a:t> ।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0465" y="318052"/>
            <a:ext cx="10587761" cy="1749287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    </a:t>
            </a:r>
            <a:r>
              <a:rPr lang="en-US" sz="11500" b="1" dirty="0" err="1" smtClean="0"/>
              <a:t>বাড়ির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কাজ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3181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1797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92" y="429208"/>
            <a:ext cx="10531777" cy="1567544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 </a:t>
            </a:r>
            <a:r>
              <a:rPr lang="en-US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 </a:t>
            </a:r>
            <a:r>
              <a:rPr lang="en-US" sz="11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পরিচিতি</a:t>
            </a:r>
            <a:endParaRPr lang="en-US" sz="1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335902" y="2164702"/>
            <a:ext cx="11569959" cy="4441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b="1" dirty="0" smtClean="0"/>
              <a:t>        </a:t>
            </a:r>
            <a:r>
              <a:rPr lang="en-US" sz="11500" b="1" dirty="0" smtClean="0">
                <a:solidFill>
                  <a:srgbClr val="0070C0"/>
                </a:solidFill>
              </a:rPr>
              <a:t>অধ্যায়-</a:t>
            </a:r>
            <a:r>
              <a:rPr lang="en-US" sz="11500" b="1" dirty="0" smtClean="0">
                <a:solidFill>
                  <a:srgbClr val="FF0000"/>
                </a:solidFill>
              </a:rPr>
              <a:t>৯ </a:t>
            </a:r>
            <a:r>
              <a:rPr lang="en-US" sz="11500" b="1" dirty="0" smtClean="0"/>
              <a:t>    </a:t>
            </a:r>
            <a:r>
              <a:rPr lang="en-US" sz="8000" b="1" dirty="0" smtClean="0"/>
              <a:t>                  </a:t>
            </a:r>
            <a:r>
              <a:rPr lang="en-US" sz="11500" b="1" dirty="0" err="1" smtClean="0">
                <a:solidFill>
                  <a:srgbClr val="00B050"/>
                </a:solidFill>
              </a:rPr>
              <a:t>উদ্ভিদ</a:t>
            </a:r>
            <a:r>
              <a:rPr lang="en-US" sz="11500" b="1" dirty="0" smtClean="0">
                <a:solidFill>
                  <a:srgbClr val="00B050"/>
                </a:solidFill>
              </a:rPr>
              <a:t> </a:t>
            </a:r>
            <a:r>
              <a:rPr lang="en-US" sz="11500" b="1" dirty="0" err="1" smtClean="0">
                <a:solidFill>
                  <a:srgbClr val="00B050"/>
                </a:solidFill>
              </a:rPr>
              <a:t>শারীরতত্ত্ব</a:t>
            </a:r>
            <a:endParaRPr lang="en-US" sz="1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47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051"/>
            <a:ext cx="11330609" cy="1590261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পাঠ </a:t>
            </a:r>
            <a:r>
              <a:rPr lang="en-US" sz="11500" b="1" dirty="0" err="1" smtClean="0"/>
              <a:t>শিরোনাম</a:t>
            </a:r>
            <a:r>
              <a:rPr lang="en-US" sz="11500" b="1" dirty="0" smtClean="0"/>
              <a:t>  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6347" y="2108718"/>
            <a:ext cx="11191461" cy="2045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b="1" dirty="0" err="1"/>
              <a:t>খনিজ</a:t>
            </a:r>
            <a:r>
              <a:rPr lang="en-US" sz="8000" b="1" dirty="0"/>
              <a:t> </a:t>
            </a:r>
            <a:r>
              <a:rPr lang="en-US" sz="8000" b="1" dirty="0" err="1"/>
              <a:t>লবণ</a:t>
            </a:r>
            <a:r>
              <a:rPr lang="en-US" sz="8000" b="1" dirty="0"/>
              <a:t> </a:t>
            </a:r>
            <a:r>
              <a:rPr lang="en-US" sz="8000" b="1" dirty="0" err="1"/>
              <a:t>পরিশোষণ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54558"/>
            <a:ext cx="12192000" cy="270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09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6470" y="2367093"/>
            <a:ext cx="11131826" cy="4350948"/>
          </a:xfrm>
        </p:spPr>
        <p:txBody>
          <a:bodyPr/>
          <a:lstStyle/>
          <a:p>
            <a:r>
              <a:rPr lang="en-US" sz="3600" b="1" dirty="0" err="1"/>
              <a:t>খনিজ</a:t>
            </a:r>
            <a:r>
              <a:rPr lang="en-US" sz="3600" b="1" dirty="0"/>
              <a:t> </a:t>
            </a:r>
            <a:r>
              <a:rPr lang="en-US" sz="3600" b="1" dirty="0" err="1"/>
              <a:t>লবণ</a:t>
            </a:r>
            <a:r>
              <a:rPr lang="en-US" sz="3600" b="1" dirty="0"/>
              <a:t> </a:t>
            </a:r>
            <a:r>
              <a:rPr lang="en-US" sz="3600" b="1" dirty="0" err="1" smtClean="0"/>
              <a:t>পরিশোষণ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পরিচিতি</a:t>
            </a:r>
            <a:r>
              <a:rPr lang="en-US" sz="3600" b="1" dirty="0" smtClean="0"/>
              <a:t>  </a:t>
            </a:r>
            <a:r>
              <a:rPr lang="en-US" b="1" dirty="0" smtClean="0"/>
              <a:t>                                                                                                 </a:t>
            </a:r>
          </a:p>
          <a:p>
            <a:r>
              <a:rPr lang="en-US" sz="3600" b="1" dirty="0" err="1" smtClean="0"/>
              <a:t>মাটিতে</a:t>
            </a:r>
            <a:r>
              <a:rPr lang="en-US" sz="3600" b="1" dirty="0" smtClean="0"/>
              <a:t> </a:t>
            </a:r>
            <a:r>
              <a:rPr lang="en-US" sz="3600" b="1" dirty="0" err="1"/>
              <a:t>খনিজ</a:t>
            </a:r>
            <a:r>
              <a:rPr lang="en-US" sz="3600" b="1" dirty="0"/>
              <a:t> </a:t>
            </a:r>
            <a:r>
              <a:rPr lang="en-US" sz="3600" b="1" dirty="0" err="1"/>
              <a:t>লবণের</a:t>
            </a:r>
            <a:r>
              <a:rPr lang="en-US" sz="3600" b="1" dirty="0"/>
              <a:t> </a:t>
            </a:r>
            <a:r>
              <a:rPr lang="en-US" sz="3600" b="1" dirty="0" err="1"/>
              <a:t>প্রাপ্যতা</a:t>
            </a:r>
            <a:r>
              <a:rPr lang="en-US" sz="3600" b="1" dirty="0"/>
              <a:t> </a:t>
            </a:r>
            <a:r>
              <a:rPr lang="en-US" sz="3600" b="1" dirty="0" err="1" smtClean="0"/>
              <a:t>মতবাদ</a:t>
            </a:r>
            <a:r>
              <a:rPr lang="en-US" sz="3600" b="1" dirty="0" smtClean="0"/>
              <a:t>  </a:t>
            </a:r>
            <a:r>
              <a:rPr lang="en-US" b="1" dirty="0" smtClean="0"/>
              <a:t>                                                                                         </a:t>
            </a:r>
          </a:p>
          <a:p>
            <a:r>
              <a:rPr lang="en-US" sz="3600" b="1" dirty="0" err="1" smtClean="0"/>
              <a:t>খনিজ</a:t>
            </a:r>
            <a:r>
              <a:rPr lang="en-US" sz="3600" b="1" dirty="0" smtClean="0"/>
              <a:t> </a:t>
            </a:r>
            <a:r>
              <a:rPr lang="en-US" sz="3600" b="1" dirty="0" err="1"/>
              <a:t>লবণ</a:t>
            </a:r>
            <a:r>
              <a:rPr lang="en-US" sz="3600" b="1" dirty="0"/>
              <a:t> </a:t>
            </a:r>
            <a:r>
              <a:rPr lang="en-US" sz="3600" b="1" dirty="0" err="1"/>
              <a:t>পরিশোষণ</a:t>
            </a:r>
            <a:r>
              <a:rPr lang="en-US" sz="3600" b="1" dirty="0"/>
              <a:t> </a:t>
            </a:r>
            <a:r>
              <a:rPr lang="en-US" sz="3600" b="1" dirty="0" err="1" smtClean="0"/>
              <a:t>প্রক্রিয়া</a:t>
            </a:r>
            <a:r>
              <a:rPr lang="en-US" sz="3600" b="1" dirty="0" smtClean="0"/>
              <a:t>  </a:t>
            </a:r>
            <a:r>
              <a:rPr lang="en-US" b="1" dirty="0" smtClean="0"/>
              <a:t>                                                                                                      </a:t>
            </a:r>
          </a:p>
          <a:p>
            <a:r>
              <a:rPr lang="en-US" sz="3600" b="1" dirty="0" err="1" smtClean="0"/>
              <a:t>সক্রিয়</a:t>
            </a:r>
            <a:r>
              <a:rPr lang="en-US" sz="3600" b="1" dirty="0" smtClean="0"/>
              <a:t> </a:t>
            </a:r>
            <a:r>
              <a:rPr lang="en-US" sz="3600" b="1" dirty="0" err="1"/>
              <a:t>শোষণ</a:t>
            </a:r>
            <a:r>
              <a:rPr lang="en-US" sz="3600" b="1" dirty="0"/>
              <a:t> </a:t>
            </a:r>
            <a:r>
              <a:rPr lang="en-US" sz="3600" b="1" dirty="0" err="1"/>
              <a:t>মতবাদ</a:t>
            </a:r>
            <a:r>
              <a:rPr lang="en-US" sz="3600" b="1" dirty="0"/>
              <a:t> </a:t>
            </a:r>
            <a:r>
              <a:rPr lang="en-US" sz="3600" b="1" dirty="0" smtClean="0"/>
              <a:t>   </a:t>
            </a:r>
            <a:r>
              <a:rPr lang="en-US" b="1" dirty="0" smtClean="0"/>
              <a:t>                                                                                                                              </a:t>
            </a:r>
          </a:p>
          <a:p>
            <a:r>
              <a:rPr lang="en-US" sz="3600" b="1" dirty="0" err="1" smtClean="0"/>
              <a:t>নিস্ক্রিয়</a:t>
            </a:r>
            <a:r>
              <a:rPr lang="en-US" sz="3600" b="1" dirty="0" smtClean="0"/>
              <a:t> </a:t>
            </a:r>
            <a:r>
              <a:rPr lang="en-US" sz="3600" b="1" dirty="0" err="1"/>
              <a:t>শোষণ</a:t>
            </a:r>
            <a:r>
              <a:rPr lang="en-US" sz="3600" b="1" dirty="0"/>
              <a:t> </a:t>
            </a:r>
            <a:r>
              <a:rPr lang="en-US" sz="3600" b="1" dirty="0" err="1"/>
              <a:t>মতবাদ</a:t>
            </a:r>
            <a:r>
              <a:rPr lang="en-US" sz="3600" b="1" dirty="0" smtClean="0"/>
              <a:t>  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75" y="261258"/>
            <a:ext cx="10364451" cy="1698172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শিখনফল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18977"/>
            <a:ext cx="11310730" cy="1509823"/>
          </a:xfrm>
        </p:spPr>
        <p:txBody>
          <a:bodyPr>
            <a:noAutofit/>
          </a:bodyPr>
          <a:lstStyle/>
          <a:p>
            <a:r>
              <a:rPr lang="en-US" sz="9600" b="1" dirty="0" err="1" smtClean="0"/>
              <a:t>পরিচিতি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2" y="2254102"/>
            <a:ext cx="11472528" cy="460389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উদ্ভিদ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দেহ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অভ্যন্তরে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শারীরতাত্তিক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অংশগ্রহণ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  </a:t>
            </a:r>
          </a:p>
          <a:p>
            <a:r>
              <a:rPr lang="en-US" sz="3200" dirty="0" err="1"/>
              <a:t>খনিজ</a:t>
            </a:r>
            <a:r>
              <a:rPr lang="en-US" sz="3200" dirty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err="1" smtClean="0"/>
              <a:t>দেহ</a:t>
            </a:r>
            <a:r>
              <a:rPr lang="en-US" sz="3200" dirty="0" smtClean="0"/>
              <a:t> </a:t>
            </a:r>
            <a:r>
              <a:rPr lang="en-US" sz="3200" dirty="0" err="1"/>
              <a:t>অভ্যন্তরে</a:t>
            </a:r>
            <a:r>
              <a:rPr lang="en-US" sz="3200" dirty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dirty="0" smtClean="0"/>
              <a:t>                                                                                                  </a:t>
            </a:r>
          </a:p>
          <a:p>
            <a:r>
              <a:rPr lang="en-US" sz="3200" dirty="0" err="1" smtClean="0"/>
              <a:t>মাটি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/>
              <a:t>খনিজ</a:t>
            </a:r>
            <a:r>
              <a:rPr lang="en-US" sz="3200" dirty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err="1" smtClean="0"/>
              <a:t>শোষণ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 </a:t>
            </a:r>
            <a:r>
              <a:rPr lang="en-US" dirty="0" smtClean="0"/>
              <a:t>                                                                                                 </a:t>
            </a:r>
          </a:p>
          <a:p>
            <a:r>
              <a:rPr lang="en-US" sz="3200" dirty="0" err="1" smtClean="0"/>
              <a:t>কার্বন</a:t>
            </a:r>
            <a:r>
              <a:rPr lang="en-US" sz="3200" dirty="0" smtClean="0"/>
              <a:t> ,</a:t>
            </a:r>
            <a:r>
              <a:rPr lang="en-US" sz="3200" dirty="0" err="1" smtClean="0"/>
              <a:t>হাইড্রোজেন</a:t>
            </a:r>
            <a:r>
              <a:rPr lang="en-US" sz="3200" dirty="0" smtClean="0"/>
              <a:t> ,</a:t>
            </a:r>
            <a:r>
              <a:rPr lang="en-US" sz="3200" dirty="0" err="1" smtClean="0"/>
              <a:t>অক্সিজেন</a:t>
            </a:r>
            <a:r>
              <a:rPr lang="en-US" sz="3200" dirty="0" smtClean="0"/>
              <a:t> ,</a:t>
            </a:r>
            <a:r>
              <a:rPr lang="en-US" sz="3200" dirty="0" err="1" smtClean="0"/>
              <a:t>নাইট্রোজেন</a:t>
            </a:r>
            <a:r>
              <a:rPr lang="en-US" sz="3200" dirty="0" smtClean="0"/>
              <a:t>, </a:t>
            </a:r>
            <a:r>
              <a:rPr lang="en-US" sz="3200" dirty="0" err="1" smtClean="0"/>
              <a:t>ফসফরাস</a:t>
            </a:r>
            <a:r>
              <a:rPr lang="en-US" sz="3200" dirty="0" smtClean="0"/>
              <a:t> ,</a:t>
            </a:r>
            <a:r>
              <a:rPr lang="en-US" sz="3200" dirty="0" err="1" smtClean="0"/>
              <a:t>পটাসিয়াম</a:t>
            </a:r>
            <a:r>
              <a:rPr lang="en-US" sz="3200" dirty="0" smtClean="0"/>
              <a:t> ,</a:t>
            </a:r>
            <a:r>
              <a:rPr lang="en-US" sz="3200" dirty="0" err="1" smtClean="0"/>
              <a:t>ক্যালসিয়াম</a:t>
            </a:r>
            <a:r>
              <a:rPr lang="en-US" sz="3200" dirty="0" smtClean="0"/>
              <a:t>, </a:t>
            </a:r>
            <a:r>
              <a:rPr lang="en-US" sz="3200" dirty="0" err="1" smtClean="0"/>
              <a:t>ম্যাগনেসিয়াম</a:t>
            </a:r>
            <a:r>
              <a:rPr lang="en-US" sz="3200" dirty="0" smtClean="0"/>
              <a:t>, </a:t>
            </a:r>
            <a:r>
              <a:rPr lang="en-US" sz="3200" dirty="0" err="1" smtClean="0"/>
              <a:t>সালফার</a:t>
            </a:r>
            <a:r>
              <a:rPr lang="en-US" sz="3200" dirty="0" smtClean="0"/>
              <a:t> ,</a:t>
            </a:r>
            <a:r>
              <a:rPr lang="en-US" sz="3200" dirty="0" err="1" smtClean="0"/>
              <a:t>লৌহ</a:t>
            </a:r>
            <a:r>
              <a:rPr lang="en-US" sz="3200" dirty="0" smtClean="0"/>
              <a:t> ,</a:t>
            </a:r>
            <a:r>
              <a:rPr lang="en-US" sz="3200" dirty="0" err="1" smtClean="0"/>
              <a:t>ম্যাংগানিজ</a:t>
            </a:r>
            <a:r>
              <a:rPr lang="en-US" sz="3200" dirty="0" smtClean="0"/>
              <a:t>, </a:t>
            </a:r>
            <a:r>
              <a:rPr lang="en-US" sz="3200" dirty="0" err="1" smtClean="0"/>
              <a:t>কপার</a:t>
            </a:r>
            <a:r>
              <a:rPr lang="en-US" sz="3200" dirty="0" smtClean="0"/>
              <a:t>, </a:t>
            </a:r>
            <a:r>
              <a:rPr lang="en-US" sz="3200" dirty="0" err="1" smtClean="0"/>
              <a:t>জিংক</a:t>
            </a:r>
            <a:r>
              <a:rPr lang="en-US" sz="3200" dirty="0" smtClean="0"/>
              <a:t>, </a:t>
            </a:r>
            <a:r>
              <a:rPr lang="en-US" sz="3200" dirty="0" err="1" smtClean="0"/>
              <a:t>মলিবডেনাম</a:t>
            </a:r>
            <a:r>
              <a:rPr lang="en-US" sz="3200" dirty="0" smtClean="0"/>
              <a:t>, </a:t>
            </a:r>
            <a:r>
              <a:rPr lang="en-US" sz="3200" dirty="0" err="1" smtClean="0"/>
              <a:t>বোরন</a:t>
            </a:r>
            <a:r>
              <a:rPr lang="en-US" sz="3200" dirty="0" smtClean="0"/>
              <a:t>, </a:t>
            </a:r>
            <a:r>
              <a:rPr lang="en-US" sz="3200" dirty="0" err="1" smtClean="0"/>
              <a:t>সোডিয়াম</a:t>
            </a:r>
            <a:r>
              <a:rPr lang="en-US" sz="3200" dirty="0" smtClean="0"/>
              <a:t>, </a:t>
            </a:r>
            <a:r>
              <a:rPr lang="en-US" sz="3200" dirty="0" err="1" smtClean="0"/>
              <a:t>ক্লোরিন</a:t>
            </a:r>
            <a:r>
              <a:rPr lang="en-US" sz="3200" dirty="0" smtClean="0"/>
              <a:t> -১৭টি </a:t>
            </a:r>
            <a:r>
              <a:rPr lang="en-US" sz="3200" dirty="0" err="1" smtClean="0"/>
              <a:t>উপাদান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অত্যাবশ্যকীয়</a:t>
            </a:r>
            <a:r>
              <a:rPr lang="en-US" sz="3200" dirty="0" smtClean="0"/>
              <a:t> </a:t>
            </a:r>
            <a:r>
              <a:rPr lang="en-US" sz="1800" dirty="0" smtClean="0"/>
              <a:t>    </a:t>
            </a:r>
            <a:r>
              <a:rPr lang="en-US" dirty="0" smtClean="0"/>
              <a:t>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344830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88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9" y="337930"/>
            <a:ext cx="11151703" cy="1570383"/>
          </a:xfrm>
        </p:spPr>
        <p:txBody>
          <a:bodyPr>
            <a:noAutofit/>
          </a:bodyPr>
          <a:lstStyle/>
          <a:p>
            <a:r>
              <a:rPr lang="en-US" sz="8000" b="1" dirty="0" err="1"/>
              <a:t>খনিজ</a:t>
            </a:r>
            <a:r>
              <a:rPr lang="en-US" sz="8000" b="1" dirty="0"/>
              <a:t> </a:t>
            </a:r>
            <a:r>
              <a:rPr lang="en-US" sz="8000" b="1" dirty="0" err="1"/>
              <a:t>লবণ</a:t>
            </a:r>
            <a:r>
              <a:rPr lang="en-US" sz="8000" b="1" dirty="0"/>
              <a:t> </a:t>
            </a:r>
            <a:r>
              <a:rPr lang="en-US" sz="8000" b="1" dirty="0" err="1"/>
              <a:t>পরিশোষণ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6348" y="2385392"/>
            <a:ext cx="11290852" cy="447260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মূলের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অগ্রভাগ</a:t>
            </a:r>
            <a:r>
              <a:rPr lang="en-US" sz="3200" dirty="0" smtClean="0"/>
              <a:t> </a:t>
            </a:r>
            <a:r>
              <a:rPr lang="en-US" sz="3200" dirty="0" err="1"/>
              <a:t>খনিজ</a:t>
            </a:r>
            <a:r>
              <a:rPr lang="en-US" sz="3200" dirty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err="1" smtClean="0"/>
              <a:t>পরিশোষণে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অধিক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কার্যক্ষম</a:t>
            </a:r>
            <a:r>
              <a:rPr lang="en-US" sz="2800" dirty="0" smtClean="0"/>
              <a:t>     </a:t>
            </a:r>
            <a:r>
              <a:rPr lang="en-US" dirty="0" smtClean="0"/>
              <a:t>                                                      </a:t>
            </a:r>
          </a:p>
          <a:p>
            <a:r>
              <a:rPr lang="en-US" sz="3200" dirty="0" err="1" smtClean="0"/>
              <a:t>খনিজ</a:t>
            </a:r>
            <a:r>
              <a:rPr lang="en-US" sz="3200" dirty="0" smtClean="0"/>
              <a:t> </a:t>
            </a:r>
            <a:r>
              <a:rPr lang="en-US" sz="3200" dirty="0" err="1"/>
              <a:t>লবণ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(</a:t>
            </a:r>
            <a:r>
              <a:rPr lang="en-US" sz="3200" dirty="0" err="1" smtClean="0"/>
              <a:t>ক্যাটায়ন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অ্যানায়ন</a:t>
            </a:r>
            <a:r>
              <a:rPr lang="en-US" sz="3200" dirty="0" smtClean="0"/>
              <a:t>) </a:t>
            </a:r>
            <a:r>
              <a:rPr lang="en-US" sz="3200" dirty="0" err="1" smtClean="0"/>
              <a:t>রূপে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শোষিত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2800" dirty="0" smtClean="0"/>
              <a:t>     </a:t>
            </a:r>
            <a:r>
              <a:rPr lang="en-US" dirty="0" smtClean="0"/>
              <a:t>                                                  </a:t>
            </a:r>
          </a:p>
          <a:p>
            <a:r>
              <a:rPr lang="en-US" sz="3200" b="1" dirty="0" smtClean="0"/>
              <a:t>K</a:t>
            </a:r>
            <a:r>
              <a:rPr lang="en-US" sz="3200" b="1" baseline="30000" dirty="0" smtClean="0"/>
              <a:t>+</a:t>
            </a:r>
            <a:r>
              <a:rPr lang="en-US" sz="4000" b="1" dirty="0" smtClean="0"/>
              <a:t>  </a:t>
            </a:r>
            <a:r>
              <a:rPr lang="en-US" sz="3200" b="1" dirty="0" smtClean="0"/>
              <a:t>ও NO</a:t>
            </a:r>
            <a:r>
              <a:rPr lang="en-US" sz="3200" b="1" baseline="-25000" dirty="0" smtClean="0"/>
              <a:t>3</a:t>
            </a:r>
            <a:r>
              <a:rPr lang="en-US" sz="3600" baseline="30000" dirty="0" smtClean="0"/>
              <a:t>-</a:t>
            </a:r>
            <a:r>
              <a:rPr lang="en-US" sz="3200" b="1" dirty="0" smtClean="0"/>
              <a:t> 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সর্বাপেক্ষা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দ্রুতগতিতে</a:t>
            </a:r>
            <a:r>
              <a:rPr lang="en-US" sz="3200" dirty="0" smtClean="0"/>
              <a:t> </a:t>
            </a:r>
            <a:r>
              <a:rPr lang="en-US" sz="3200" dirty="0" err="1"/>
              <a:t>শোষিত</a:t>
            </a:r>
            <a:r>
              <a:rPr lang="en-US" sz="3200" dirty="0"/>
              <a:t> </a:t>
            </a:r>
            <a:r>
              <a:rPr lang="en-US" sz="3200" dirty="0" err="1" smtClean="0"/>
              <a:t>হয়</a:t>
            </a:r>
            <a:r>
              <a:rPr lang="en-US" sz="2400" dirty="0" smtClean="0"/>
              <a:t> </a:t>
            </a:r>
            <a:r>
              <a:rPr lang="en-US" dirty="0" smtClean="0"/>
              <a:t>                                                                       </a:t>
            </a:r>
          </a:p>
          <a:p>
            <a:r>
              <a:rPr lang="en-US" sz="3200" b="1" dirty="0"/>
              <a:t>Ca</a:t>
            </a:r>
            <a:r>
              <a:rPr lang="en-US" sz="3200" b="1" baseline="30000" dirty="0"/>
              <a:t>2+</a:t>
            </a:r>
            <a:r>
              <a:rPr lang="en-US" sz="3200" b="1" dirty="0"/>
              <a:t> </a:t>
            </a:r>
            <a:r>
              <a:rPr lang="en-US" sz="3200" b="1" dirty="0" smtClean="0"/>
              <a:t>ও SO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2-     </a:t>
            </a:r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সর্বাপেক্ষা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মন্থর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গতিতে</a:t>
            </a:r>
            <a:r>
              <a:rPr lang="en-US" sz="3200" dirty="0" smtClean="0"/>
              <a:t> </a:t>
            </a:r>
            <a:r>
              <a:rPr lang="en-US" sz="3200" dirty="0" err="1"/>
              <a:t>শোষিত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</a:t>
            </a:r>
            <a:r>
              <a:rPr lang="en-US" sz="3200" dirty="0" smtClean="0"/>
              <a:t>                    </a:t>
            </a:r>
          </a:p>
          <a:p>
            <a:r>
              <a:rPr lang="en-US" sz="3200" dirty="0" err="1" smtClean="0"/>
              <a:t>আয়ন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অসমভাবে</a:t>
            </a:r>
            <a:r>
              <a:rPr lang="en-US" sz="3200" dirty="0" smtClean="0"/>
              <a:t> </a:t>
            </a:r>
            <a:r>
              <a:rPr lang="en-US" sz="3200" dirty="0" err="1"/>
              <a:t>শোষিত</a:t>
            </a:r>
            <a:r>
              <a:rPr lang="en-US" sz="3200" dirty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পারে</a:t>
            </a:r>
            <a:r>
              <a:rPr lang="en-US" sz="3200" dirty="0" smtClean="0"/>
              <a:t>  </a:t>
            </a:r>
            <a:r>
              <a:rPr lang="en-US" sz="2800" dirty="0" smtClean="0"/>
              <a:t> </a:t>
            </a:r>
            <a:r>
              <a:rPr lang="en-US" dirty="0" smtClean="0"/>
              <a:t>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46756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5" y="218661"/>
            <a:ext cx="11290852" cy="1331843"/>
          </a:xfrm>
        </p:spPr>
        <p:txBody>
          <a:bodyPr>
            <a:noAutofit/>
          </a:bodyPr>
          <a:lstStyle/>
          <a:p>
            <a:r>
              <a:rPr lang="en-US" sz="8000" b="1" dirty="0" err="1"/>
              <a:t>খনিজ</a:t>
            </a:r>
            <a:r>
              <a:rPr lang="en-US" sz="8000" b="1" dirty="0"/>
              <a:t> </a:t>
            </a:r>
            <a:r>
              <a:rPr lang="en-US" sz="8000" b="1" dirty="0" err="1"/>
              <a:t>লবণ</a:t>
            </a:r>
            <a:r>
              <a:rPr lang="en-US" sz="8000" b="1" dirty="0"/>
              <a:t> </a:t>
            </a:r>
            <a:r>
              <a:rPr lang="en-US" sz="8000" b="1" dirty="0" err="1"/>
              <a:t>পরিশোষণ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7809" y="1789042"/>
            <a:ext cx="11608903" cy="5068958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যে</a:t>
            </a:r>
            <a:r>
              <a:rPr lang="en-US" sz="2800" dirty="0"/>
              <a:t> </a:t>
            </a:r>
            <a:r>
              <a:rPr lang="en-US" sz="2800" dirty="0" err="1"/>
              <a:t>মৌল</a:t>
            </a:r>
            <a:r>
              <a:rPr lang="en-US" sz="2800" dirty="0"/>
              <a:t> </a:t>
            </a:r>
            <a:r>
              <a:rPr lang="en-US" sz="2800" dirty="0" err="1"/>
              <a:t>অধিক</a:t>
            </a:r>
            <a:r>
              <a:rPr lang="en-US" sz="2800" dirty="0"/>
              <a:t> </a:t>
            </a:r>
            <a:r>
              <a:rPr lang="en-US" sz="2800" dirty="0" err="1"/>
              <a:t>পরিমাণে</a:t>
            </a:r>
            <a:r>
              <a:rPr lang="en-US" sz="2800" dirty="0"/>
              <a:t> </a:t>
            </a:r>
            <a:r>
              <a:rPr lang="en-US" sz="2800" dirty="0" err="1"/>
              <a:t>লাগে</a:t>
            </a:r>
            <a:r>
              <a:rPr lang="en-US" sz="2800" dirty="0"/>
              <a:t> </a:t>
            </a:r>
            <a:r>
              <a:rPr lang="en-US" sz="2800" dirty="0" err="1"/>
              <a:t>সেগুলোকে</a:t>
            </a:r>
            <a:r>
              <a:rPr lang="en-US" sz="2800" dirty="0"/>
              <a:t> </a:t>
            </a:r>
            <a:r>
              <a:rPr lang="en-US" sz="2800" dirty="0" err="1"/>
              <a:t>ম্যাক্রোমৌল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  </a:t>
            </a:r>
            <a:r>
              <a:rPr lang="en-US" dirty="0"/>
              <a:t>                                                       </a:t>
            </a:r>
          </a:p>
          <a:p>
            <a:r>
              <a:rPr lang="en-US" sz="2800" dirty="0" err="1"/>
              <a:t>যে</a:t>
            </a:r>
            <a:r>
              <a:rPr lang="en-US" sz="2800" dirty="0"/>
              <a:t> </a:t>
            </a:r>
            <a:r>
              <a:rPr lang="en-US" sz="2800" dirty="0" err="1"/>
              <a:t>মৌল</a:t>
            </a:r>
            <a:r>
              <a:rPr lang="en-US" sz="2800" dirty="0"/>
              <a:t> </a:t>
            </a:r>
            <a:r>
              <a:rPr lang="en-US" sz="2800" dirty="0" err="1"/>
              <a:t>অপেক্ষাকৃত</a:t>
            </a:r>
            <a:r>
              <a:rPr lang="en-US" sz="2800" dirty="0"/>
              <a:t> </a:t>
            </a:r>
            <a:r>
              <a:rPr lang="en-US" sz="2800" dirty="0" err="1"/>
              <a:t>কম</a:t>
            </a:r>
            <a:r>
              <a:rPr lang="en-US" sz="2800" dirty="0"/>
              <a:t>  </a:t>
            </a:r>
            <a:r>
              <a:rPr lang="en-US" sz="2800" dirty="0" err="1"/>
              <a:t>পরিমাণে</a:t>
            </a:r>
            <a:r>
              <a:rPr lang="en-US" sz="2800" dirty="0"/>
              <a:t> </a:t>
            </a:r>
            <a:r>
              <a:rPr lang="en-US" sz="2800" dirty="0" err="1"/>
              <a:t>লাগে</a:t>
            </a:r>
            <a:r>
              <a:rPr lang="en-US" sz="2800" dirty="0"/>
              <a:t> </a:t>
            </a:r>
            <a:r>
              <a:rPr lang="en-US" sz="2800" dirty="0" err="1"/>
              <a:t>সেগুলোকে</a:t>
            </a:r>
            <a:r>
              <a:rPr lang="en-US" sz="2800" dirty="0"/>
              <a:t> </a:t>
            </a:r>
            <a:r>
              <a:rPr lang="en-US" sz="2800" dirty="0" err="1"/>
              <a:t>মাইক্রোমৌল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   </a:t>
            </a:r>
            <a:r>
              <a:rPr lang="en-US" dirty="0"/>
              <a:t>                            </a:t>
            </a:r>
          </a:p>
          <a:p>
            <a:r>
              <a:rPr lang="en-US" sz="2800" dirty="0" err="1"/>
              <a:t>ম্যাক্রোমৌল</a:t>
            </a:r>
            <a:r>
              <a:rPr lang="en-US" sz="2800" dirty="0"/>
              <a:t> ৯টি (</a:t>
            </a:r>
            <a:r>
              <a:rPr lang="en-US" sz="2800" dirty="0" err="1"/>
              <a:t>কার্বন</a:t>
            </a:r>
            <a:r>
              <a:rPr lang="en-US" sz="2800" dirty="0"/>
              <a:t> ,</a:t>
            </a:r>
            <a:r>
              <a:rPr lang="en-US" sz="2800" dirty="0" err="1"/>
              <a:t>হাইড্রোজেন</a:t>
            </a:r>
            <a:r>
              <a:rPr lang="en-US" sz="2800" dirty="0"/>
              <a:t> ,</a:t>
            </a:r>
            <a:r>
              <a:rPr lang="en-US" sz="2800" dirty="0" err="1"/>
              <a:t>অক্সিজেন</a:t>
            </a:r>
            <a:r>
              <a:rPr lang="en-US" sz="2800" dirty="0"/>
              <a:t> ,</a:t>
            </a:r>
            <a:r>
              <a:rPr lang="en-US" sz="2800" dirty="0" err="1"/>
              <a:t>নাইট্রোজেন</a:t>
            </a:r>
            <a:r>
              <a:rPr lang="en-US" sz="2800" dirty="0"/>
              <a:t>, </a:t>
            </a:r>
            <a:r>
              <a:rPr lang="en-US" sz="2800" dirty="0" err="1"/>
              <a:t>ফসফরাস</a:t>
            </a:r>
            <a:r>
              <a:rPr lang="en-US" sz="2800" dirty="0"/>
              <a:t> ,</a:t>
            </a:r>
            <a:r>
              <a:rPr lang="en-US" sz="2800" dirty="0" err="1"/>
              <a:t>পটাসিয়াম</a:t>
            </a:r>
            <a:r>
              <a:rPr lang="en-US" sz="2800" dirty="0"/>
              <a:t> ,</a:t>
            </a:r>
            <a:r>
              <a:rPr lang="en-US" sz="2800" dirty="0" err="1"/>
              <a:t>ক্যালসিয়াম</a:t>
            </a:r>
            <a:r>
              <a:rPr lang="en-US" sz="2800" dirty="0"/>
              <a:t>, </a:t>
            </a:r>
            <a:r>
              <a:rPr lang="en-US" sz="2800" dirty="0" err="1"/>
              <a:t>ম্যাগনেসিয়াম</a:t>
            </a:r>
            <a:r>
              <a:rPr lang="en-US" sz="2800" dirty="0"/>
              <a:t>, </a:t>
            </a:r>
            <a:r>
              <a:rPr lang="en-US" sz="2800" dirty="0" err="1"/>
              <a:t>সালফার</a:t>
            </a:r>
            <a:r>
              <a:rPr lang="en-US" sz="2800" dirty="0"/>
              <a:t>)</a:t>
            </a:r>
            <a:r>
              <a:rPr lang="en-US" dirty="0"/>
              <a:t>                                                                                                                   </a:t>
            </a:r>
          </a:p>
          <a:p>
            <a:r>
              <a:rPr lang="en-US" sz="2800" dirty="0" err="1"/>
              <a:t>মাইক্রোমৌল</a:t>
            </a:r>
            <a:r>
              <a:rPr lang="en-US" sz="2800" dirty="0"/>
              <a:t> ৮টি(</a:t>
            </a:r>
            <a:r>
              <a:rPr lang="en-US" sz="2800" dirty="0" err="1"/>
              <a:t>লৌহ</a:t>
            </a:r>
            <a:r>
              <a:rPr lang="en-US" sz="2800" dirty="0"/>
              <a:t> ,</a:t>
            </a:r>
            <a:r>
              <a:rPr lang="en-US" sz="2800" dirty="0" err="1"/>
              <a:t>ম্যাংগানিজ</a:t>
            </a:r>
            <a:r>
              <a:rPr lang="en-US" sz="2800" dirty="0"/>
              <a:t>, </a:t>
            </a:r>
            <a:r>
              <a:rPr lang="en-US" sz="2800" dirty="0" err="1"/>
              <a:t>কপার</a:t>
            </a:r>
            <a:r>
              <a:rPr lang="en-US" sz="2800" dirty="0"/>
              <a:t>, </a:t>
            </a:r>
            <a:r>
              <a:rPr lang="en-US" sz="2800" dirty="0" err="1"/>
              <a:t>জিংক</a:t>
            </a:r>
            <a:r>
              <a:rPr lang="en-US" sz="2800" dirty="0"/>
              <a:t>, </a:t>
            </a:r>
            <a:r>
              <a:rPr lang="en-US" sz="2800" dirty="0" err="1"/>
              <a:t>মলিবডেনাম</a:t>
            </a:r>
            <a:r>
              <a:rPr lang="en-US" sz="2800" dirty="0"/>
              <a:t>, </a:t>
            </a:r>
            <a:r>
              <a:rPr lang="en-US" sz="2800" dirty="0" err="1"/>
              <a:t>বোরন</a:t>
            </a:r>
            <a:r>
              <a:rPr lang="en-US" sz="2800" dirty="0"/>
              <a:t>, </a:t>
            </a:r>
            <a:r>
              <a:rPr lang="en-US" sz="2800" dirty="0" err="1"/>
              <a:t>সোডিয়াম</a:t>
            </a:r>
            <a:r>
              <a:rPr lang="en-US" sz="2800" dirty="0"/>
              <a:t>, </a:t>
            </a:r>
            <a:r>
              <a:rPr lang="en-US" sz="2800" dirty="0" err="1" smtClean="0"/>
              <a:t>ক্লোরিন</a:t>
            </a:r>
            <a:r>
              <a:rPr lang="en-US" sz="2800" dirty="0" smtClean="0"/>
              <a:t>)  </a:t>
            </a:r>
          </a:p>
          <a:p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উদ্ভিদের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</a:t>
            </a:r>
            <a:r>
              <a:rPr lang="en-US" sz="2800" dirty="0" smtClean="0"/>
              <a:t> </a:t>
            </a:r>
            <a:r>
              <a:rPr lang="en-US" dirty="0" smtClean="0"/>
              <a:t>                              </a:t>
            </a:r>
          </a:p>
          <a:p>
            <a:r>
              <a:rPr lang="en-US" sz="2600" dirty="0" err="1" smtClean="0"/>
              <a:t>উদাঃ-সিলিকন</a:t>
            </a:r>
            <a:r>
              <a:rPr lang="en-US" sz="2600" dirty="0" smtClean="0"/>
              <a:t> (</a:t>
            </a:r>
            <a:r>
              <a:rPr lang="en-US" sz="2600" dirty="0" err="1" smtClean="0"/>
              <a:t>ঘাসের</a:t>
            </a:r>
            <a:r>
              <a:rPr lang="en-US" sz="2600" dirty="0" smtClean="0"/>
              <a:t> </a:t>
            </a:r>
            <a:r>
              <a:rPr lang="en-US" sz="2600" dirty="0" err="1" smtClean="0"/>
              <a:t>জন্য</a:t>
            </a:r>
            <a:r>
              <a:rPr lang="en-US" sz="2600" dirty="0" smtClean="0"/>
              <a:t> ) </a:t>
            </a:r>
            <a:r>
              <a:rPr lang="en-US" sz="2600" dirty="0" err="1" smtClean="0"/>
              <a:t>কোবাল্ট</a:t>
            </a:r>
            <a:r>
              <a:rPr lang="en-US" sz="2600" dirty="0" smtClean="0"/>
              <a:t> (</a:t>
            </a:r>
            <a:r>
              <a:rPr lang="en-US" sz="2600" dirty="0" err="1" smtClean="0"/>
              <a:t>নাইট্রোজেন</a:t>
            </a:r>
            <a:r>
              <a:rPr lang="en-US" sz="2600" dirty="0" smtClean="0"/>
              <a:t> </a:t>
            </a:r>
            <a:r>
              <a:rPr lang="en-US" sz="2600" dirty="0" err="1" smtClean="0"/>
              <a:t>ফিকসিং</a:t>
            </a:r>
            <a:r>
              <a:rPr lang="en-US" sz="2600" dirty="0" smtClean="0"/>
              <a:t> </a:t>
            </a:r>
            <a:r>
              <a:rPr lang="en-US" sz="2600" dirty="0" err="1" smtClean="0"/>
              <a:t>লিগিউমের</a:t>
            </a:r>
            <a:r>
              <a:rPr lang="en-US" sz="2600" dirty="0" smtClean="0"/>
              <a:t> </a:t>
            </a:r>
            <a:r>
              <a:rPr lang="en-US" sz="2600" dirty="0" err="1" smtClean="0"/>
              <a:t>জন্য</a:t>
            </a:r>
            <a:r>
              <a:rPr lang="en-US" sz="2600" dirty="0" smtClean="0"/>
              <a:t>)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21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270</TotalTime>
  <Words>605</Words>
  <Application>Microsoft Office PowerPoint</Application>
  <PresentationFormat>Widescreen</PresentationFormat>
  <Paragraphs>77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Tw Cen MT</vt:lpstr>
      <vt:lpstr>Wingdings 3</vt:lpstr>
      <vt:lpstr>Droplet</vt:lpstr>
      <vt:lpstr>PowerPoint Presentation</vt:lpstr>
      <vt:lpstr>মোঃ মহিউদদী্ন মাহমুদ</vt:lpstr>
      <vt:lpstr> পাঠ পরিচিতি</vt:lpstr>
      <vt:lpstr>পাঠ শিরোনাম  </vt:lpstr>
      <vt:lpstr> শিখনফল</vt:lpstr>
      <vt:lpstr>পরিচিতি</vt:lpstr>
      <vt:lpstr>PowerPoint Presentation</vt:lpstr>
      <vt:lpstr>খনিজ লবণ পরিশোষণ</vt:lpstr>
      <vt:lpstr>খনিজ লবণ পরিশোষণ</vt:lpstr>
      <vt:lpstr>মাটিতে খনিজ লবণের প্রাপ্যতা মতবাদ </vt:lpstr>
      <vt:lpstr>খনিজ লবণ পরিশোষণ প্রক্রিয়া </vt:lpstr>
      <vt:lpstr>সক্রিয় শোষণ</vt:lpstr>
      <vt:lpstr>সক্রিয় শোষণ মতবাদ </vt:lpstr>
      <vt:lpstr>লুনডেগড়ের মতবাদ</vt:lpstr>
      <vt:lpstr>লুনডেগড়ের মতবাদ</vt:lpstr>
      <vt:lpstr>PowerPoint Presentation</vt:lpstr>
      <vt:lpstr>প্রোটন-অ্যানায়ন কো-ট্রান্সপোর্ট মতবাদ</vt:lpstr>
      <vt:lpstr>PowerPoint Presentation</vt:lpstr>
      <vt:lpstr>নিস্ক্রিয় শোষণ</vt:lpstr>
      <vt:lpstr>নিস্ক্রিয় শোষণ মতবাদ </vt:lpstr>
      <vt:lpstr>    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147</cp:revision>
  <dcterms:created xsi:type="dcterms:W3CDTF">2020-07-15T05:52:53Z</dcterms:created>
  <dcterms:modified xsi:type="dcterms:W3CDTF">2020-09-07T04:09:32Z</dcterms:modified>
</cp:coreProperties>
</file>