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7" r:id="rId5"/>
    <p:sldId id="262" r:id="rId6"/>
    <p:sldId id="276" r:id="rId7"/>
    <p:sldId id="259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6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0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0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968E-F8D0-4910-96ED-872B4537E65E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BCEF-B044-4263-8AE5-E70675F5F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g"/><Relationship Id="rId7" Type="http://schemas.openxmlformats.org/officeDocument/2006/relationships/image" Target="../media/image4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5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25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560" y="1889760"/>
            <a:ext cx="6482080" cy="22237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0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78"/>
            <a:ext cx="12192000" cy="6830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6"/>
          <a:stretch/>
        </p:blipFill>
        <p:spPr>
          <a:xfrm>
            <a:off x="793737" y="514032"/>
            <a:ext cx="4102126" cy="2311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37435" y="791030"/>
            <a:ext cx="4754880" cy="14005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মানুষের পোশাক-পরিচ্ছদও ভিন্ন ভিন্ন ধরণের, ভিন্ন ভিন্ন ধাঁচের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16" y="2928888"/>
            <a:ext cx="3317504" cy="2207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7" y="2945217"/>
            <a:ext cx="3651003" cy="21969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82" y="2928889"/>
            <a:ext cx="3621547" cy="2207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77157" y="5255918"/>
            <a:ext cx="10951223" cy="99059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 পাহাড়, কোথাও নদী, কোথাও বা সমুদ্রের বেলাভূমি। বাংলাদেশের জনজীবন ভারী বৈচিত্রময়।এজন্য এদেশকে ঘুরে দেখা দরকার।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1" y="3447666"/>
            <a:ext cx="3670895" cy="21519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0" y="532545"/>
            <a:ext cx="3405676" cy="20491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58" y="3447666"/>
            <a:ext cx="3484404" cy="21519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54" y="3447666"/>
            <a:ext cx="3301206" cy="21519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2" y="561978"/>
            <a:ext cx="3304857" cy="19824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64" y="540725"/>
            <a:ext cx="3155634" cy="20410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619422" y="2620841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4998" y="5654537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2243" y="5683561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5077" y="5683561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8546" y="2607869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6748" y="2599238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1615" y="240608"/>
            <a:ext cx="5236865" cy="202424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54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ও শিক্ষার্থীর</a:t>
            </a:r>
            <a:r>
              <a:rPr lang="bn-BD" sz="54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54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845590" y="2913757"/>
            <a:ext cx="4707609" cy="3009523"/>
          </a:xfrm>
          <a:prstGeom prst="round2DiagRect">
            <a:avLst/>
          </a:prstGeom>
          <a:solidFill>
            <a:srgbClr val="0070C0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শিক্ষার্থীরাও শুদ্ধ, স্পষ্ট ও প্রমিত উচ্চারণে আজকের পাঠ্যাংশটুকু 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65" y="3416792"/>
            <a:ext cx="2165593" cy="2831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69" y="3520411"/>
            <a:ext cx="2089524" cy="2758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6" y="435365"/>
            <a:ext cx="2330037" cy="2322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81136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r="2861" b="7756"/>
          <a:stretch/>
        </p:blipFill>
        <p:spPr>
          <a:xfrm>
            <a:off x="0" y="2421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1452" y="689026"/>
            <a:ext cx="7289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ও অর্থ বলি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3351" y="2784320"/>
            <a:ext cx="1815401" cy="844062"/>
          </a:xfrm>
          <a:prstGeom prst="roundRect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3351" y="1562126"/>
            <a:ext cx="1815401" cy="844062"/>
          </a:xfrm>
          <a:prstGeom prst="round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3350" y="3904397"/>
            <a:ext cx="1815401" cy="844062"/>
          </a:xfrm>
          <a:prstGeom prst="roundRect">
            <a:avLst/>
          </a:prstGeom>
          <a:solidFill>
            <a:srgbClr val="CC33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4651726" y="4172793"/>
            <a:ext cx="643094" cy="422031"/>
          </a:xfrm>
          <a:prstGeom prst="mathEqual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07794" y="1528810"/>
            <a:ext cx="4814766" cy="1098206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মাঠ, জনবসতি নেই এমন বিস্তীর্ণ এলাকা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7794" y="2770712"/>
            <a:ext cx="4814766" cy="9331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তীরে বালুময় 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9289" y="3955496"/>
            <a:ext cx="4683271" cy="8566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লোক, আত্মীয়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23350" y="5024474"/>
            <a:ext cx="1815401" cy="844062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Equal 28"/>
          <p:cNvSpPr/>
          <p:nvPr/>
        </p:nvSpPr>
        <p:spPr>
          <a:xfrm>
            <a:off x="4651726" y="5316487"/>
            <a:ext cx="643094" cy="422031"/>
          </a:xfrm>
          <a:prstGeom prst="mathEqual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639288" y="5070214"/>
            <a:ext cx="4683271" cy="856626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নববর্ষ উৎসব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4651726" y="1817551"/>
            <a:ext cx="643094" cy="422031"/>
          </a:xfrm>
          <a:prstGeom prst="mathEqual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Equal 31"/>
          <p:cNvSpPr/>
          <p:nvPr/>
        </p:nvSpPr>
        <p:spPr>
          <a:xfrm>
            <a:off x="4651726" y="3089623"/>
            <a:ext cx="643094" cy="422031"/>
          </a:xfrm>
          <a:prstGeom prst="mathEqual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5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r="2861" b="77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880" y="873760"/>
            <a:ext cx="443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নিচের বাক্য কয়টি পড়ি ।</a:t>
            </a:r>
            <a:endPara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880" y="1471618"/>
            <a:ext cx="808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 খুব ভালো ছেলে। রবিন তার বন্ধু। মনির ও রবিন একত্রে মাঠে খেলে।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7920" y="1933863"/>
            <a:ext cx="5455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এখানে,   মনির/ রবিন  - বিশেষ্য পদ</a:t>
            </a:r>
          </a:p>
          <a:p>
            <a:r>
              <a:rPr lang="bn-IN" sz="32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খুব ভালো – বিশেষণ পদ</a:t>
            </a:r>
          </a:p>
          <a:p>
            <a:r>
              <a:rPr lang="bn-IN" sz="32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তার        -  সর্বনাম পদ</a:t>
            </a:r>
          </a:p>
          <a:p>
            <a:r>
              <a:rPr lang="bn-IN" sz="32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ও          - অব্যয় পদ</a:t>
            </a:r>
          </a:p>
          <a:p>
            <a:r>
              <a:rPr lang="bn-IN" sz="32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খেলে       - ক্রিয়া পদ</a:t>
            </a:r>
            <a:endParaRPr lang="en-US" sz="3200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120" y="4378960"/>
            <a:ext cx="879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জনজীবন 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 বৈচিত্র্যময়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এই দেশকে তাই ঘুরে ঘুরে দেখা দরকার। এজন্য দরকার দেশের নানা প্রান্তে আত্মীয়- স্বজন </a:t>
            </a:r>
            <a:r>
              <a:rPr lang="bn-IN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বন্ধুদের বাড়ি 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 যাওয়া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উচিত সবার 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ভালোবাসা।”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105" y="721147"/>
            <a:ext cx="4763467" cy="12050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</a:t>
            </a:r>
            <a:endParaRPr lang="en-US" sz="4400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6150" y="1808573"/>
            <a:ext cx="8016240" cy="4116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বিষয়বস্তু হলো বাংলাদেশের মানুষ ও জনপদ। বাঙালি ছাড়াও বাংলাদেশের চাকমা, গারো, সাঁওতাল, ত্রিপুরা প্রভৃতি শ্রেণির মানুষ বসবাস করে, নানা ধর্মের মানুষ, ভাষাও নিজস্ব।শুধু জাতিগত বৈচিত্র্য নয়, তাদের পেশাও বিচিত্র। এখানে সবাই পরস্পরের বন্ধু। নানা উৎসব – অনুষ্ঠানের মধ্য দিয়ে জীবনযাপন করে। বৈচিত্র আর পরস্পর মিলেমিশে থাকাটাই বাংলাদেশের গৌরব। এভাবে সবাইকে নিয়েই গড়ে উঠেছে বাংলাদেশ।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3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"/>
            <a:ext cx="12080240" cy="68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562" y="264160"/>
            <a:ext cx="3549638" cy="11951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600" u="sng" dirty="0" smtClean="0">
                <a:gradFill>
                  <a:gsLst>
                    <a:gs pos="0">
                      <a:srgbClr val="002060"/>
                    </a:gs>
                    <a:gs pos="33000">
                      <a:srgbClr val="7030A0"/>
                    </a:gs>
                    <a:gs pos="83000">
                      <a:srgbClr val="CC3399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u="sng" dirty="0">
              <a:gradFill>
                <a:gsLst>
                  <a:gs pos="0">
                    <a:srgbClr val="002060"/>
                  </a:gs>
                  <a:gs pos="33000">
                    <a:srgbClr val="7030A0"/>
                  </a:gs>
                  <a:gs pos="83000">
                    <a:srgbClr val="CC3399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62" y="1722219"/>
            <a:ext cx="86618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u="sng" dirty="0" smtClean="0">
                <a:solidFill>
                  <a:srgbClr val="43255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bn-BD" sz="4000" u="sng" dirty="0" smtClean="0">
                <a:solidFill>
                  <a:srgbClr val="43255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১.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দুটি ধর্মীয় উৎসবের নাম কী ?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366" y="2829443"/>
            <a:ext cx="905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ঈদ-উল-ফিতর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ঈদ-উল-আযহা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1280" y="4029772"/>
            <a:ext cx="882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সবাই আমরা পরস্পরের বন্ধু  বলতে কী বোঝানো হয়েছে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280" y="4643667"/>
            <a:ext cx="1008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সবাই আমরা পরস্পরের বন্ধু । কারন একজন তার কাজ দিয়ে আরেকজনকে সাহায্য করছে। বিপদে – আপদে সকলে সকলের পাশে এসে দাঁড়ায়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1847" y="2284771"/>
            <a:ext cx="80989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আজ আমরা “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দেশ এই মানুষ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নির্ধারিত অংশুটুকু পড়েছি এবং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থেকে নতুন শব্দের অর্থসহ বাক্য তৈরি শিখেছি।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প্রশ্ন এবং যুক্তবর্ণযুক্ত শব্দ সহ পাঠের বিষয়বস্তু সম্পর্কে জেনেছি।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3890847" y="258130"/>
            <a:ext cx="4801982" cy="1768511"/>
          </a:xfrm>
          <a:prstGeom prst="flowChartMultidocument">
            <a:avLst/>
          </a:prstGeom>
          <a:solidFill>
            <a:srgbClr val="7030A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5400" b="1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"/>
          <a:stretch/>
        </p:blipFill>
        <p:spPr>
          <a:xfrm>
            <a:off x="10351310" y="146224"/>
            <a:ext cx="1651946" cy="18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282" y="261871"/>
            <a:ext cx="5546691" cy="15095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 smtClean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91" y="113032"/>
            <a:ext cx="2400452" cy="180720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16400" y="2397760"/>
            <a:ext cx="7741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প্রতিটি শব্দ দিয়ে তিনটি করে বাক্য লিখবে ।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880" y="5506303"/>
            <a:ext cx="62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দেশকে কেন ভালোবাসতে হবে?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2295" y="1940560"/>
            <a:ext cx="6276745" cy="31597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5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11500" dirty="0" err="1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115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6313" y="193040"/>
            <a:ext cx="5054321" cy="1270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C0099"/>
            </a:solidFill>
            <a:prstDash val="sysDash"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BD" sz="6600" dirty="0" smtClean="0">
                <a:solidFill>
                  <a:srgbClr val="CC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600" dirty="0" smtClean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6600" dirty="0" smtClean="0">
                <a:solidFill>
                  <a:srgbClr val="FF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6600" dirty="0" smtClean="0">
                <a:solidFill>
                  <a:srgbClr val="33CC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600" dirty="0">
              <a:solidFill>
                <a:srgbClr val="33CC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664" y="1031593"/>
            <a:ext cx="3093617" cy="2746643"/>
            <a:chOff x="1999137" y="1813159"/>
            <a:chExt cx="3479662" cy="3311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7" t="12631" r="8395"/>
            <a:stretch/>
          </p:blipFill>
          <p:spPr>
            <a:xfrm rot="16200000">
              <a:off x="2814143" y="2562081"/>
              <a:ext cx="1909958" cy="19798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1999137" y="1813159"/>
              <a:ext cx="3479662" cy="3311497"/>
              <a:chOff x="1130440" y="1137138"/>
              <a:chExt cx="3479662" cy="3311497"/>
            </a:xfrm>
          </p:grpSpPr>
          <p:sp>
            <p:nvSpPr>
              <p:cNvPr id="7" name="Half Frame 6"/>
              <p:cNvSpPr/>
              <p:nvPr/>
            </p:nvSpPr>
            <p:spPr>
              <a:xfrm>
                <a:off x="1475016" y="1587923"/>
                <a:ext cx="3135086" cy="2813539"/>
              </a:xfrm>
              <a:prstGeom prst="halfFrame">
                <a:avLst>
                  <a:gd name="adj1" fmla="val 4762"/>
                  <a:gd name="adj2" fmla="val 476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>
                <a:off x="1703196" y="1822478"/>
                <a:ext cx="2842009" cy="2520462"/>
              </a:xfrm>
              <a:prstGeom prst="halfFrame">
                <a:avLst>
                  <a:gd name="adj1" fmla="val 5476"/>
                  <a:gd name="adj2" fmla="val 4762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10800000">
                <a:off x="1255207" y="1333269"/>
                <a:ext cx="2818560" cy="2579265"/>
              </a:xfrm>
              <a:prstGeom prst="halfFrame">
                <a:avLst>
                  <a:gd name="adj1" fmla="val 5476"/>
                  <a:gd name="adj2" fmla="val 4762"/>
                </a:avLst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Half Frame 9"/>
              <p:cNvSpPr/>
              <p:nvPr/>
            </p:nvSpPr>
            <p:spPr>
              <a:xfrm rot="10800000">
                <a:off x="1130440" y="1333269"/>
                <a:ext cx="3135086" cy="2813539"/>
              </a:xfrm>
              <a:prstGeom prst="halfFrame">
                <a:avLst>
                  <a:gd name="adj1" fmla="val 5476"/>
                  <a:gd name="adj2" fmla="val 4762"/>
                </a:avLst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6-Point Star 10"/>
              <p:cNvSpPr/>
              <p:nvPr/>
            </p:nvSpPr>
            <p:spPr>
              <a:xfrm>
                <a:off x="1158072" y="1137138"/>
                <a:ext cx="809730" cy="1073970"/>
              </a:xfrm>
              <a:prstGeom prst="star6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6-Point Star 11"/>
              <p:cNvSpPr/>
              <p:nvPr/>
            </p:nvSpPr>
            <p:spPr>
              <a:xfrm>
                <a:off x="3685436" y="3537020"/>
                <a:ext cx="844064" cy="911615"/>
              </a:xfrm>
              <a:prstGeom prst="star6">
                <a:avLst/>
              </a:prstGeom>
              <a:solidFill>
                <a:srgbClr val="C72D0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6-Point Star 12"/>
              <p:cNvSpPr/>
              <p:nvPr/>
            </p:nvSpPr>
            <p:spPr>
              <a:xfrm>
                <a:off x="1365110" y="1402004"/>
                <a:ext cx="395654" cy="544237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6-Point Star 13"/>
              <p:cNvSpPr/>
              <p:nvPr/>
            </p:nvSpPr>
            <p:spPr>
              <a:xfrm>
                <a:off x="3906293" y="3720708"/>
                <a:ext cx="395654" cy="544237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36063" y="3672265"/>
            <a:ext cx="3408244" cy="3011678"/>
            <a:chOff x="6997112" y="2065492"/>
            <a:chExt cx="3848518" cy="3689729"/>
          </a:xfrm>
        </p:grpSpPr>
        <p:sp>
          <p:nvSpPr>
            <p:cNvPr id="16" name="Donut 15"/>
            <p:cNvSpPr/>
            <p:nvPr/>
          </p:nvSpPr>
          <p:spPr>
            <a:xfrm>
              <a:off x="6997112" y="2065492"/>
              <a:ext cx="3848518" cy="3689729"/>
            </a:xfrm>
            <a:prstGeom prst="donut">
              <a:avLst>
                <a:gd name="adj" fmla="val 7873"/>
              </a:avLst>
            </a:prstGeom>
            <a:gradFill>
              <a:gsLst>
                <a:gs pos="50522">
                  <a:srgbClr val="FF0000"/>
                </a:gs>
                <a:gs pos="0">
                  <a:srgbClr val="F79DE6"/>
                </a:gs>
                <a:gs pos="82000">
                  <a:schemeClr val="accent5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279443" y="2325152"/>
              <a:ext cx="3299684" cy="31602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50522">
                  <a:srgbClr val="FF9999"/>
                </a:gs>
                <a:gs pos="30000">
                  <a:schemeClr val="accent6">
                    <a:lumMod val="40000"/>
                    <a:lumOff val="60000"/>
                  </a:schemeClr>
                </a:gs>
                <a:gs pos="82000">
                  <a:schemeClr val="accent1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শিল্পী সাহা </a:t>
              </a:r>
            </a:p>
            <a:p>
              <a:pPr algn="ctr"/>
              <a:r>
                <a:rPr lang="bn-BD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BD" sz="20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 নং ঘশিবাড়ীয়া গন্ধবাড়ীয়া সরকারি প্রাথমিক বিদ্যালয়।</a:t>
              </a:r>
            </a:p>
            <a:p>
              <a:pPr algn="ctr"/>
              <a:r>
                <a:rPr lang="bn-BD" sz="20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কালিয়া ,নড়াইল।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01146" y="1687106"/>
            <a:ext cx="4919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পঞ্চম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আমরা ঘাসের .........তারারা ফোটে।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পৃষ্ঠা: ৭৩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54" y="-1822"/>
            <a:ext cx="1513671" cy="199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15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625" y="1"/>
            <a:ext cx="3683175" cy="10292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6000" dirty="0" smtClean="0">
                <a:solidFill>
                  <a:srgbClr val="CC33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CC33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4597" y="1029258"/>
            <a:ext cx="9033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 ১.2.1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১.3.1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১.3.3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১.3.6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1.1.2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1.3.3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2.1.1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১.3.2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শব্দযোগে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1.5.1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1.4.3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২.1.4  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পাঠয়বইয়ের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2.3.12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2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640" y="182880"/>
            <a:ext cx="5435600" cy="1255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600" dirty="0" err="1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srgbClr val="7030A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8640" y="2533134"/>
            <a:ext cx="5096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https://www.youtube.com/watch?v=_hZjn47NWM0</a:t>
            </a:r>
          </a:p>
        </p:txBody>
      </p:sp>
    </p:spTree>
    <p:extLst>
      <p:ext uri="{BB962C8B-B14F-4D97-AF65-F5344CB8AC3E}">
        <p14:creationId xmlns:p14="http://schemas.microsoft.com/office/powerpoint/2010/main" val="222252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0"/>
            <a:ext cx="12192000" cy="685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"/>
            <a:ext cx="12192000" cy="6850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84"/>
            <a:ext cx="12192000" cy="689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84"/>
            <a:ext cx="12192000" cy="6891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39"/>
            <a:ext cx="12192000" cy="6873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84"/>
            <a:ext cx="12192000" cy="6894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85"/>
            <a:ext cx="12192000" cy="6907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26"/>
            <a:ext cx="12192000" cy="692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2"/>
            <a:ext cx="12192000" cy="6925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14"/>
            <a:ext cx="12192000" cy="6916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1"/>
            <a:ext cx="12192000" cy="68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>
          <a:xfrm>
            <a:off x="0" y="0"/>
            <a:ext cx="12192000" cy="6837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960" y="2611120"/>
            <a:ext cx="8656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পার্বত্য জেলাগুলোতে কোন কোন আদিবাসীর লোকজন বাস করে ?</a:t>
            </a:r>
          </a:p>
          <a:p>
            <a:pPr marL="514350" indent="-514350">
              <a:buAutoNum type="arabicPeriod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কোন ধর্মের লোক বাস করে ?</a:t>
            </a:r>
          </a:p>
          <a:p>
            <a:pPr marL="514350" indent="-514350">
              <a:buAutoNum type="arabicPeriod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 ও রাজবংশীরা বাংলাদেশের কোন কোন জেলায় বসবাস করে 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0" y="1247480"/>
            <a:ext cx="578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পাঠ সম্পর্কে আলোচনা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5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" y="0"/>
            <a:ext cx="12171681" cy="683361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520" y="673267"/>
            <a:ext cx="5536641" cy="15721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7200" dirty="0" smtClean="0">
                <a:ln w="9525">
                  <a:noFill/>
                </a:ln>
                <a:solidFill>
                  <a:srgbClr val="00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n w="9525">
                <a:noFill/>
              </a:ln>
              <a:solidFill>
                <a:srgbClr val="00FF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465357" y="2105041"/>
            <a:ext cx="5087843" cy="3808080"/>
          </a:xfrm>
          <a:prstGeom prst="irregularSeal1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দেশ এই মানুষ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40" y="2350724"/>
            <a:ext cx="3654725" cy="253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866640" y="5254365"/>
            <a:ext cx="691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আছে ..................এদেশকে আমরা ভালোবাসব।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78"/>
            <a:ext cx="12192000" cy="6830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"/>
          <a:stretch/>
        </p:blipFill>
        <p:spPr>
          <a:xfrm>
            <a:off x="777950" y="2521644"/>
            <a:ext cx="3093047" cy="19704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0" y="4571835"/>
            <a:ext cx="3093047" cy="19078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0" y="471453"/>
            <a:ext cx="3093047" cy="19704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0" y="471450"/>
            <a:ext cx="3108294" cy="19704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45" y="471451"/>
            <a:ext cx="3150794" cy="19704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0" y="4557866"/>
            <a:ext cx="3333010" cy="19078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24" y="4557866"/>
            <a:ext cx="3242235" cy="19078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44" y="2550100"/>
            <a:ext cx="3150794" cy="18996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00035" y="2550100"/>
            <a:ext cx="319077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6937" y="3366139"/>
            <a:ext cx="3636965" cy="1083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নানা ধরণের উৎসব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78"/>
            <a:ext cx="12192000" cy="6830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7" y="547687"/>
            <a:ext cx="3512186" cy="2098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0560" y="2814320"/>
            <a:ext cx="4358640" cy="944880"/>
          </a:xfrm>
          <a:prstGeom prst="rect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দুটো ঈদ, ঈদ-উল-ফিতর ও ঈদ-উল-আযহা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27" y="547687"/>
            <a:ext cx="2828925" cy="2098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26" y="547687"/>
            <a:ext cx="3343294" cy="2098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070600" y="2814320"/>
            <a:ext cx="4358640" cy="944880"/>
          </a:xfrm>
          <a:prstGeom prst="rect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 দূর্গা পূজাসহ আছে নানা উৎসব আর পার্বণ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7" y="3927375"/>
            <a:ext cx="3506787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72079"/>
            <a:ext cx="3220720" cy="17983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27" y="3872078"/>
            <a:ext cx="3010713" cy="17983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18100" y="5838625"/>
            <a:ext cx="30581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বৌদ্ধদের বৌদ্ধ পূর্ণিমা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1680" y="5838625"/>
            <a:ext cx="41757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খ্রিস্টানদের বড়দিন ও ইস্টার সানডে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5248" y="5838625"/>
            <a:ext cx="26961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633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com</dc:creator>
  <cp:lastModifiedBy>pc com</cp:lastModifiedBy>
  <cp:revision>38</cp:revision>
  <dcterms:created xsi:type="dcterms:W3CDTF">2020-10-17T14:33:03Z</dcterms:created>
  <dcterms:modified xsi:type="dcterms:W3CDTF">2020-10-20T18:52:27Z</dcterms:modified>
</cp:coreProperties>
</file>