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22"/>
  </p:notesMasterIdLst>
  <p:sldIdLst>
    <p:sldId id="285" r:id="rId2"/>
    <p:sldId id="282" r:id="rId3"/>
    <p:sldId id="284" r:id="rId4"/>
    <p:sldId id="280" r:id="rId5"/>
    <p:sldId id="283" r:id="rId6"/>
    <p:sldId id="275" r:id="rId7"/>
    <p:sldId id="261" r:id="rId8"/>
    <p:sldId id="262" r:id="rId9"/>
    <p:sldId id="263" r:id="rId10"/>
    <p:sldId id="267" r:id="rId11"/>
    <p:sldId id="264" r:id="rId12"/>
    <p:sldId id="266" r:id="rId13"/>
    <p:sldId id="268" r:id="rId14"/>
    <p:sldId id="269" r:id="rId15"/>
    <p:sldId id="270" r:id="rId16"/>
    <p:sldId id="271" r:id="rId17"/>
    <p:sldId id="273" r:id="rId18"/>
    <p:sldId id="279" r:id="rId19"/>
    <p:sldId id="272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A45B5-7E8E-433B-ACE1-54B943CB9EF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D4CCF-18DC-4549-9DF0-5227DA497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32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D4CCF-18DC-4549-9DF0-5227DA497E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95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D4CCF-18DC-4549-9DF0-5227DA497E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58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D4CCF-18DC-4549-9DF0-5227DA497E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05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D4CCF-18DC-4549-9DF0-5227DA497E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95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D4CCF-18DC-4549-9DF0-5227DA497E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13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938FF7FA-6529-4FF0-981B-C2FE1F8D464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5B10DF3B-1DBB-43C2-92E5-9C8A78D7EA3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88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938FF7FA-6529-4FF0-981B-C2FE1F8D464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5B10DF3B-1DBB-43C2-92E5-9C8A78D7E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8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938FF7FA-6529-4FF0-981B-C2FE1F8D464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5B10DF3B-1DBB-43C2-92E5-9C8A78D7E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47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938FF7FA-6529-4FF0-981B-C2FE1F8D464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5B10DF3B-1DBB-43C2-92E5-9C8A78D7EA3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9822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938FF7FA-6529-4FF0-981B-C2FE1F8D464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5B10DF3B-1DBB-43C2-92E5-9C8A78D7E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77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938FF7FA-6529-4FF0-981B-C2FE1F8D464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5B10DF3B-1DBB-43C2-92E5-9C8A78D7EA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2023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938FF7FA-6529-4FF0-981B-C2FE1F8D464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5B10DF3B-1DBB-43C2-92E5-9C8A78D7E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89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938FF7FA-6529-4FF0-981B-C2FE1F8D464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5B10DF3B-1DBB-43C2-92E5-9C8A78D7E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42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938FF7FA-6529-4FF0-981B-C2FE1F8D464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5B10DF3B-1DBB-43C2-92E5-9C8A78D7E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05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938FF7FA-6529-4FF0-981B-C2FE1F8D464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5B10DF3B-1DBB-43C2-92E5-9C8A78D7E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8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938FF7FA-6529-4FF0-981B-C2FE1F8D464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5B10DF3B-1DBB-43C2-92E5-9C8A78D7E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7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938FF7FA-6529-4FF0-981B-C2FE1F8D464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5B10DF3B-1DBB-43C2-92E5-9C8A78D7E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5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938FF7FA-6529-4FF0-981B-C2FE1F8D464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5B10DF3B-1DBB-43C2-92E5-9C8A78D7E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36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938FF7FA-6529-4FF0-981B-C2FE1F8D464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5B10DF3B-1DBB-43C2-92E5-9C8A78D7E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5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938FF7FA-6529-4FF0-981B-C2FE1F8D464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5B10DF3B-1DBB-43C2-92E5-9C8A78D7E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1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938FF7FA-6529-4FF0-981B-C2FE1F8D464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5B10DF3B-1DBB-43C2-92E5-9C8A78D7E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55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938FF7FA-6529-4FF0-981B-C2FE1F8D464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5B10DF3B-1DBB-43C2-92E5-9C8A78D7E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5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659DA1C-52B4-4EB6-8981-AE7A673BC774}"/>
              </a:ext>
            </a:extLst>
          </p:cNvPr>
          <p:cNvSpPr txBox="1"/>
          <p:nvPr userDrawn="1"/>
        </p:nvSpPr>
        <p:spPr>
          <a:xfrm>
            <a:off x="3214255" y="6373092"/>
            <a:ext cx="4530436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n>
                  <a:solidFill>
                    <a:srgbClr val="FFFF00"/>
                  </a:solidFill>
                </a:ln>
                <a:latin typeface="Footlight MT Light" panose="0204060206030A020304" pitchFamily="18" charset="0"/>
              </a:rPr>
              <a:t>E.Haque Sir_Head Teacher_IGPHS_Shariatpur</a:t>
            </a:r>
          </a:p>
        </p:txBody>
      </p:sp>
    </p:spTree>
    <p:extLst>
      <p:ext uri="{BB962C8B-B14F-4D97-AF65-F5344CB8AC3E}">
        <p14:creationId xmlns:p14="http://schemas.microsoft.com/office/powerpoint/2010/main" val="1460877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politicsmeanspolitics.com/there-is-a-biological-reason-why-teenagers-struggle-to-wake-up-early-55f9734a42a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duspiral.com/2012/04/01/how-to-become-a-teacher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tr/erkek-adam-strong-sar%C4%B1%C5%9F%C4%B1n-v%C3%BCcut-158075/" TargetMode="External"/><Relationship Id="rId7" Type="http://schemas.openxmlformats.org/officeDocument/2006/relationships/hyperlink" Target="https://opentextbc.ca/abealf1/chapter/chapter-1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www.pngall.com/thinking-man-png" TargetMode="Externa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nepipocacult.com.br/2014/10/boyhood-da-infancia-juventude.html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child-girl-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files.com/show_file.php?id=13513083012773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ris.peabody.vanderbilt.edu/module/dbi1/cresource/q2/p10/" TargetMode="Externa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hyperlink" Target="https://www.pexels.com/photo/photo-of-woman-smoking-cigarette-3916481/" TargetMode="External"/><Relationship Id="rId3" Type="http://schemas.openxmlformats.org/officeDocument/2006/relationships/hyperlink" Target="https://www.maxpixel.net/Son-Happy-Family-Father-Dad-Mom-Together-Child-2431999" TargetMode="External"/><Relationship Id="rId7" Type="http://schemas.openxmlformats.org/officeDocument/2006/relationships/hyperlink" Target="https://www.pexels.com/photo/two-boys-and-one-girl-riding-bicycles-on-road-beside-body-of-water-720436/" TargetMode="External"/><Relationship Id="rId12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hyperlink" Target="https://askatechteacher.com/how-to-prepare-students-for-parcc-tests/two-student-girl-with-laptop-isolated-on-white-2/" TargetMode="External"/><Relationship Id="rId5" Type="http://schemas.openxmlformats.org/officeDocument/2006/relationships/hyperlink" Target="https://pxhere.com/en/photo/592478" TargetMode="External"/><Relationship Id="rId10" Type="http://schemas.openxmlformats.org/officeDocument/2006/relationships/image" Target="../media/image27.jpeg"/><Relationship Id="rId4" Type="http://schemas.openxmlformats.org/officeDocument/2006/relationships/image" Target="../media/image24.jpeg"/><Relationship Id="rId9" Type="http://schemas.openxmlformats.org/officeDocument/2006/relationships/hyperlink" Target="http://confusingtimes.tistory.com/183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hyperlink" Target="http://www.lions-wing.net/lessons/advanced-linux/fifth/fifth.html" TargetMode="External"/><Relationship Id="rId7" Type="http://schemas.openxmlformats.org/officeDocument/2006/relationships/hyperlink" Target="https://en.wikipedia.org/wiki/National_Bravery_Award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hyperlink" Target="https://www.pexels.com/photo/photo-of-boys-sparring-with-sword-1394757/" TargetMode="External"/><Relationship Id="rId4" Type="http://schemas.openxmlformats.org/officeDocument/2006/relationships/image" Target="../media/image30.jpeg"/><Relationship Id="rId9" Type="http://schemas.openxmlformats.org/officeDocument/2006/relationships/hyperlink" Target="https://iris.peabody.vanderbilt.edu/module/rs/cresource/q2/p1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on-sheese.wikidot.com/tutorial-6-1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ngimg.com/download/62507" TargetMode="Externa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.index.hu/Article/showArticle?go=85603541&amp;t=9060011" TargetMode="External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hyperlink" Target="https://pixabay.com/en/couch-sofa-furniture-living-room-576136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33709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ngimg.com/download/33784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rategiclearner.wordpress.com/2012/07/10/its-all-a-matter-of-perspective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09934" y="3712193"/>
            <a:ext cx="10153935" cy="2701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13462">
                  <a:solidFill>
                    <a:srgbClr val="C000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শুভেচ্ছা </a:t>
            </a:r>
          </a:p>
        </p:txBody>
      </p:sp>
    </p:spTree>
    <p:extLst>
      <p:ext uri="{BB962C8B-B14F-4D97-AF65-F5344CB8AC3E}">
        <p14:creationId xmlns:p14="http://schemas.microsoft.com/office/powerpoint/2010/main" val="197695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8" t="9731" r="5210"/>
          <a:stretch/>
        </p:blipFill>
        <p:spPr>
          <a:xfrm>
            <a:off x="2420742" y="125908"/>
            <a:ext cx="2424434" cy="2153468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3" r="6697"/>
          <a:stretch/>
        </p:blipFill>
        <p:spPr>
          <a:xfrm>
            <a:off x="2538337" y="2279375"/>
            <a:ext cx="2318922" cy="2383517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t="-3907" b="-1"/>
          <a:stretch/>
        </p:blipFill>
        <p:spPr>
          <a:xfrm>
            <a:off x="2538336" y="4478973"/>
            <a:ext cx="2640129" cy="2591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06518" y="789004"/>
            <a:ext cx="6430779" cy="18042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বয়ঃসন্ধিকালে যেসব পরিবর্তন দেখা দেয় ,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সেগুলো প্রধানত তিন প্রকার 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05221" y="3177834"/>
            <a:ext cx="4502489" cy="291718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আচরণগত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3838AF-CF29-4526-8276-8AF74A29C3BB}"/>
              </a:ext>
            </a:extLst>
          </p:cNvPr>
          <p:cNvSpPr/>
          <p:nvPr/>
        </p:nvSpPr>
        <p:spPr>
          <a:xfrm>
            <a:off x="794479" y="789004"/>
            <a:ext cx="1614180" cy="16244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CF498EA-5236-47E1-8212-A2DE67E093FA}"/>
              </a:ext>
            </a:extLst>
          </p:cNvPr>
          <p:cNvSpPr/>
          <p:nvPr/>
        </p:nvSpPr>
        <p:spPr>
          <a:xfrm>
            <a:off x="794479" y="2794600"/>
            <a:ext cx="1614180" cy="16244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০২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D9A641-603C-42BA-A0AF-89A8A944C826}"/>
              </a:ext>
            </a:extLst>
          </p:cNvPr>
          <p:cNvSpPr/>
          <p:nvPr/>
        </p:nvSpPr>
        <p:spPr>
          <a:xfrm>
            <a:off x="794479" y="4841345"/>
            <a:ext cx="1614180" cy="16244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০৩</a:t>
            </a:r>
          </a:p>
        </p:txBody>
      </p:sp>
    </p:spTree>
    <p:extLst>
      <p:ext uri="{BB962C8B-B14F-4D97-AF65-F5344CB8AC3E}">
        <p14:creationId xmlns:p14="http://schemas.microsoft.com/office/powerpoint/2010/main" val="2444028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F2B0D1-2826-4AAE-BF55-A78DBE987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586115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13283" y="199206"/>
            <a:ext cx="3623373" cy="1562496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1154" y="1761702"/>
            <a:ext cx="6205928" cy="5096298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বয়ঃসন্ধিকালে যে সব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 দেখা দেয়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লিখ?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539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946" y="130843"/>
            <a:ext cx="4123847" cy="146770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4000" b="1" dirty="0">
                <a:ln w="9525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শারীরিক পরিবর্তন </a:t>
            </a:r>
            <a:endParaRPr lang="en-US" sz="4000" b="1" dirty="0">
              <a:ln w="9525">
                <a:solidFill>
                  <a:srgbClr val="00B0F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452047" y="3429000"/>
            <a:ext cx="6154699" cy="463826"/>
          </a:xfrm>
          <a:prstGeom prst="rightArrow">
            <a:avLst/>
          </a:prstGeom>
          <a:gradFill>
            <a:gsLst>
              <a:gs pos="10000">
                <a:schemeClr val="bg2">
                  <a:tint val="97000"/>
                  <a:hueMod val="162000"/>
                  <a:satMod val="200000"/>
                  <a:lumMod val="124000"/>
                </a:schemeClr>
              </a:gs>
              <a:gs pos="100000">
                <a:schemeClr val="bg2">
                  <a:shade val="96000"/>
                  <a:hueMod val="88000"/>
                  <a:satMod val="220000"/>
                  <a:lumMod val="82000"/>
                </a:schemeClr>
              </a:gs>
            </a:gsLst>
            <a:lin ang="612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247860" y="2188267"/>
            <a:ext cx="2358886" cy="548306"/>
          </a:xfrm>
          <a:prstGeom prst="rightArrow">
            <a:avLst/>
          </a:prstGeom>
          <a:gradFill>
            <a:gsLst>
              <a:gs pos="10000">
                <a:schemeClr val="bg2">
                  <a:tint val="97000"/>
                  <a:hueMod val="162000"/>
                  <a:satMod val="200000"/>
                  <a:lumMod val="124000"/>
                </a:schemeClr>
              </a:gs>
              <a:gs pos="100000">
                <a:schemeClr val="bg2">
                  <a:shade val="96000"/>
                  <a:hueMod val="88000"/>
                  <a:satMod val="220000"/>
                  <a:lumMod val="82000"/>
                </a:schemeClr>
              </a:gs>
            </a:gsLst>
            <a:lin ang="612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067458" y="5203135"/>
            <a:ext cx="2539288" cy="573178"/>
          </a:xfrm>
          <a:prstGeom prst="rightArrow">
            <a:avLst/>
          </a:prstGeom>
          <a:gradFill>
            <a:gsLst>
              <a:gs pos="10000">
                <a:schemeClr val="bg2">
                  <a:tint val="97000"/>
                  <a:hueMod val="162000"/>
                  <a:satMod val="200000"/>
                  <a:lumMod val="124000"/>
                </a:schemeClr>
              </a:gs>
              <a:gs pos="100000">
                <a:schemeClr val="bg2">
                  <a:shade val="96000"/>
                  <a:hueMod val="88000"/>
                  <a:satMod val="220000"/>
                  <a:lumMod val="82000"/>
                </a:schemeClr>
              </a:gs>
            </a:gsLst>
            <a:lin ang="612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4643" y="2438400"/>
            <a:ext cx="2491409" cy="59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41656" y="2151799"/>
            <a:ext cx="4043268" cy="66758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 ওজন বৃদ্ধি।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46586" y="3424273"/>
            <a:ext cx="4043268" cy="66757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দ্রুত লম্বা হয়ে ওঠা।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06746" y="4626687"/>
            <a:ext cx="4387825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শরীরের গঠন প্রাপ্ত বয়স্কদের মতো হয়ে ওঠা  ।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FDB3B5-D7F6-4A85-8685-B3055931E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58652" y="293205"/>
            <a:ext cx="2457354" cy="6477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07F370-7550-4EBF-9652-8F59358041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708571" y="3575874"/>
            <a:ext cx="2539289" cy="32545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576207-4543-402D-9C52-7F5F1F0E59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678354" y="757835"/>
            <a:ext cx="3656296" cy="278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29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5" grpId="0" animBg="1"/>
      <p:bldP spid="10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E98EFA-70FD-4F1F-93FB-4405A9A20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4217447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17447" y="0"/>
            <a:ext cx="7974552" cy="668561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ছেলেদের আরো কিছু পরিবর্তন </a:t>
            </a:r>
            <a:endParaRPr lang="en-US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লক্ষ</a:t>
            </a:r>
            <a:r>
              <a:rPr lang="en-US" sz="3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bn-BD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করি </a:t>
            </a:r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sz="3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শরীরে দৃঢ়তা আসা ।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bn-BD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দাড়ি গোফ ওঠা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বীর্যপাত হওয়া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স্বরভঙ্গ ও মোটা হওয়া 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বুক ও কাঁধ চওড়া হওয়া 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শরীরের বিভন্ন অংশে লোম গজানো। 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198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42020" y="1019331"/>
            <a:ext cx="6985416" cy="11242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বয়ঃসন্ধিকালে ছেলেদের মত মেয়েদের বিভিন্ন পরিবর্তন পরিলক্ষিত হয়</a:t>
            </a: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____</a:t>
            </a:r>
            <a:endParaRPr lang="bn-BD" sz="2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0066" y="3159180"/>
            <a:ext cx="6227369" cy="30767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মাসিক শুরু হওয়া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bn-BD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কোমরের হাড় মোঠা হওয়া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স্তন বা বক্ষ ফুলে ওঠা 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মুখে ব্রনদেখা দেওয়া ।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BF3CB4-0BCF-4ACA-BFCC-8192715331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472396" y="0"/>
            <a:ext cx="6227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70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99941" y="553708"/>
            <a:ext cx="4392118" cy="251446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9469" y="4243662"/>
            <a:ext cx="11032761" cy="21236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বয়ঃসন্ধিকালে ছেলে মেয়েদের শারীরিক পরিবর্তন গুলো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পোষ্টার কাগজে লিখে দলীয় ভাবে উপস্থাপন করো । 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587629-BD94-44A2-B369-19F5616842AF}"/>
              </a:ext>
            </a:extLst>
          </p:cNvPr>
          <p:cNvGrpSpPr/>
          <p:nvPr/>
        </p:nvGrpSpPr>
        <p:grpSpPr>
          <a:xfrm>
            <a:off x="397447" y="553708"/>
            <a:ext cx="3355007" cy="3029350"/>
            <a:chOff x="762750" y="1334125"/>
            <a:chExt cx="3355007" cy="302935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E21664A-54DF-4688-BE4E-C9BEF4F08D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l="21715" t="4968"/>
            <a:stretch/>
          </p:blipFill>
          <p:spPr>
            <a:xfrm>
              <a:off x="762750" y="1334125"/>
              <a:ext cx="3355007" cy="3029350"/>
            </a:xfrm>
            <a:prstGeom prst="ellipse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4A87DD-555B-411E-896D-72F72F7B9741}"/>
                </a:ext>
              </a:extLst>
            </p:cNvPr>
            <p:cNvSpPr/>
            <p:nvPr/>
          </p:nvSpPr>
          <p:spPr>
            <a:xfrm>
              <a:off x="1659762" y="1428918"/>
              <a:ext cx="918546" cy="91511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as-IN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endPara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F50750D-9CA7-4263-AC51-72104B431FBE}"/>
              </a:ext>
            </a:extLst>
          </p:cNvPr>
          <p:cNvGrpSpPr/>
          <p:nvPr/>
        </p:nvGrpSpPr>
        <p:grpSpPr>
          <a:xfrm>
            <a:off x="8587033" y="569367"/>
            <a:ext cx="3279723" cy="3101547"/>
            <a:chOff x="8547517" y="1063564"/>
            <a:chExt cx="3279723" cy="310154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CC3E91-C67E-4E76-BD35-7933C10C8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8547517" y="1063564"/>
              <a:ext cx="3279723" cy="3101547"/>
            </a:xfrm>
            <a:prstGeom prst="ellipse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BB89672-080A-422D-8469-2C7F62928753}"/>
                </a:ext>
              </a:extLst>
            </p:cNvPr>
            <p:cNvSpPr/>
            <p:nvPr/>
          </p:nvSpPr>
          <p:spPr>
            <a:xfrm>
              <a:off x="9943869" y="1353384"/>
              <a:ext cx="918546" cy="91511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166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5286" y="177395"/>
            <a:ext cx="3856383" cy="76944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মানসিক  পরিবর্তন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2623280" y="813277"/>
            <a:ext cx="5601175" cy="1344716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নিকটজনের যত্ন ও ভালবাসা পাওয়ার তীব্র ইচ্ছা 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035286" y="1633369"/>
            <a:ext cx="5880776" cy="1160506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বিপরীত লিঙ্গের প্রতি আকর্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ষণ</a:t>
            </a:r>
          </a:p>
        </p:txBody>
      </p:sp>
      <p:sp>
        <p:nvSpPr>
          <p:cNvPr id="13" name="Left Arrow 12"/>
          <p:cNvSpPr/>
          <p:nvPr/>
        </p:nvSpPr>
        <p:spPr>
          <a:xfrm>
            <a:off x="2623280" y="2525745"/>
            <a:ext cx="5880776" cy="998097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আবেগ দ্বারা চালিত হওয়া।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028014" y="3338040"/>
            <a:ext cx="6943646" cy="147663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নেশাদ্রব্য, যেমন সিগারেটের প্রতি আকর্ষন সৃষ্টি হওয়া। </a:t>
            </a:r>
          </a:p>
        </p:txBody>
      </p:sp>
      <p:sp>
        <p:nvSpPr>
          <p:cNvPr id="14" name="Left Arrow 13"/>
          <p:cNvSpPr/>
          <p:nvPr/>
        </p:nvSpPr>
        <p:spPr>
          <a:xfrm>
            <a:off x="2623280" y="4522480"/>
            <a:ext cx="7348380" cy="1284366"/>
          </a:xfrm>
          <a:prstGeom prst="leftArrow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 ও মেয়েদের মধ্যে সম্পর্কের কৌতুহল সৃষ্টি 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028014" y="5393395"/>
            <a:ext cx="7024262" cy="1258438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আত্মনির্ভর হওয়ার পর্যায় শুরু হওয়া । </a:t>
            </a:r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434A61-1EC1-4789-A3ED-97ED43FF61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9896" y="825998"/>
            <a:ext cx="1804420" cy="1648549"/>
          </a:xfrm>
          <a:prstGeom prst="ellipse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09CC54C-E2CC-4F24-ACE0-556A29EF55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8734" r="13062" b="8634"/>
          <a:stretch/>
        </p:blipFill>
        <p:spPr>
          <a:xfrm>
            <a:off x="9916062" y="1078019"/>
            <a:ext cx="1836227" cy="1768533"/>
          </a:xfrm>
          <a:prstGeom prst="ellipse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E096923-C563-4BEB-89E4-EF4709A89D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0062" t="23766" r="26077"/>
          <a:stretch/>
        </p:blipFill>
        <p:spPr>
          <a:xfrm>
            <a:off x="569896" y="2604725"/>
            <a:ext cx="1894100" cy="1648549"/>
          </a:xfrm>
          <a:prstGeom prst="ellipse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5B9366D-8F19-42C9-8C12-6DF6CCBFC53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30907" t="13944" r="26921" b="-300"/>
          <a:stretch/>
        </p:blipFill>
        <p:spPr>
          <a:xfrm>
            <a:off x="569896" y="4383452"/>
            <a:ext cx="1894100" cy="1836098"/>
          </a:xfrm>
          <a:prstGeom prst="ellipse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9B3DFCC-9FAE-41CA-BB18-1023DA5934E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12098" r="17520"/>
          <a:stretch/>
        </p:blipFill>
        <p:spPr>
          <a:xfrm>
            <a:off x="10052275" y="4926886"/>
            <a:ext cx="1700014" cy="1610601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4807F8-C716-4CA2-A664-AF74AA6FACF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l="24885" t="-4808" r="24019" b="26605"/>
          <a:stretch/>
        </p:blipFill>
        <p:spPr>
          <a:xfrm>
            <a:off x="9971660" y="2846552"/>
            <a:ext cx="1780629" cy="181687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8579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9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Arrow 5"/>
          <p:cNvSpPr/>
          <p:nvPr/>
        </p:nvSpPr>
        <p:spPr>
          <a:xfrm>
            <a:off x="3639952" y="1643779"/>
            <a:ext cx="4693826" cy="12120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প্রাপ্ত বয়স্কদের মত আচরণ 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3714312" y="3820979"/>
            <a:ext cx="4545106" cy="14789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নিজের মতামত প্রতিষ্ঠার চেষ্টা 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015253" y="4981434"/>
            <a:ext cx="4400033" cy="15969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দুঃসাহসিক ও ঝুকিপূর্ণ কাজে প্রবৃত্ত হওয়া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821374" y="2581827"/>
            <a:ext cx="4681182" cy="1478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আচরণের মাধ্যমে নিজেকে প্রতিষ্টার চেষ্টা করা ।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00939" y="344556"/>
            <a:ext cx="4132839" cy="121209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আচরণগত পরিবর্তন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EC40D0-116B-403E-891F-448890A0AA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664" t="11366" r="15670"/>
          <a:stretch/>
        </p:blipFill>
        <p:spPr>
          <a:xfrm>
            <a:off x="8905535" y="1840593"/>
            <a:ext cx="2427029" cy="2304825"/>
          </a:xfrm>
          <a:prstGeom prst="ellipse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802950-5E73-478B-BCE2-A86B6C8162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352" t="1" r="28075" b="-11946"/>
          <a:stretch/>
        </p:blipFill>
        <p:spPr>
          <a:xfrm>
            <a:off x="9049007" y="4227914"/>
            <a:ext cx="2283557" cy="2446871"/>
          </a:xfrm>
          <a:prstGeom prst="ellipse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3A9DE4-9301-486F-B3CF-8220907970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29181" y="3693091"/>
            <a:ext cx="2458472" cy="2220878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0838FE-B425-4994-806F-5C0BBF9F00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02120" y="1311537"/>
            <a:ext cx="2385533" cy="222087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78647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87454" y="1502128"/>
            <a:ext cx="8569765" cy="50363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পিতা, মাতা এবং শিক্ষক হচ্ছে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বয়ঃসন্ধিকালে একমাত্র সবচেয়ে ভাল বন্ধু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A2A322-94DD-407B-9F04-57B7AB65E1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169" t="-11605" r="17016" b="-9610"/>
          <a:stretch/>
        </p:blipFill>
        <p:spPr>
          <a:xfrm>
            <a:off x="0" y="-68092"/>
            <a:ext cx="4212236" cy="3140440"/>
          </a:xfrm>
          <a:prstGeom prst="round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415C6F1-EEED-419F-A387-91B100546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288358" y="3072348"/>
            <a:ext cx="3455891" cy="37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1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/>
          <p:cNvSpPr/>
          <p:nvPr/>
        </p:nvSpPr>
        <p:spPr>
          <a:xfrm>
            <a:off x="149903" y="2788820"/>
            <a:ext cx="11602386" cy="3832741"/>
          </a:xfrm>
          <a:prstGeom prst="flowChart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003">
            <a:schemeClr val="dk2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3600" b="1" spc="50" dirty="0">
                <a:ln w="952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 কাকে বলে ? 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b="1" spc="50" dirty="0">
                <a:ln w="952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বয়ঃসদ্ধিকালের পরিবর্তন প্রধানত কয় রকমের ?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b="1" spc="50" dirty="0">
                <a:ln w="952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বয়ঃসন্ধিকালে প্রথম কোন পরিবর্তনটি চোখে পড়ে 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b="1" spc="50" dirty="0">
                <a:ln w="952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বয়ঃসন্ধিকালে ছেলেদের দুইটি শারীরিক পরিবর্তন উল্লেখ কর। 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b="1" spc="50" dirty="0">
                <a:ln w="952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প্রাপ্ত বয়স্কদের মত আচর</a:t>
            </a:r>
            <a:r>
              <a:rPr lang="en-US" sz="3600" b="1" spc="50" dirty="0">
                <a:ln w="952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600" b="1" spc="50" dirty="0">
                <a:ln w="952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কোন পরিবর্তনের মধ্যে পড়ে। </a:t>
            </a:r>
            <a:endParaRPr lang="en-US" sz="3600" b="1" spc="50" dirty="0">
              <a:ln w="9525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B44B0A-36F1-4082-B2A4-8CC23DD21380}"/>
              </a:ext>
            </a:extLst>
          </p:cNvPr>
          <p:cNvSpPr/>
          <p:nvPr/>
        </p:nvSpPr>
        <p:spPr>
          <a:xfrm>
            <a:off x="3538331" y="401330"/>
            <a:ext cx="3162272" cy="151707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760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r="25046"/>
          <a:stretch/>
        </p:blipFill>
        <p:spPr>
          <a:xfrm>
            <a:off x="400581" y="-239098"/>
            <a:ext cx="218034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1" r="4333"/>
          <a:stretch/>
        </p:blipFill>
        <p:spPr>
          <a:xfrm>
            <a:off x="2684546" y="156189"/>
            <a:ext cx="2461096" cy="63912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1" r="34097"/>
          <a:stretch/>
        </p:blipFill>
        <p:spPr>
          <a:xfrm>
            <a:off x="9886950" y="-4766"/>
            <a:ext cx="2214563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325" y="156189"/>
            <a:ext cx="2714625" cy="65341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0" r="32013"/>
          <a:stretch/>
        </p:blipFill>
        <p:spPr>
          <a:xfrm>
            <a:off x="5122179" y="-4766"/>
            <a:ext cx="1947209" cy="685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778147" y="3602007"/>
            <a:ext cx="2634477" cy="7547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skerville Old Face" panose="02020602080505020303" pitchFamily="18" charset="0"/>
              </a:rPr>
              <a:t>Hi! I am Karen.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99125" y="4413869"/>
            <a:ext cx="2584557" cy="65819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skerville Old Face" panose="02020602080505020303" pitchFamily="18" charset="0"/>
              </a:rPr>
              <a:t>I am 19 years old.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56243" y="4086225"/>
            <a:ext cx="2533644" cy="8108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skerville Old Face" panose="02020602080505020303" pitchFamily="18" charset="0"/>
              </a:rPr>
              <a:t>Hi! I am Ibshain.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52953" y="4939977"/>
            <a:ext cx="2503268" cy="6321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skerville Old Face" panose="02020602080505020303" pitchFamily="18" charset="0"/>
              </a:rPr>
              <a:t>I am 18 years old.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77478" y="4086226"/>
            <a:ext cx="2550283" cy="85375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skerville Old Face" panose="02020602080505020303" pitchFamily="18" charset="0"/>
              </a:rPr>
              <a:t>Hi! I am Katrina.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77479" y="4968553"/>
            <a:ext cx="2502902" cy="6321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skerville Old Face" panose="02020602080505020303" pitchFamily="18" charset="0"/>
              </a:rPr>
              <a:t>I am 16 years old.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216" y="6228676"/>
            <a:ext cx="2476966" cy="54214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skerville Old Face" panose="02020602080505020303" pitchFamily="18" charset="0"/>
              </a:rPr>
              <a:t>I am 13 years old.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617619" y="6228675"/>
            <a:ext cx="2483893" cy="6226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skerville Old Face" panose="02020602080505020303" pitchFamily="18" charset="0"/>
              </a:rPr>
              <a:t>I am 15 years old.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617619" y="5553662"/>
            <a:ext cx="2483893" cy="6410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skerville Old Face" panose="02020602080505020303" pitchFamily="18" charset="0"/>
              </a:rPr>
              <a:t>Hi! I am Karena.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987" y="5553663"/>
            <a:ext cx="2483893" cy="6410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skerville Old Face" panose="02020602080505020303" pitchFamily="18" charset="0"/>
              </a:rPr>
              <a:t>Hi! I am larin.</a:t>
            </a:r>
          </a:p>
        </p:txBody>
      </p:sp>
    </p:spTree>
    <p:extLst>
      <p:ext uri="{BB962C8B-B14F-4D97-AF65-F5344CB8AC3E}">
        <p14:creationId xmlns:p14="http://schemas.microsoft.com/office/powerpoint/2010/main" val="2542609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F714DD-E22D-4063-927F-0DB9D8DFBFAC}"/>
              </a:ext>
            </a:extLst>
          </p:cNvPr>
          <p:cNvSpPr/>
          <p:nvPr/>
        </p:nvSpPr>
        <p:spPr>
          <a:xfrm>
            <a:off x="2168577" y="1873769"/>
            <a:ext cx="7500079" cy="471814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19900" b="1" cap="none" spc="0" dirty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5400" b="1" cap="none" spc="0" dirty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ণ্যবা</a:t>
            </a:r>
            <a:r>
              <a:rPr lang="en-US" sz="19900" b="1" cap="none" spc="0" dirty="0">
                <a:ln w="9525">
                  <a:solidFill>
                    <a:srgbClr val="00206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54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45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5" r="25046"/>
          <a:stretch/>
        </p:blipFill>
        <p:spPr>
          <a:xfrm>
            <a:off x="400581" y="-239098"/>
            <a:ext cx="218034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1" r="4333"/>
          <a:stretch/>
        </p:blipFill>
        <p:spPr>
          <a:xfrm>
            <a:off x="2684546" y="156189"/>
            <a:ext cx="2461096" cy="63912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1" r="34097"/>
          <a:stretch/>
        </p:blipFill>
        <p:spPr>
          <a:xfrm>
            <a:off x="9886950" y="-4766"/>
            <a:ext cx="2214563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325" y="156189"/>
            <a:ext cx="2714625" cy="65341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0" r="32013"/>
          <a:stretch/>
        </p:blipFill>
        <p:spPr>
          <a:xfrm>
            <a:off x="5249263" y="-4766"/>
            <a:ext cx="1733469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54137" y="4890122"/>
            <a:ext cx="11257783" cy="178509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dwardian Script ITC" panose="030303020407070D0804" pitchFamily="66" charset="0"/>
              </a:rPr>
              <a:t>We all are teenagers.</a:t>
            </a:r>
          </a:p>
        </p:txBody>
      </p:sp>
      <p:sp>
        <p:nvSpPr>
          <p:cNvPr id="8" name="Rectangle 7"/>
          <p:cNvSpPr/>
          <p:nvPr/>
        </p:nvSpPr>
        <p:spPr>
          <a:xfrm>
            <a:off x="1702464" y="3868011"/>
            <a:ext cx="9231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ootlight MT Light" panose="0204060206030A020304" pitchFamily="18" charset="0"/>
              </a:rPr>
              <a:t>The persons who are between13 and 19 years old.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6767" y="2704440"/>
            <a:ext cx="1375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ootlight MT Light" panose="0204060206030A020304" pitchFamily="18" charset="0"/>
              </a:rPr>
              <a:t>teen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94695" y="2853423"/>
            <a:ext cx="2377201" cy="9540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ootlight MT Light" panose="0204060206030A020304" pitchFamily="18" charset="0"/>
              </a:rPr>
              <a:t>teenage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79199" y="2912417"/>
            <a:ext cx="2618090" cy="9540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ootlight MT Light" panose="0204060206030A020304" pitchFamily="18" charset="0"/>
              </a:rPr>
              <a:t>teenaged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34719" y="3012920"/>
            <a:ext cx="2377201" cy="9540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ootlight MT Light" panose="0204060206030A020304" pitchFamily="18" charset="0"/>
              </a:rPr>
              <a:t>teenager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1667860" y="3012920"/>
            <a:ext cx="953876" cy="546611"/>
          </a:xfrm>
          <a:prstGeom prst="left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>
            <a:off x="8589072" y="3163983"/>
            <a:ext cx="953876" cy="546611"/>
          </a:xfrm>
          <a:prstGeom prst="left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>
            <a:off x="5033540" y="3123362"/>
            <a:ext cx="953876" cy="546611"/>
          </a:xfrm>
          <a:prstGeom prst="left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0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5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4000"/>
                            </p:stCondLst>
                            <p:childTnLst>
                              <p:par>
                                <p:cTn id="7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0"/>
                            </p:stCondLst>
                            <p:childTnLst>
                              <p:par>
                                <p:cTn id="8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4F7BB6E-195C-440A-93D8-031C735C168F}"/>
              </a:ext>
            </a:extLst>
          </p:cNvPr>
          <p:cNvGrpSpPr/>
          <p:nvPr/>
        </p:nvGrpSpPr>
        <p:grpSpPr>
          <a:xfrm>
            <a:off x="1346205" y="1"/>
            <a:ext cx="9144000" cy="6970426"/>
            <a:chOff x="1346205" y="1"/>
            <a:chExt cx="9144000" cy="697042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D449E09-BAFA-4EEC-A32E-50D69F125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346205" y="1"/>
              <a:ext cx="9144000" cy="697042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8149F6E-45F9-4A02-ACB3-F4195F330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25" t="5762" r="7864" b="2618"/>
            <a:stretch/>
          </p:blipFill>
          <p:spPr>
            <a:xfrm>
              <a:off x="3943662" y="1049933"/>
              <a:ext cx="4304675" cy="5280599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192009" y="5896780"/>
              <a:ext cx="5724044" cy="954107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মোবাইলঃ- ০19 44 77 00 19 </a:t>
              </a:r>
            </a:p>
            <a:p>
              <a:pPr algn="ctr"/>
              <a:r>
                <a:rPr lang="en-US" sz="2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aparral Pro Light" panose="02060403030505090203" pitchFamily="18" charset="0"/>
                  <a:cs typeface="NikoshBAN" panose="02000000000000000000" pitchFamily="2" charset="0"/>
                </a:rPr>
                <a:t>E_mail: ehaque.sir@hotmail.com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5494" y="2349943"/>
            <a:ext cx="5186149" cy="2743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প্রধান শিক্ষক</a:t>
            </a:r>
          </a:p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ইদিলপুর সরকারি পাইলট উচ্চ বিদ্যালয়</a:t>
            </a:r>
          </a:p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শরীয়তপুর।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74256" y="4135272"/>
            <a:ext cx="4421883" cy="11079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42502" y="300251"/>
            <a:ext cx="4135272" cy="36712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Pour">
              <a:avLst/>
            </a:prstTxWarp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স্বাস্থ্য জ্ঞান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536290-4350-4733-B0B3-5E3CCFEA4FAC}"/>
              </a:ext>
            </a:extLst>
          </p:cNvPr>
          <p:cNvSpPr/>
          <p:nvPr/>
        </p:nvSpPr>
        <p:spPr>
          <a:xfrm>
            <a:off x="155493" y="1128631"/>
            <a:ext cx="5186149" cy="12213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এমদাদ হোসাইন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180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71246" y="54588"/>
            <a:ext cx="4421883" cy="11079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25612" y="1370544"/>
            <a:ext cx="4713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ootlight MT Light" panose="0204060206030A020304" pitchFamily="18" charset="0"/>
              </a:rPr>
              <a:t>Related Subjects: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2295" y="2215235"/>
            <a:ext cx="7851829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শারীরিক শিক্ষা ও স্বাস্থ্য বিজ্ঞান</a:t>
            </a:r>
          </a:p>
          <a:p>
            <a:pPr marL="914400" indent="-914400" algn="ctr">
              <a:buAutoNum type="arabicPeriod"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 বিজ্ঞান / সাধারণ বিজ্ঞান  </a:t>
            </a:r>
          </a:p>
          <a:p>
            <a:pPr marL="914400" indent="-914400" algn="ctr">
              <a:buAutoNum type="arabicPeriod"/>
            </a:pP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 পরিচয়       </a:t>
            </a:r>
          </a:p>
          <a:p>
            <a:pPr marL="914400" indent="-914400" algn="ctr">
              <a:buAutoNum type="arabicPeriod"/>
            </a:pP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জনতত্ত্ব ও জনস্বাস্থ্য বিজ্ঞান 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                          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927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p-Down Arrow 6"/>
          <p:cNvSpPr/>
          <p:nvPr/>
        </p:nvSpPr>
        <p:spPr>
          <a:xfrm rot="16200000">
            <a:off x="5112283" y="-2621851"/>
            <a:ext cx="1771060" cy="7010319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521743-5176-4D15-86CB-8BBFDF201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747" y="2151009"/>
            <a:ext cx="5504633" cy="47069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E87F2B-26AA-4942-9CFA-C12A96A69538}"/>
              </a:ext>
            </a:extLst>
          </p:cNvPr>
          <p:cNvSpPr txBox="1"/>
          <p:nvPr/>
        </p:nvSpPr>
        <p:spPr>
          <a:xfrm>
            <a:off x="3670611" y="1414894"/>
            <a:ext cx="4741904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কিশোর বা কিশোরী </a:t>
            </a:r>
            <a:endParaRPr lang="en-US" sz="40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E735FF-16FD-434A-B885-2196D22414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16380" y="2705645"/>
            <a:ext cx="6843336" cy="453452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44DEF9E-8C3F-4AAE-A3FE-E69AFB05E7E7}"/>
              </a:ext>
            </a:extLst>
          </p:cNvPr>
          <p:cNvSpPr/>
          <p:nvPr/>
        </p:nvSpPr>
        <p:spPr>
          <a:xfrm>
            <a:off x="2764063" y="590920"/>
            <a:ext cx="6555001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বয়সের 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ছেলে-মেয়েদের আম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?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74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B1E5FA-D5F7-4878-B4D4-660A6363A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59954" y="-134911"/>
            <a:ext cx="5394373" cy="7180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1391" y="1633928"/>
            <a:ext cx="6041036" cy="3337427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5360" y="243277"/>
            <a:ext cx="2743201" cy="171832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97780" y="4896404"/>
            <a:ext cx="3510191" cy="155151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৬ষ্ঠ-১০ম শ্রেণী</a:t>
            </a:r>
          </a:p>
        </p:txBody>
      </p:sp>
    </p:spTree>
    <p:extLst>
      <p:ext uri="{BB962C8B-B14F-4D97-AF65-F5344CB8AC3E}">
        <p14:creationId xmlns:p14="http://schemas.microsoft.com/office/powerpoint/2010/main" val="1772918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84895" y="245660"/>
            <a:ext cx="3138986" cy="2210937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114" y="3260732"/>
            <a:ext cx="10818776" cy="286232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শিক্ষার্থীরা, 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 কি তা বলতে পারবে 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বয়ঃসন্ধিকালে শারীরিক পরিবর্তনের কারণ ব্যাখা করতে পারবে 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বয়ঃসন্ধিকালের মানসিক ও আচরণিক পরিবর্তনে নিজেকে খাপ</a:t>
            </a:r>
          </a:p>
          <a:p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খাওয়ানোর উপায় বর্ণনা করতে পারবে।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7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5021" y="163773"/>
            <a:ext cx="4139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উপস্থাপন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716" y="3658943"/>
            <a:ext cx="11313994" cy="206210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বয়ঃসন্ধিকালঃ- মানুষের জীবন শুরু হয় মাতৃগর্ভে একটি কোষ থেকে ।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প্রথমে সে থাকে শিশু।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পরবর্তিতে শিশু থেকে ধাপে ধাপে বৃদ্ধ অবস্থায় উপনীত হয় । জীবনকালের এই পরিবর্তনের 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ধাপ বয়ঃসন্ধিকাল । বয়ঃসন্ধিকালে মানবদেহে দৈহিক ও মানসিক পরিবর্তন ঘটে।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688C3F-4D41-4959-816F-ADBC44BB9B7F}"/>
              </a:ext>
            </a:extLst>
          </p:cNvPr>
          <p:cNvSpPr txBox="1"/>
          <p:nvPr/>
        </p:nvSpPr>
        <p:spPr>
          <a:xfrm>
            <a:off x="3075482" y="1136954"/>
            <a:ext cx="4899285" cy="2292045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4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1530</TotalTime>
  <Words>499</Words>
  <Application>Microsoft Office PowerPoint</Application>
  <PresentationFormat>Widescreen</PresentationFormat>
  <Paragraphs>108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Baskerville Old Face</vt:lpstr>
      <vt:lpstr>Calibri</vt:lpstr>
      <vt:lpstr>Century Gothic</vt:lpstr>
      <vt:lpstr>Chaparral Pro Light</vt:lpstr>
      <vt:lpstr>Edwardian Script ITC</vt:lpstr>
      <vt:lpstr>Footlight MT Light</vt:lpstr>
      <vt:lpstr>NikoshBAN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Dell</cp:lastModifiedBy>
  <cp:revision>177</cp:revision>
  <dcterms:created xsi:type="dcterms:W3CDTF">2017-01-03T10:38:09Z</dcterms:created>
  <dcterms:modified xsi:type="dcterms:W3CDTF">2020-10-20T08:01:51Z</dcterms:modified>
</cp:coreProperties>
</file>