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84" r:id="rId4"/>
    <p:sldId id="278" r:id="rId5"/>
    <p:sldId id="259" r:id="rId6"/>
    <p:sldId id="274" r:id="rId7"/>
    <p:sldId id="261" r:id="rId8"/>
    <p:sldId id="281" r:id="rId9"/>
    <p:sldId id="279" r:id="rId10"/>
    <p:sldId id="280" r:id="rId11"/>
    <p:sldId id="262" r:id="rId12"/>
    <p:sldId id="282" r:id="rId13"/>
    <p:sldId id="263" r:id="rId14"/>
    <p:sldId id="268" r:id="rId15"/>
    <p:sldId id="264" r:id="rId16"/>
    <p:sldId id="265" r:id="rId17"/>
    <p:sldId id="283" r:id="rId18"/>
    <p:sldId id="266" r:id="rId19"/>
    <p:sldId id="267" r:id="rId20"/>
    <p:sldId id="269" r:id="rId21"/>
    <p:sldId id="285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>
      <p:cViewPr>
        <p:scale>
          <a:sx n="57" d="100"/>
          <a:sy n="57" d="100"/>
        </p:scale>
        <p:origin x="77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B8%E0%A6%BF%E0%A6%95%E0%A6%BE%E0%A6%A8%E0%A7%8D%E2%80%8C%E0%A6%A6%E0%A6%BE%E0%A6%B0_%E0%A6%86%E0%A6%AC%E0%A7%81_%E0%A6%9C%E0%A6%BE%E0%A6%AB%E0%A6%B0#cite_note-ReferenceA-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AC%E0%A6%BE%E0%A6%82%E0%A6%B2%E0%A6%BE_%E0%A6%8F%E0%A6%95%E0%A6%BE%E0%A6%A1%E0%A7%87%E0%A6%AE%E0%A6%BF_%E0%A6%AA%E0%A7%81%E0%A6%B0%E0%A6%B8%E0%A7%8D%E0%A6%95%E0%A6%BE%E0%A6%B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96994"/>
            <a:ext cx="7010399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620602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jvBb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5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5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96123"/>
            <a:ext cx="1452566" cy="1452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60" y="1996123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19" y="2055127"/>
            <a:ext cx="1393562" cy="13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9950"/>
            <a:ext cx="3276600" cy="18539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5946443" y="639794"/>
            <a:ext cx="2965394" cy="11942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ভীতিকর দূর্যোগ ও দুর্ঘটনা 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460" y="69831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ÔÔfq¼‡ii `~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we©cv‡KÕ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19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kvmb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Kviv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6028" y="2477640"/>
            <a:ext cx="2625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ytkvmb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KvivMv‡ii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mgvb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12" y="5060519"/>
            <a:ext cx="1887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cvMj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Q‡j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5248" y="4495799"/>
            <a:ext cx="3422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e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vsjvi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gyw³Kvgx we‡`ª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vnx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ZiæY-hyeKivB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ÔcvMj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Q‡jÕ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wbf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©‡q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‡×-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msMÖv‡g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n‡qwQj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2" y="2458306"/>
            <a:ext cx="3260678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24232"/>
            <a:ext cx="32004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0"/>
            <a:ext cx="41762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ওরে আমার মা-জননী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জন্মভূমি বাংলারে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তোর মত আর পূণ্যবতী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ভাগ্যবতী বল মা 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" y="2062103"/>
            <a:ext cx="7467600" cy="3765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" y="2048248"/>
            <a:ext cx="7467600" cy="3763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0750" y="1524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কার চোখে মা নদীর কাজল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সবুজ তৃণের আঁচল বুকে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কার পায়ে মা ধুলোর নূপুর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সন্ধ্যা দুপুর বেজেই চলে।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49" y="2497658"/>
            <a:ext cx="4743450" cy="3146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76" y="2460724"/>
            <a:ext cx="4930223" cy="3281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r="12512"/>
          <a:stretch/>
        </p:blipFill>
        <p:spPr>
          <a:xfrm>
            <a:off x="1784279" y="2430488"/>
            <a:ext cx="4865620" cy="3281292"/>
          </a:xfrm>
          <a:prstGeom prst="rect">
            <a:avLst/>
          </a:prstGeom>
        </p:spPr>
      </p:pic>
      <p:pic>
        <p:nvPicPr>
          <p:cNvPr id="10" name="Picture 2" descr="C:\Users\DOEL\Desktop\farida picture\frfrggg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1244" y="2460724"/>
            <a:ext cx="4951690" cy="3317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37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0219" y="240417"/>
            <a:ext cx="4366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রোজ ভোরে কে শিশির খোঁপায়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বকুল যূথীর গন্ধ  মাখে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কার দুপুরের তন্দ্রা ভেজে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ক্লান্ত ঘুঘুর বিলাপ-জলে।।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28" y="2651003"/>
            <a:ext cx="4080681" cy="3193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68" y="2517202"/>
            <a:ext cx="4191000" cy="3577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83" y="2763207"/>
            <a:ext cx="4167685" cy="3465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19" y="2657345"/>
            <a:ext cx="4167686" cy="3549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83" y="2651003"/>
            <a:ext cx="4227845" cy="3558025"/>
          </a:xfrm>
          <a:prstGeom prst="rect">
            <a:avLst/>
          </a:prstGeom>
        </p:spPr>
      </p:pic>
      <p:pic>
        <p:nvPicPr>
          <p:cNvPr id="13" name="Picture 3" descr="C:\Users\DOEL\Downloads\g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3025" y="2651003"/>
            <a:ext cx="4191000" cy="3549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38200"/>
            <a:ext cx="27432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90800"/>
            <a:ext cx="6096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সন্ধ্যা দুপুর মার পায়ে কী বাজে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15240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কামার কুমোর জেলে চাষী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বাউল মাঝি ঘর-উদাসী,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 ছেলেরা নিত্য হাজার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মরণ-মারের দন্ড গোনে,</a:t>
            </a:r>
          </a:p>
        </p:txBody>
      </p:sp>
      <p:pic>
        <p:nvPicPr>
          <p:cNvPr id="6" name="Picture 2" descr="C:\Users\DOEL\Downloads\KAM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65817"/>
            <a:ext cx="4267200" cy="2917221"/>
          </a:xfrm>
          <a:prstGeom prst="rect">
            <a:avLst/>
          </a:prstGeom>
          <a:noFill/>
        </p:spPr>
      </p:pic>
      <p:pic>
        <p:nvPicPr>
          <p:cNvPr id="7" name="Picture 3" descr="C:\Users\DOEL\Downloads\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565817"/>
            <a:ext cx="4292221" cy="3186655"/>
          </a:xfrm>
          <a:prstGeom prst="rect">
            <a:avLst/>
          </a:prstGeom>
          <a:noFill/>
        </p:spPr>
      </p:pic>
      <p:pic>
        <p:nvPicPr>
          <p:cNvPr id="8" name="Picture 2" descr="C:\Users\DOEL\Downloads\b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5575" y="2565817"/>
            <a:ext cx="4334302" cy="318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ছেলের বুকের খুন ছোপানো</a:t>
            </a: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Rbbxi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AuvPj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Kv‡Y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দুর্ভাগিনী কার মেয়েরা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কান্নাফুলের নকশা বোনে।।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05" y="2428428"/>
            <a:ext cx="5105400" cy="3199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1667"/>
          <a:stretch/>
        </p:blipFill>
        <p:spPr>
          <a:xfrm>
            <a:off x="1724704" y="2309752"/>
            <a:ext cx="5590495" cy="3317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58" y="2308324"/>
            <a:ext cx="5710847" cy="3319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02" y="2308323"/>
            <a:ext cx="5895297" cy="3319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4114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সেই মাকে যার হাজার হাজার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মা-নাম-ডাকা পাগল ছেলে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মায়ের নামে ঝাঁপিয়ে পড়ে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ভয়ঙ্করের দুর্বিপাকে।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13" y="2667000"/>
            <a:ext cx="5128719" cy="3350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34" y="2664648"/>
            <a:ext cx="4929932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34" y="2514600"/>
            <a:ext cx="5164766" cy="35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 ছেলে মা উপড়ে ফ্যালে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বুলেট ফাঁসির শাসন-কারা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দুখের ধুপের সুখ পুড়িয়ে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 ছেলে মুখ উজল রাখে।।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833" y="2214503"/>
            <a:ext cx="4813167" cy="313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833" y="2236651"/>
            <a:ext cx="5041767" cy="31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OEL\Downloads\MOTH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688" y="2236651"/>
            <a:ext cx="5180312" cy="3115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43201"/>
            <a:ext cx="42907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তুই তো সে- মা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 মা তুই তো রে সেই গরবিনী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রক্তে-ধোয়া সরোজিনী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যুগ-চেতনার চিত্তভূমি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নিত্যভূমি বাঙলারে।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\Desktop\farida picture\mo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124" y="3171157"/>
            <a:ext cx="4314396" cy="3037548"/>
          </a:xfrm>
          <a:prstGeom prst="rect">
            <a:avLst/>
          </a:prstGeom>
          <a:noFill/>
        </p:spPr>
      </p:pic>
      <p:pic>
        <p:nvPicPr>
          <p:cNvPr id="2052" name="Picture 4" descr="C:\Users\DOEL\Downloads\jbyhvgtcfxd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2124" y="3088340"/>
            <a:ext cx="4314396" cy="3203182"/>
          </a:xfrm>
          <a:prstGeom prst="rect">
            <a:avLst/>
          </a:prstGeom>
          <a:noFill/>
        </p:spPr>
      </p:pic>
      <p:pic>
        <p:nvPicPr>
          <p:cNvPr id="6" name="Picture 5" descr="C:\Users\DOEL\Desktop\farida picture\jgytgy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4101" y="2961492"/>
            <a:ext cx="4314396" cy="324721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24" y="2961492"/>
            <a:ext cx="4334868" cy="333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4363872" cy="4893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21" y="1689446"/>
            <a:ext cx="3318386" cy="3952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56" y="2049903"/>
            <a:ext cx="4343400" cy="32316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: nvmvby¾vgvb (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)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	µ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xov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knx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wRqvDi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we`¨vjq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 01719864555</a:t>
            </a: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72589"/>
            <a:ext cx="3048000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7696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রক্তে ধোঁওয়া সরোজিনী’- বলতে কি বোঝানো 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1000"/>
            <a:ext cx="1752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5638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১ । </a:t>
            </a:r>
            <a:r>
              <a:rPr lang="en-US" sz="3200" dirty="0" err="1" smtClean="0"/>
              <a:t>সন্ধ্যা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দুপুর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জম্মভুমির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বাজে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239089"/>
            <a:ext cx="1371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ক) </a:t>
            </a:r>
            <a:r>
              <a:rPr lang="en-US" sz="3200" dirty="0" err="1" smtClean="0"/>
              <a:t>নুপুর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12743" y="2239087"/>
            <a:ext cx="134430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খ) </a:t>
            </a:r>
            <a:r>
              <a:rPr lang="en-US" sz="3200" dirty="0" err="1" smtClean="0"/>
              <a:t>ঘুগুর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806287" y="2239088"/>
            <a:ext cx="1371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গ</a:t>
            </a:r>
            <a:r>
              <a:rPr lang="en-US" sz="3200" dirty="0" smtClean="0"/>
              <a:t>) </a:t>
            </a:r>
            <a:r>
              <a:rPr lang="en-US" sz="3200" dirty="0" err="1" smtClean="0"/>
              <a:t>শিকল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774977" y="2239087"/>
            <a:ext cx="1371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ঘ</a:t>
            </a:r>
            <a:r>
              <a:rPr lang="en-US" sz="3200" dirty="0" smtClean="0"/>
              <a:t>) </a:t>
            </a:r>
            <a:r>
              <a:rPr lang="en-US" sz="3200" dirty="0" err="1" smtClean="0"/>
              <a:t>ঝমুর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1237445" y="2239087"/>
            <a:ext cx="457200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6424" y="3429000"/>
            <a:ext cx="5638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২ । </a:t>
            </a:r>
            <a:r>
              <a:rPr lang="en-US" sz="3200" dirty="0" err="1" smtClean="0"/>
              <a:t>বাংলা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আঁচল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4907" y="4467703"/>
            <a:ext cx="1371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ক) </a:t>
            </a:r>
            <a:r>
              <a:rPr lang="en-US" sz="3200" dirty="0" err="1" smtClean="0"/>
              <a:t>শাড়ির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478739"/>
            <a:ext cx="160588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খ) </a:t>
            </a:r>
            <a:r>
              <a:rPr lang="en-US" sz="3200" dirty="0" err="1" smtClean="0"/>
              <a:t>কাপড়ের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10614" y="5334000"/>
            <a:ext cx="176511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গ</a:t>
            </a:r>
            <a:r>
              <a:rPr lang="en-US" sz="3200" dirty="0" smtClean="0"/>
              <a:t>) </a:t>
            </a:r>
            <a:r>
              <a:rPr lang="en-US" sz="3200" dirty="0" err="1" smtClean="0"/>
              <a:t>সোনার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519683" y="5334000"/>
            <a:ext cx="194480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ঘ) </a:t>
            </a:r>
            <a:r>
              <a:rPr lang="en-US" sz="3200" dirty="0" err="1" smtClean="0"/>
              <a:t>সবুজ</a:t>
            </a:r>
            <a:r>
              <a:rPr lang="en-US" sz="3200" dirty="0" smtClean="0"/>
              <a:t> </a:t>
            </a:r>
            <a:r>
              <a:rPr lang="en-US" sz="3200" dirty="0" err="1" smtClean="0"/>
              <a:t>তৃণের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6" name="Oval 15"/>
          <p:cNvSpPr/>
          <p:nvPr/>
        </p:nvSpPr>
        <p:spPr>
          <a:xfrm>
            <a:off x="4519683" y="5334000"/>
            <a:ext cx="457200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2400"/>
            <a:ext cx="1752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1383" y="2083209"/>
            <a:ext cx="289449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.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দুভাগিনী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256" y="1096033"/>
            <a:ext cx="409027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bn-IN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4533" y="2096323"/>
            <a:ext cx="396350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.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কান্না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ফুলের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নকশা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বোনে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6640" y="3049768"/>
            <a:ext cx="289449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.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সংগ্রাম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করে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1383" y="3908919"/>
            <a:ext cx="289449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কোনটি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সঠিক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1383" y="4875478"/>
            <a:ext cx="152801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ক)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5744" y="4878705"/>
            <a:ext cx="165653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খ)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ii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2139" y="4875478"/>
            <a:ext cx="152801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গ)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0018" y="4875478"/>
            <a:ext cx="152801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ঘ)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ও ii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76186" y="4875477"/>
            <a:ext cx="479982" cy="584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3400"/>
            <a:ext cx="22098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দেশমাতৃকা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পদ্মের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তুলনা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হয়েছে</a:t>
            </a:r>
            <a:r>
              <a:rPr lang="en-US" sz="3200" dirty="0" smtClean="0"/>
              <a:t>  </a:t>
            </a:r>
            <a:r>
              <a:rPr lang="en-US" sz="3200" dirty="0" err="1" smtClean="0"/>
              <a:t>কেন</a:t>
            </a:r>
            <a:r>
              <a:rPr lang="en-US" sz="3200" dirty="0" smtClean="0"/>
              <a:t>  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057400"/>
            <a:ext cx="3580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1552575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7800"/>
            <a:ext cx="1552575" cy="2943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728367"/>
            <a:ext cx="42672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599" y="2438400"/>
            <a:ext cx="4800600" cy="13234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সপ্তম</a:t>
            </a:r>
            <a:endParaRPr lang="bn-BD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 (পদ্য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72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838200" y="152400"/>
            <a:ext cx="758133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পৃথিবীতে সবচেয়ে আপন 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878637" y="4815576"/>
            <a:ext cx="694857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ভালবাসেন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549920"/>
            <a:ext cx="1828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6" r="10000" b="6064"/>
          <a:stretch/>
        </p:blipFill>
        <p:spPr>
          <a:xfrm>
            <a:off x="2209800" y="860286"/>
            <a:ext cx="4286250" cy="3919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6705600" y="1752600"/>
            <a:ext cx="1524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86051" y="685800"/>
            <a:ext cx="37719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4800" b="1" dirty="0" err="1" smtClean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b="1" dirty="0" smtClean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cvV</a:t>
            </a:r>
            <a:endParaRPr lang="en-US" sz="4800" b="1" dirty="0">
              <a:ln w="127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2202597"/>
            <a:ext cx="8077199" cy="2185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গরবিনী মা-জননী</a:t>
            </a:r>
            <a:endParaRPr lang="en-US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সিকান্দার </a:t>
            </a:r>
            <a:r>
              <a:rPr lang="bn-IN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আবু </a:t>
            </a: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ownloads\SIKANDARABUJAFOR.jpg"/>
          <p:cNvPicPr>
            <a:picLocks noChangeAspect="1" noChangeArrowheads="1"/>
          </p:cNvPicPr>
          <p:nvPr/>
        </p:nvPicPr>
        <p:blipFill rotWithShape="1">
          <a:blip r:embed="rId2"/>
          <a:srcRect l="18072" r="19277"/>
          <a:stretch/>
        </p:blipFill>
        <p:spPr bwMode="auto">
          <a:xfrm>
            <a:off x="76197" y="1196934"/>
            <a:ext cx="3962400" cy="4571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570" y="5848376"/>
            <a:ext cx="3962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সিকান্দার আবু জাফর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87212"/>
            <a:ext cx="37719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4800" b="1" dirty="0" err="1" smtClean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4800" b="1" dirty="0" smtClean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2700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cwiwPwZ</a:t>
            </a:r>
            <a:endParaRPr lang="en-US" sz="4800" b="1" dirty="0">
              <a:ln w="12700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9150" y="1676400"/>
            <a:ext cx="3657600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R¤§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cwiPq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1919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19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gvP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mvZÿxiv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Dc‡Rjvi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ZuZzwjqv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MÖv‡g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R¤§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1423" y="1668032"/>
            <a:ext cx="4587353" cy="31700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esk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cwiPq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 ˆ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gBbyÏxb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nv‡kgx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273" y="1635365"/>
            <a:ext cx="4587353" cy="31700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Rxeb</a:t>
            </a:r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 1936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we,‡` 	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Bs‡iRx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vjq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D”P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wicb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KjKvZv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4826" y="1196934"/>
            <a:ext cx="4770178" cy="50167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Kg© I ‡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ckv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PvKix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iwWI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cvwK¯Ívb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vsevw`K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: ˆ`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behyM;Õ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mn‡hvMx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m¤úv`K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Ôˆ`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B‡ËdvK;Õ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m¤úv`K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Ô‰`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wmK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wgjøvZ;Õ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cÖwZôvZv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m¤úv`K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ÔgvwmK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mgKvj;Õ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gyw³hy‡×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KjKvZv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ÔmvßvwnK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Awfhvb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cwÎKv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m¤úv`bv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cÖKv‡ki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iæ`vwqZ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379" y="1196934"/>
            <a:ext cx="4770178" cy="51090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                 </a:t>
            </a:r>
            <a:r>
              <a:rPr lang="as-IN" sz="2800" b="1" dirty="0" smtClean="0">
                <a:solidFill>
                  <a:srgbClr val="FF0000"/>
                </a:solidFill>
              </a:rPr>
              <a:t>কাব্যগ্রন্থ</a:t>
            </a:r>
            <a:r>
              <a:rPr lang="en-US" sz="2800" b="1" dirty="0" smtClean="0">
                <a:solidFill>
                  <a:srgbClr val="FF0000"/>
                </a:solidFill>
              </a:rPr>
              <a:t> :</a:t>
            </a:r>
          </a:p>
          <a:p>
            <a:endParaRPr lang="as-IN" sz="2800" b="1" dirty="0"/>
          </a:p>
          <a:p>
            <a:pPr algn="ctr"/>
            <a:r>
              <a:rPr lang="as-IN" sz="2800" i="1" dirty="0"/>
              <a:t>প্রসন্ন প্রহর</a:t>
            </a:r>
            <a:r>
              <a:rPr lang="as-IN" sz="2800" dirty="0"/>
              <a:t> (১৯৬৫)</a:t>
            </a:r>
          </a:p>
          <a:p>
            <a:pPr algn="ctr"/>
            <a:r>
              <a:rPr lang="as-IN" sz="2800" i="1" dirty="0"/>
              <a:t>বৈরী বৃষ্টিতে</a:t>
            </a:r>
            <a:r>
              <a:rPr lang="as-IN" sz="2800" dirty="0"/>
              <a:t> (১৯৬৫)</a:t>
            </a:r>
          </a:p>
          <a:p>
            <a:pPr algn="ctr"/>
            <a:r>
              <a:rPr lang="as-IN" sz="2800" i="1" dirty="0"/>
              <a:t>তিমিরান্তিক</a:t>
            </a:r>
            <a:r>
              <a:rPr lang="as-IN" sz="2800" dirty="0"/>
              <a:t> (১৯৬৫)</a:t>
            </a:r>
          </a:p>
          <a:p>
            <a:pPr algn="ctr"/>
            <a:r>
              <a:rPr lang="as-IN" sz="2800" i="1" dirty="0"/>
              <a:t>বৃশ্চিক লগ্ন</a:t>
            </a:r>
            <a:r>
              <a:rPr lang="as-IN" sz="2800" dirty="0"/>
              <a:t> (১৯৭১)</a:t>
            </a:r>
          </a:p>
          <a:p>
            <a:pPr algn="ctr"/>
            <a:r>
              <a:rPr lang="as-IN" sz="2800" i="1" dirty="0"/>
              <a:t>বাংলা ছাড়</a:t>
            </a:r>
            <a:r>
              <a:rPr lang="as-IN" sz="2800" baseline="30000" dirty="0">
                <a:hlinkClick r:id="rId3"/>
              </a:rPr>
              <a:t>[২]</a:t>
            </a:r>
            <a:endParaRPr lang="as-IN" sz="2800" dirty="0"/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8199" y="1196934"/>
            <a:ext cx="4770178" cy="51090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 </a:t>
            </a:r>
            <a:r>
              <a:rPr lang="as-IN" sz="2800" b="1" dirty="0" smtClean="0">
                <a:solidFill>
                  <a:srgbClr val="FF0000"/>
                </a:solidFill>
              </a:rPr>
              <a:t>নাটক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as-IN" sz="2800" b="1" dirty="0"/>
          </a:p>
          <a:p>
            <a:pPr algn="ctr"/>
            <a:r>
              <a:rPr lang="as-IN" sz="2800" i="1" dirty="0"/>
              <a:t>সিরাজউদ্দৌলা</a:t>
            </a:r>
            <a:r>
              <a:rPr lang="as-IN" sz="2800" dirty="0"/>
              <a:t> (১৯৬৫)</a:t>
            </a:r>
          </a:p>
          <a:p>
            <a:pPr algn="ctr"/>
            <a:r>
              <a:rPr lang="as-IN" sz="2800" i="1" dirty="0"/>
              <a:t>মহাকবি আলাওল</a:t>
            </a:r>
            <a:r>
              <a:rPr lang="as-IN" sz="2800" dirty="0"/>
              <a:t> (১৯৬৬)</a:t>
            </a:r>
          </a:p>
          <a:p>
            <a:pPr algn="ctr"/>
            <a:r>
              <a:rPr lang="as-IN" sz="2800" i="1" dirty="0"/>
              <a:t>শকুন্ত উপাখ্যান</a:t>
            </a:r>
            <a:r>
              <a:rPr lang="as-IN" sz="2800" dirty="0"/>
              <a:t> (১৯৫২)</a:t>
            </a:r>
          </a:p>
          <a:p>
            <a:pPr algn="ctr"/>
            <a:r>
              <a:rPr lang="as-IN" sz="2800" i="1" dirty="0"/>
              <a:t>মাকড়সা</a:t>
            </a:r>
            <a:r>
              <a:rPr lang="as-IN" sz="2800" dirty="0"/>
              <a:t> (১৯৬০)</a:t>
            </a:r>
            <a:r>
              <a:rPr lang="as-IN" sz="2800" baseline="30000" dirty="0">
                <a:hlinkClick r:id="rId3"/>
              </a:rPr>
              <a:t>[২]</a:t>
            </a:r>
            <a:endParaRPr lang="as-IN" sz="2800" dirty="0"/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1600" y="1148601"/>
            <a:ext cx="4770178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</a:t>
            </a:r>
          </a:p>
          <a:p>
            <a:pPr algn="ctr"/>
            <a:r>
              <a:rPr lang="en-US" sz="2800" b="1" dirty="0" smtClean="0"/>
              <a:t>     </a:t>
            </a:r>
            <a:r>
              <a:rPr lang="as-IN" sz="2800" b="1" dirty="0" smtClean="0">
                <a:solidFill>
                  <a:srgbClr val="7030A0"/>
                </a:solidFill>
              </a:rPr>
              <a:t>উপন্যাস</a:t>
            </a:r>
            <a:r>
              <a:rPr lang="en-US" sz="2800" b="1" dirty="0" smtClean="0">
                <a:solidFill>
                  <a:srgbClr val="7030A0"/>
                </a:solidFill>
              </a:rPr>
              <a:t> :</a:t>
            </a:r>
          </a:p>
          <a:p>
            <a:pPr algn="ctr"/>
            <a:endParaRPr lang="as-IN" sz="2800" b="1" dirty="0"/>
          </a:p>
          <a:p>
            <a:pPr algn="ctr"/>
            <a:r>
              <a:rPr lang="as-IN" sz="2800" i="1" dirty="0"/>
              <a:t>মাটি আর অশ্রু</a:t>
            </a:r>
            <a:endParaRPr lang="as-IN" sz="2800" dirty="0"/>
          </a:p>
          <a:p>
            <a:pPr algn="ctr"/>
            <a:r>
              <a:rPr lang="as-IN" sz="2800" i="1" dirty="0"/>
              <a:t>পূরবী</a:t>
            </a:r>
            <a:endParaRPr lang="as-IN" sz="2800" dirty="0"/>
          </a:p>
          <a:p>
            <a:pPr algn="ctr"/>
            <a:r>
              <a:rPr lang="as-IN" sz="2800" i="1" dirty="0"/>
              <a:t>নতুন সকাল</a:t>
            </a:r>
            <a:endParaRPr lang="as-IN" sz="2800" dirty="0"/>
          </a:p>
          <a:p>
            <a:pPr algn="ctr"/>
            <a:endParaRPr lang="en-US" sz="2800" b="1" dirty="0" smtClean="0"/>
          </a:p>
          <a:p>
            <a:pPr algn="ctr"/>
            <a:r>
              <a:rPr lang="as-IN" sz="2800" b="1" dirty="0" smtClean="0">
                <a:solidFill>
                  <a:srgbClr val="7030A0"/>
                </a:solidFill>
              </a:rPr>
              <a:t>কিশোর উপন্যাস</a:t>
            </a:r>
            <a:r>
              <a:rPr lang="en-US" sz="2800" b="1" dirty="0" smtClean="0">
                <a:solidFill>
                  <a:srgbClr val="7030A0"/>
                </a:solidFill>
              </a:rPr>
              <a:t> :</a:t>
            </a:r>
          </a:p>
          <a:p>
            <a:pPr algn="ctr"/>
            <a:endParaRPr lang="as-IN" sz="2800" b="1" dirty="0"/>
          </a:p>
          <a:p>
            <a:pPr algn="ctr"/>
            <a:r>
              <a:rPr lang="as-IN" sz="2800" i="1" dirty="0"/>
              <a:t>জয়ের পথে</a:t>
            </a:r>
            <a:endParaRPr lang="as-IN" sz="2800" dirty="0"/>
          </a:p>
          <a:p>
            <a:pPr algn="ctr"/>
            <a:r>
              <a:rPr lang="as-IN" sz="2800" i="1" dirty="0"/>
              <a:t>নবী </a:t>
            </a:r>
            <a:r>
              <a:rPr lang="as-IN" sz="2800" i="1" dirty="0" smtClean="0"/>
              <a:t>কাহিনী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9861" y="1161883"/>
            <a:ext cx="4770178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</a:t>
            </a:r>
          </a:p>
          <a:p>
            <a:r>
              <a:rPr lang="en-US" sz="2800" b="1" dirty="0" smtClean="0"/>
              <a:t>       </a:t>
            </a:r>
            <a:r>
              <a:rPr lang="as-IN" sz="2800" b="1" dirty="0" smtClean="0"/>
              <a:t>পুরস্কার </a:t>
            </a:r>
            <a:r>
              <a:rPr lang="as-IN" sz="2800" b="1" dirty="0"/>
              <a:t>ও </a:t>
            </a:r>
            <a:r>
              <a:rPr lang="as-IN" sz="2800" b="1" dirty="0" smtClean="0"/>
              <a:t>সম্মাননা</a:t>
            </a:r>
            <a:r>
              <a:rPr lang="en-US" sz="2800" b="1" dirty="0" smtClean="0"/>
              <a:t> :</a:t>
            </a:r>
          </a:p>
          <a:p>
            <a:endParaRPr lang="as-IN" sz="2800" b="1" dirty="0"/>
          </a:p>
          <a:p>
            <a:r>
              <a:rPr lang="as-IN" sz="2800" dirty="0"/>
              <a:t>তিনি ১৯৬৬ সালে </a:t>
            </a:r>
            <a:r>
              <a:rPr lang="as-IN" sz="2800" dirty="0">
                <a:hlinkClick r:id="rId4" tooltip="বাংলা একাডেমি পুরস্কার"/>
              </a:rPr>
              <a:t>বাংলা একাডেমি পুরস্কার</a:t>
            </a:r>
            <a:r>
              <a:rPr lang="as-IN" sz="2800" dirty="0"/>
              <a:t>-এ ভূষিত হন এবং ১৯৮৪ সালে মরণোত্তর একুশে পদক লাভ করেন। </a:t>
            </a:r>
            <a:endParaRPr lang="en-US" sz="2800" dirty="0" smtClean="0"/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4948" y="1176152"/>
            <a:ext cx="4770178" cy="51706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      </a:t>
            </a:r>
            <a:r>
              <a:rPr lang="en-US" sz="3600" dirty="0" err="1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g„Zz</a:t>
            </a:r>
            <a:r>
              <a:rPr lang="en-US" sz="3600" dirty="0" smtClean="0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¨ :</a:t>
            </a:r>
          </a:p>
          <a:p>
            <a:r>
              <a:rPr lang="en-US" sz="2800" b="1" dirty="0" smtClean="0"/>
              <a:t>      </a:t>
            </a:r>
          </a:p>
          <a:p>
            <a:r>
              <a:rPr lang="en-US" sz="2800" b="1" dirty="0" smtClean="0"/>
              <a:t>     </a:t>
            </a:r>
            <a:r>
              <a:rPr lang="as-IN" sz="2800" dirty="0" smtClean="0"/>
              <a:t>১৯৭৫ </a:t>
            </a:r>
            <a:r>
              <a:rPr lang="as-IN" sz="2800" dirty="0"/>
              <a:t>সালের ৫ আগস্ট সিকান্দার আবু জাফর মৃত্যুবরণ করেন।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14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846870"/>
            <a:ext cx="80663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কবি পরিচিতি বলতে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2|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নতুন শব্দগুলোর অর্থ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গঠন করতে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3|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গরবিনী মা-জননী কবিতাটি বর্ণনা করতে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|    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4|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কবিতার সার সংক্ষেপ বর্ণনা করতে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289243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b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98834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_©xiv ..........</a:t>
            </a:r>
            <a:endParaRPr lang="en-US" sz="3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69641"/>
            <a:ext cx="8839200" cy="6124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        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ÔMiwebx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gv-RbbxÕ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KweZvwU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ÔevOjv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Qv‡ovÕ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Kve¨MÖ‡š’i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AšÍM©Z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KweZvwU‡Z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wmKvb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&amp;`vi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Avey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Rvdi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gv-Rbbx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m‡¤^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vab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GQvovI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evsjv-gv‡K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cyY¨eZx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fvM¨eZx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e‡j‡Qb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KweZvwU‡Z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kgvZvi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M‡e©i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A‡¤^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cwi‡ek-cÖK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Awe‡”Q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`¨|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kÖgRxex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K…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wlRxex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me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ckvRxex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mšÍvb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iÿv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mšÍvbiv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‘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Ab¨vq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AZ¨vPvi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AwePvi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euvPv‡bvi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cÖ‡qvR‡b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ey‡Ki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i³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X‡j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w`‡ZI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wØav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g‡qivI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-¯^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vgx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mšÍvb‡K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DrmM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nvwi‡q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ey‡K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evsjv-gvI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mšÍvb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iv‡L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mšÍvb‡K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mvnm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kw³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hvMvq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evsjv-gv‡qi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mšÍvbiv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gv‡qi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ytmg‡q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Rj-Ryjyg-duvwmi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`Û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gv_vq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DrmM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kgvZv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mwZ¨B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Mwe©Z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Zc‡ÿ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evsjvi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mvnmx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msMÖvgx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wfwËf‚wg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1981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vi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ms‡ÿc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3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6482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পুণ্যবতী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245016" y="1478358"/>
            <a:ext cx="2412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ভালো কাজ করেন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এমন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নারী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5050" y="228600"/>
            <a:ext cx="36957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kãv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_© </a:t>
            </a:r>
            <a:r>
              <a:rPr lang="en-US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wkwL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95" y="373738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সরোজিনী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240723" y="3688389"/>
            <a:ext cx="239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সরোজ মানে পদ্ম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050" y="552313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ছোপানো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552312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রঙ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DOEL\Downloads\col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6806" y="5084294"/>
            <a:ext cx="3200400" cy="15240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1207588"/>
            <a:ext cx="2847975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3171134"/>
            <a:ext cx="294798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855</Words>
  <Application>Microsoft Office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Hasanuzzaman</cp:lastModifiedBy>
  <cp:revision>245</cp:revision>
  <dcterms:created xsi:type="dcterms:W3CDTF">2006-08-16T00:00:00Z</dcterms:created>
  <dcterms:modified xsi:type="dcterms:W3CDTF">2020-10-21T22:06:56Z</dcterms:modified>
</cp:coreProperties>
</file>