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79" r:id="rId4"/>
    <p:sldId id="280" r:id="rId5"/>
    <p:sldId id="281" r:id="rId6"/>
    <p:sldId id="257" r:id="rId7"/>
    <p:sldId id="265" r:id="rId8"/>
    <p:sldId id="289" r:id="rId9"/>
    <p:sldId id="291" r:id="rId10"/>
    <p:sldId id="292" r:id="rId11"/>
    <p:sldId id="293" r:id="rId12"/>
    <p:sldId id="294" r:id="rId13"/>
    <p:sldId id="282" r:id="rId14"/>
    <p:sldId id="290" r:id="rId15"/>
    <p:sldId id="295" r:id="rId16"/>
    <p:sldId id="285" r:id="rId17"/>
    <p:sldId id="296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59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di.gov.bd/" TargetMode="External"/><Relationship Id="rId7" Type="http://schemas.openxmlformats.org/officeDocument/2006/relationships/hyperlink" Target="http://bari.gov.bd/" TargetMode="External"/><Relationship Id="rId2" Type="http://schemas.openxmlformats.org/officeDocument/2006/relationships/hyperlink" Target="http://www.dae.gov.bd/" TargetMode="External"/><Relationship Id="rId1" Type="http://schemas.openxmlformats.org/officeDocument/2006/relationships/hyperlink" Target="https://moa.gov.bd/" TargetMode="External"/><Relationship Id="rId6" Type="http://schemas.openxmlformats.org/officeDocument/2006/relationships/hyperlink" Target="http://www.ais.gov.bd/site/page/b753abe5-5ef6-4c81-b0dc-4eac331e9720/%E0%A6%95%E0%A7%83%E0%A6%B7%E0%A6%BF-%E0%A6%A4%E0%A6%A5%E0%A7%8D%E0%A6%AF-%E0%A6%93-%E0%A6%AF%E0%A7%8B%E0%A6%97%E0%A6%BE%E0%A6%AF%E0%A7%8B%E0%A6%97-%E0%A6%95%E0%A7%87%E0%A6%A8%E0%A7%8D%E0%A6%A6%E0%A7%8D%E0%A6%B0-(%E0%A6%8F%E0%A6%86%E0%A6%87%E0%A6%B8%E0%A6%BF%E0%A6%B8%E0%A6%BF)" TargetMode="External"/><Relationship Id="rId5" Type="http://schemas.openxmlformats.org/officeDocument/2006/relationships/hyperlink" Target="http://www.ais.gov.bd/" TargetMode="External"/><Relationship Id="rId4" Type="http://schemas.openxmlformats.org/officeDocument/2006/relationships/hyperlink" Target="http://www.bina.gov.bd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.gov.bd/" TargetMode="External"/><Relationship Id="rId7" Type="http://schemas.openxmlformats.org/officeDocument/2006/relationships/hyperlink" Target="http://www.bina.gov.bd/" TargetMode="External"/><Relationship Id="rId2" Type="http://schemas.openxmlformats.org/officeDocument/2006/relationships/hyperlink" Target="http://www.dae.gov.bd/" TargetMode="External"/><Relationship Id="rId1" Type="http://schemas.openxmlformats.org/officeDocument/2006/relationships/hyperlink" Target="https://moa.gov.bd/" TargetMode="External"/><Relationship Id="rId6" Type="http://schemas.openxmlformats.org/officeDocument/2006/relationships/hyperlink" Target="http://www.srdi.gov.bd/" TargetMode="External"/><Relationship Id="rId5" Type="http://schemas.openxmlformats.org/officeDocument/2006/relationships/hyperlink" Target="http://bari.gov.bd/" TargetMode="External"/><Relationship Id="rId4" Type="http://schemas.openxmlformats.org/officeDocument/2006/relationships/hyperlink" Target="http://www.ais.gov.bd/site/page/b753abe5-5ef6-4c81-b0dc-4eac331e9720/%E0%A6%95%E0%A7%83%E0%A6%B7%E0%A6%BF-%E0%A6%A4%E0%A6%A5%E0%A7%8D%E0%A6%AF-%E0%A6%93-%E0%A6%AF%E0%A7%8B%E0%A6%97%E0%A6%BE%E0%A6%AF%E0%A7%8B%E0%A6%97-%E0%A6%95%E0%A7%87%E0%A6%A8%E0%A7%8D%E0%A6%A6%E0%A7%8D%E0%A6%B0-(%E0%A6%8F%E0%A6%86%E0%A6%87%E0%A6%B8%E0%A6%BF%E0%A6%B8%E0%A6%BF)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A5D8C-7C41-4F96-A3E6-2DCC07B59C5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B2A97-66FC-4ABE-8B72-AAB5F9D5E6F5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কৃষি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  <a:p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মন্ত্রণালয়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95993D2C-1ACA-48FE-8D67-9FA090FBF05E}" type="parTrans" cxnId="{E7DEA05A-CDA1-4AE4-A4F5-3862C52AE24C}">
      <dgm:prSet/>
      <dgm:spPr/>
      <dgm:t>
        <a:bodyPr/>
        <a:lstStyle/>
        <a:p>
          <a:endParaRPr lang="en-US"/>
        </a:p>
      </dgm:t>
    </dgm:pt>
    <dgm:pt modelId="{3A5A9C85-3439-4741-96D4-DE6355E3C26B}" type="sibTrans" cxnId="{E7DEA05A-CDA1-4AE4-A4F5-3862C52AE24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15FA47B-9DF3-44E9-AB82-FF463A061E6A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কৃষি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  <a:p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সম্প্রসারণ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  <a:p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অধিদপ্তর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39CD9678-B0D4-4644-BD5E-B61AD02FCD27}" type="parTrans" cxnId="{6A7B8A9A-F6E8-49FC-9E5C-4C8AB72F4712}">
      <dgm:prSet/>
      <dgm:spPr/>
      <dgm:t>
        <a:bodyPr/>
        <a:lstStyle/>
        <a:p>
          <a:endParaRPr lang="en-US"/>
        </a:p>
      </dgm:t>
    </dgm:pt>
    <dgm:pt modelId="{FECF164C-6F12-4D28-B4F6-60A0697AFF85}" type="sibTrans" cxnId="{6A7B8A9A-F6E8-49FC-9E5C-4C8AB72F471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64BEB8A-5BFA-4F8F-9A60-551418CC718D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মৃত্তিকা</a:t>
          </a:r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সম্পদ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3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  <a:p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উন্নয়ন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3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  <a:p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ইনিস্টিটিউট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00552394-A79E-4FB3-A941-6F774C7B9DF8}" type="parTrans" cxnId="{C367984F-93A8-4B3C-99F3-22B676E5E6FC}">
      <dgm:prSet/>
      <dgm:spPr/>
      <dgm:t>
        <a:bodyPr/>
        <a:lstStyle/>
        <a:p>
          <a:endParaRPr lang="en-US"/>
        </a:p>
      </dgm:t>
    </dgm:pt>
    <dgm:pt modelId="{0F01050B-0958-4183-925E-17200771E2D9}" type="sibTrans" cxnId="{C367984F-93A8-4B3C-99F3-22B676E5E6F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35D9B62-A05D-4466-92DE-2E724F4FDDB3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বাংলাদেশ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4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  <a:p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পরমাণু</a:t>
          </a:r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কৃষি</a:t>
          </a:r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</a:p>
        <a:p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গবেষণা</a:t>
          </a:r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</a:p>
        <a:p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ইনিস্টিটিউট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3B9CDD48-045E-4D4B-970E-5BFBC4EACF57}" type="parTrans" cxnId="{83F4EACC-1770-4647-B0A5-6E413CE53BB0}">
      <dgm:prSet/>
      <dgm:spPr/>
      <dgm:t>
        <a:bodyPr/>
        <a:lstStyle/>
        <a:p>
          <a:endParaRPr lang="en-US"/>
        </a:p>
      </dgm:t>
    </dgm:pt>
    <dgm:pt modelId="{ED6FAA0E-5D8A-48BD-BEE1-50FE4AA6B152}" type="sibTrans" cxnId="{83F4EACC-1770-4647-B0A5-6E413CE53BB0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F8229BE-3D57-4E19-9299-038F9737F73E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কৃষি</a:t>
          </a:r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তথ্য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5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  <a:p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সার্ভিস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F90962DF-D1A1-4160-9BB7-57685C26D0E0}" type="parTrans" cxnId="{DE65C055-BB93-4D86-B524-5ABC52B1339A}">
      <dgm:prSet/>
      <dgm:spPr/>
      <dgm:t>
        <a:bodyPr/>
        <a:lstStyle/>
        <a:p>
          <a:endParaRPr lang="en-US"/>
        </a:p>
      </dgm:t>
    </dgm:pt>
    <dgm:pt modelId="{3065398C-11A7-4D89-A427-88D664F8F4C8}" type="sibTrans" cxnId="{DE65C055-BB93-4D86-B524-5ABC52B1339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2012B3B-E175-459A-9EF2-5485675D299D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কৃষি</a:t>
          </a:r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তথ্য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6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  <a:p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ও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যোগাযোগ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6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  <a:p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কেন্দ্র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BF0A830B-2B36-47EE-A5C5-D29344DFD92E}" type="parTrans" cxnId="{640C6549-A749-4E30-9A34-158CC1B0C48A}">
      <dgm:prSet/>
      <dgm:spPr/>
      <dgm:t>
        <a:bodyPr/>
        <a:lstStyle/>
        <a:p>
          <a:endParaRPr lang="en-US"/>
        </a:p>
      </dgm:t>
    </dgm:pt>
    <dgm:pt modelId="{C641A10C-D34E-449C-B568-93A950EB094F}" type="sibTrans" cxnId="{640C6549-A749-4E30-9A34-158CC1B0C48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52B9025-E24A-4373-8990-6DE6B0F2F5AC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বাংলাদেশ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7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  <a:p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কৃষি</a:t>
          </a:r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গবেষণা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7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  <a:p>
          <a:r>
            <a: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ইনস্টিটিউট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85EA7885-E461-4BEB-891E-48762FB69B40}" type="parTrans" cxnId="{56A6B5E0-4C5A-4195-A335-3BA47CB39A9E}">
      <dgm:prSet/>
      <dgm:spPr/>
      <dgm:t>
        <a:bodyPr/>
        <a:lstStyle/>
        <a:p>
          <a:endParaRPr lang="en-US"/>
        </a:p>
      </dgm:t>
    </dgm:pt>
    <dgm:pt modelId="{D4F4F281-F349-40E3-A07C-ED0A5B765873}" type="sibTrans" cxnId="{56A6B5E0-4C5A-4195-A335-3BA47CB39A9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0B55F029-F0BA-492F-A917-266100B77804}" type="pres">
      <dgm:prSet presAssocID="{EFAA5D8C-7C41-4F96-A3E6-2DCC07B59C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92F36-5F79-44BA-8BC0-B81BB16BD6AC}" type="pres">
      <dgm:prSet presAssocID="{EB8B2A97-66FC-4ABE-8B72-AAB5F9D5E6F5}" presName="node" presStyleLbl="node1" presStyleIdx="0" presStyleCnt="7" custRadScaleRad="88512" custRadScaleInc="-6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2E9E4-36EB-4A3F-8CF2-B729E3804F7C}" type="pres">
      <dgm:prSet presAssocID="{3A5A9C85-3439-4741-96D4-DE6355E3C26B}" presName="sibTrans" presStyleLbl="sibTrans2D1" presStyleIdx="0" presStyleCnt="7"/>
      <dgm:spPr/>
      <dgm:t>
        <a:bodyPr/>
        <a:lstStyle/>
        <a:p>
          <a:endParaRPr lang="en-US"/>
        </a:p>
      </dgm:t>
    </dgm:pt>
    <dgm:pt modelId="{C4EAFD2C-CAAC-4760-9ADC-5FB81D08F4E4}" type="pres">
      <dgm:prSet presAssocID="{3A5A9C85-3439-4741-96D4-DE6355E3C26B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AAC1B61C-12E8-4E51-BA97-E2BC17425552}" type="pres">
      <dgm:prSet presAssocID="{E15FA47B-9DF3-44E9-AB82-FF463A061E6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FE99-2114-4998-99A9-B43F243D84D5}" type="pres">
      <dgm:prSet presAssocID="{FECF164C-6F12-4D28-B4F6-60A0697AFF85}" presName="sibTrans" presStyleLbl="sibTrans2D1" presStyleIdx="1" presStyleCnt="7"/>
      <dgm:spPr/>
      <dgm:t>
        <a:bodyPr/>
        <a:lstStyle/>
        <a:p>
          <a:endParaRPr lang="en-US"/>
        </a:p>
      </dgm:t>
    </dgm:pt>
    <dgm:pt modelId="{C1F9A8BC-2A08-40D6-8B30-19558975588C}" type="pres">
      <dgm:prSet presAssocID="{FECF164C-6F12-4D28-B4F6-60A0697AFF8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96C9F586-A35E-49C2-92EF-BED5B1BEC5E6}" type="pres">
      <dgm:prSet presAssocID="{FF8229BE-3D57-4E19-9299-038F9737F73E}" presName="node" presStyleLbl="node1" presStyleIdx="2" presStyleCnt="7" custRadScaleRad="98804" custRadScaleInc="-6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C85C7-99DB-4281-BF9C-6EC78F35EECA}" type="pres">
      <dgm:prSet presAssocID="{3065398C-11A7-4D89-A427-88D664F8F4C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5AF5068E-E461-4122-A786-7972FE8C909D}" type="pres">
      <dgm:prSet presAssocID="{3065398C-11A7-4D89-A427-88D664F8F4C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F68515E-7624-49C7-9A9E-9FEEB9CB9F1B}" type="pres">
      <dgm:prSet presAssocID="{42012B3B-E175-459A-9EF2-5485675D299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29D7C-A7E1-4A35-8157-534734BF2AA2}" type="pres">
      <dgm:prSet presAssocID="{C641A10C-D34E-449C-B568-93A950EB094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8E022050-E23D-4EA1-AE98-35565BCFEC58}" type="pres">
      <dgm:prSet presAssocID="{C641A10C-D34E-449C-B568-93A950EB094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758755A7-DEA6-432E-88CC-B0F533948BBF}" type="pres">
      <dgm:prSet presAssocID="{752B9025-E24A-4373-8990-6DE6B0F2F5A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287D-9DD6-4987-ACFF-C12ED75C0BDC}" type="pres">
      <dgm:prSet presAssocID="{D4F4F281-F349-40E3-A07C-ED0A5B765873}" presName="sibTrans" presStyleLbl="sibTrans2D1" presStyleIdx="4" presStyleCnt="7"/>
      <dgm:spPr/>
      <dgm:t>
        <a:bodyPr/>
        <a:lstStyle/>
        <a:p>
          <a:endParaRPr lang="en-US"/>
        </a:p>
      </dgm:t>
    </dgm:pt>
    <dgm:pt modelId="{7AD1B37F-15C1-4B19-9062-F7724040A29B}" type="pres">
      <dgm:prSet presAssocID="{D4F4F281-F349-40E3-A07C-ED0A5B76587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CB44C52A-AEFC-44E8-9A90-3460EC6B86CC}" type="pres">
      <dgm:prSet presAssocID="{964BEB8A-5BFA-4F8F-9A60-551418CC718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655DC-D513-48BF-9622-241698C29CC6}" type="pres">
      <dgm:prSet presAssocID="{0F01050B-0958-4183-925E-17200771E2D9}" presName="sibTrans" presStyleLbl="sibTrans2D1" presStyleIdx="5" presStyleCnt="7"/>
      <dgm:spPr/>
      <dgm:t>
        <a:bodyPr/>
        <a:lstStyle/>
        <a:p>
          <a:endParaRPr lang="en-US"/>
        </a:p>
      </dgm:t>
    </dgm:pt>
    <dgm:pt modelId="{F97CB2B0-4656-4501-A58A-0800AEEA8FC1}" type="pres">
      <dgm:prSet presAssocID="{0F01050B-0958-4183-925E-17200771E2D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F5709A6-4FA2-4CEE-B951-1A8C6ED33B7C}" type="pres">
      <dgm:prSet presAssocID="{C35D9B62-A05D-4466-92DE-2E724F4FDDB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37834-160F-42C0-A1D6-BB524C92EC4E}" type="pres">
      <dgm:prSet presAssocID="{ED6FAA0E-5D8A-48BD-BEE1-50FE4AA6B152}" presName="sibTrans" presStyleLbl="sibTrans2D1" presStyleIdx="6" presStyleCnt="7"/>
      <dgm:spPr/>
      <dgm:t>
        <a:bodyPr/>
        <a:lstStyle/>
        <a:p>
          <a:endParaRPr lang="en-US"/>
        </a:p>
      </dgm:t>
    </dgm:pt>
    <dgm:pt modelId="{4246D269-99DB-424F-861D-D54D91CC97D1}" type="pres">
      <dgm:prSet presAssocID="{ED6FAA0E-5D8A-48BD-BEE1-50FE4AA6B152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9842FAD8-1B3D-4A50-BB08-281DABC8687D}" type="presOf" srcId="{FECF164C-6F12-4D28-B4F6-60A0697AFF85}" destId="{C1F9A8BC-2A08-40D6-8B30-19558975588C}" srcOrd="1" destOrd="0" presId="urn:microsoft.com/office/officeart/2005/8/layout/cycle2"/>
    <dgm:cxn modelId="{291D802E-34DF-4B95-9630-7A758D2442BA}" type="presOf" srcId="{D4F4F281-F349-40E3-A07C-ED0A5B765873}" destId="{235B287D-9DD6-4987-ACFF-C12ED75C0BDC}" srcOrd="0" destOrd="0" presId="urn:microsoft.com/office/officeart/2005/8/layout/cycle2"/>
    <dgm:cxn modelId="{171745BC-BA30-4A66-ABC1-7C303DBF4CF2}" type="presOf" srcId="{0F01050B-0958-4183-925E-17200771E2D9}" destId="{D94655DC-D513-48BF-9622-241698C29CC6}" srcOrd="0" destOrd="0" presId="urn:microsoft.com/office/officeart/2005/8/layout/cycle2"/>
    <dgm:cxn modelId="{640C6549-A749-4E30-9A34-158CC1B0C48A}" srcId="{EFAA5D8C-7C41-4F96-A3E6-2DCC07B59C5D}" destId="{42012B3B-E175-459A-9EF2-5485675D299D}" srcOrd="3" destOrd="0" parTransId="{BF0A830B-2B36-47EE-A5C5-D29344DFD92E}" sibTransId="{C641A10C-D34E-449C-B568-93A950EB094F}"/>
    <dgm:cxn modelId="{F1430C34-8638-43DF-9480-DDF1D969B8EA}" type="presOf" srcId="{C35D9B62-A05D-4466-92DE-2E724F4FDDB3}" destId="{EF5709A6-4FA2-4CEE-B951-1A8C6ED33B7C}" srcOrd="0" destOrd="0" presId="urn:microsoft.com/office/officeart/2005/8/layout/cycle2"/>
    <dgm:cxn modelId="{6A7B8A9A-F6E8-49FC-9E5C-4C8AB72F4712}" srcId="{EFAA5D8C-7C41-4F96-A3E6-2DCC07B59C5D}" destId="{E15FA47B-9DF3-44E9-AB82-FF463A061E6A}" srcOrd="1" destOrd="0" parTransId="{39CD9678-B0D4-4644-BD5E-B61AD02FCD27}" sibTransId="{FECF164C-6F12-4D28-B4F6-60A0697AFF85}"/>
    <dgm:cxn modelId="{0CE06460-4861-4AA3-AEF9-A022FA9FBAB3}" type="presOf" srcId="{FECF164C-6F12-4D28-B4F6-60A0697AFF85}" destId="{B73DFE99-2114-4998-99A9-B43F243D84D5}" srcOrd="0" destOrd="0" presId="urn:microsoft.com/office/officeart/2005/8/layout/cycle2"/>
    <dgm:cxn modelId="{F700629A-D623-4C2A-A68D-BA583AE8B89F}" type="presOf" srcId="{3065398C-11A7-4D89-A427-88D664F8F4C8}" destId="{6F3C85C7-99DB-4281-BF9C-6EC78F35EECA}" srcOrd="0" destOrd="0" presId="urn:microsoft.com/office/officeart/2005/8/layout/cycle2"/>
    <dgm:cxn modelId="{D13CB038-50BB-40A4-AA1B-B152808811F7}" type="presOf" srcId="{E15FA47B-9DF3-44E9-AB82-FF463A061E6A}" destId="{AAC1B61C-12E8-4E51-BA97-E2BC17425552}" srcOrd="0" destOrd="0" presId="urn:microsoft.com/office/officeart/2005/8/layout/cycle2"/>
    <dgm:cxn modelId="{83008DA9-72A2-4BBD-A010-2A486B0DEB78}" type="presOf" srcId="{C641A10C-D34E-449C-B568-93A950EB094F}" destId="{8E022050-E23D-4EA1-AE98-35565BCFEC58}" srcOrd="1" destOrd="0" presId="urn:microsoft.com/office/officeart/2005/8/layout/cycle2"/>
    <dgm:cxn modelId="{BE4378A5-558E-4E06-AA7B-D8F259F42EFD}" type="presOf" srcId="{964BEB8A-5BFA-4F8F-9A60-551418CC718D}" destId="{CB44C52A-AEFC-44E8-9A90-3460EC6B86CC}" srcOrd="0" destOrd="0" presId="urn:microsoft.com/office/officeart/2005/8/layout/cycle2"/>
    <dgm:cxn modelId="{825BA3B8-7254-4FE1-A405-ED28DF68C18F}" type="presOf" srcId="{ED6FAA0E-5D8A-48BD-BEE1-50FE4AA6B152}" destId="{4246D269-99DB-424F-861D-D54D91CC97D1}" srcOrd="1" destOrd="0" presId="urn:microsoft.com/office/officeart/2005/8/layout/cycle2"/>
    <dgm:cxn modelId="{FD0AE4C2-9E1E-4538-B9E0-5350A1C14A53}" type="presOf" srcId="{3A5A9C85-3439-4741-96D4-DE6355E3C26B}" destId="{EF22E9E4-36EB-4A3F-8CF2-B729E3804F7C}" srcOrd="0" destOrd="0" presId="urn:microsoft.com/office/officeart/2005/8/layout/cycle2"/>
    <dgm:cxn modelId="{C00F8A42-BED0-4A98-84D7-12768806C60F}" type="presOf" srcId="{FF8229BE-3D57-4E19-9299-038F9737F73E}" destId="{96C9F586-A35E-49C2-92EF-BED5B1BEC5E6}" srcOrd="0" destOrd="0" presId="urn:microsoft.com/office/officeart/2005/8/layout/cycle2"/>
    <dgm:cxn modelId="{09BBE356-35B1-46BF-B3ED-C8DB3BEC83EA}" type="presOf" srcId="{D4F4F281-F349-40E3-A07C-ED0A5B765873}" destId="{7AD1B37F-15C1-4B19-9062-F7724040A29B}" srcOrd="1" destOrd="0" presId="urn:microsoft.com/office/officeart/2005/8/layout/cycle2"/>
    <dgm:cxn modelId="{56A6B5E0-4C5A-4195-A335-3BA47CB39A9E}" srcId="{EFAA5D8C-7C41-4F96-A3E6-2DCC07B59C5D}" destId="{752B9025-E24A-4373-8990-6DE6B0F2F5AC}" srcOrd="4" destOrd="0" parTransId="{85EA7885-E461-4BEB-891E-48762FB69B40}" sibTransId="{D4F4F281-F349-40E3-A07C-ED0A5B765873}"/>
    <dgm:cxn modelId="{156B4903-230A-4C83-ACCE-6B0ACE5CF61C}" type="presOf" srcId="{752B9025-E24A-4373-8990-6DE6B0F2F5AC}" destId="{758755A7-DEA6-432E-88CC-B0F533948BBF}" srcOrd="0" destOrd="0" presId="urn:microsoft.com/office/officeart/2005/8/layout/cycle2"/>
    <dgm:cxn modelId="{83F4EACC-1770-4647-B0A5-6E413CE53BB0}" srcId="{EFAA5D8C-7C41-4F96-A3E6-2DCC07B59C5D}" destId="{C35D9B62-A05D-4466-92DE-2E724F4FDDB3}" srcOrd="6" destOrd="0" parTransId="{3B9CDD48-045E-4D4B-970E-5BFBC4EACF57}" sibTransId="{ED6FAA0E-5D8A-48BD-BEE1-50FE4AA6B152}"/>
    <dgm:cxn modelId="{299251F5-029F-4DDE-855A-BB70AAB425CB}" type="presOf" srcId="{ED6FAA0E-5D8A-48BD-BEE1-50FE4AA6B152}" destId="{B9E37834-160F-42C0-A1D6-BB524C92EC4E}" srcOrd="0" destOrd="0" presId="urn:microsoft.com/office/officeart/2005/8/layout/cycle2"/>
    <dgm:cxn modelId="{B67E7D0C-F4FF-4C2C-AB6A-2FFBC514244B}" type="presOf" srcId="{42012B3B-E175-459A-9EF2-5485675D299D}" destId="{CF68515E-7624-49C7-9A9E-9FEEB9CB9F1B}" srcOrd="0" destOrd="0" presId="urn:microsoft.com/office/officeart/2005/8/layout/cycle2"/>
    <dgm:cxn modelId="{9F96E098-A109-41F0-98C8-5D7257925A32}" type="presOf" srcId="{0F01050B-0958-4183-925E-17200771E2D9}" destId="{F97CB2B0-4656-4501-A58A-0800AEEA8FC1}" srcOrd="1" destOrd="0" presId="urn:microsoft.com/office/officeart/2005/8/layout/cycle2"/>
    <dgm:cxn modelId="{C367984F-93A8-4B3C-99F3-22B676E5E6FC}" srcId="{EFAA5D8C-7C41-4F96-A3E6-2DCC07B59C5D}" destId="{964BEB8A-5BFA-4F8F-9A60-551418CC718D}" srcOrd="5" destOrd="0" parTransId="{00552394-A79E-4FB3-A941-6F774C7B9DF8}" sibTransId="{0F01050B-0958-4183-925E-17200771E2D9}"/>
    <dgm:cxn modelId="{E7DEA05A-CDA1-4AE4-A4F5-3862C52AE24C}" srcId="{EFAA5D8C-7C41-4F96-A3E6-2DCC07B59C5D}" destId="{EB8B2A97-66FC-4ABE-8B72-AAB5F9D5E6F5}" srcOrd="0" destOrd="0" parTransId="{95993D2C-1ACA-48FE-8D67-9FA090FBF05E}" sibTransId="{3A5A9C85-3439-4741-96D4-DE6355E3C26B}"/>
    <dgm:cxn modelId="{B5BA6E0E-D019-410C-95CD-DF2A5E9C721B}" type="presOf" srcId="{EFAA5D8C-7C41-4F96-A3E6-2DCC07B59C5D}" destId="{0B55F029-F0BA-492F-A917-266100B77804}" srcOrd="0" destOrd="0" presId="urn:microsoft.com/office/officeart/2005/8/layout/cycle2"/>
    <dgm:cxn modelId="{A744A8E5-A121-4D01-B531-0FA8B2A3F265}" type="presOf" srcId="{EB8B2A97-66FC-4ABE-8B72-AAB5F9D5E6F5}" destId="{1FD92F36-5F79-44BA-8BC0-B81BB16BD6AC}" srcOrd="0" destOrd="0" presId="urn:microsoft.com/office/officeart/2005/8/layout/cycle2"/>
    <dgm:cxn modelId="{E33701F1-0EBC-4B0A-9A53-A7A8051C3438}" type="presOf" srcId="{3A5A9C85-3439-4741-96D4-DE6355E3C26B}" destId="{C4EAFD2C-CAAC-4760-9ADC-5FB81D08F4E4}" srcOrd="1" destOrd="0" presId="urn:microsoft.com/office/officeart/2005/8/layout/cycle2"/>
    <dgm:cxn modelId="{DE65C055-BB93-4D86-B524-5ABC52B1339A}" srcId="{EFAA5D8C-7C41-4F96-A3E6-2DCC07B59C5D}" destId="{FF8229BE-3D57-4E19-9299-038F9737F73E}" srcOrd="2" destOrd="0" parTransId="{F90962DF-D1A1-4160-9BB7-57685C26D0E0}" sibTransId="{3065398C-11A7-4D89-A427-88D664F8F4C8}"/>
    <dgm:cxn modelId="{46560F13-9A2B-4B30-A198-5F3959FAE86A}" type="presOf" srcId="{C641A10C-D34E-449C-B568-93A950EB094F}" destId="{E8329D7C-A7E1-4A35-8157-534734BF2AA2}" srcOrd="0" destOrd="0" presId="urn:microsoft.com/office/officeart/2005/8/layout/cycle2"/>
    <dgm:cxn modelId="{793D739D-42AF-4BBA-8D6D-715230E7B35E}" type="presOf" srcId="{3065398C-11A7-4D89-A427-88D664F8F4C8}" destId="{5AF5068E-E461-4122-A786-7972FE8C909D}" srcOrd="1" destOrd="0" presId="urn:microsoft.com/office/officeart/2005/8/layout/cycle2"/>
    <dgm:cxn modelId="{BB9BAD93-240B-49D8-A96D-E917715EF145}" type="presParOf" srcId="{0B55F029-F0BA-492F-A917-266100B77804}" destId="{1FD92F36-5F79-44BA-8BC0-B81BB16BD6AC}" srcOrd="0" destOrd="0" presId="urn:microsoft.com/office/officeart/2005/8/layout/cycle2"/>
    <dgm:cxn modelId="{9EAF207D-2EB4-465B-9CDD-5AB95D911967}" type="presParOf" srcId="{0B55F029-F0BA-492F-A917-266100B77804}" destId="{EF22E9E4-36EB-4A3F-8CF2-B729E3804F7C}" srcOrd="1" destOrd="0" presId="urn:microsoft.com/office/officeart/2005/8/layout/cycle2"/>
    <dgm:cxn modelId="{EE5C789B-A246-43B1-A1B6-C80CFDA360DE}" type="presParOf" srcId="{EF22E9E4-36EB-4A3F-8CF2-B729E3804F7C}" destId="{C4EAFD2C-CAAC-4760-9ADC-5FB81D08F4E4}" srcOrd="0" destOrd="0" presId="urn:microsoft.com/office/officeart/2005/8/layout/cycle2"/>
    <dgm:cxn modelId="{E7D1AD5B-F8E2-4BFB-96AA-B065E6BCF6FB}" type="presParOf" srcId="{0B55F029-F0BA-492F-A917-266100B77804}" destId="{AAC1B61C-12E8-4E51-BA97-E2BC17425552}" srcOrd="2" destOrd="0" presId="urn:microsoft.com/office/officeart/2005/8/layout/cycle2"/>
    <dgm:cxn modelId="{FCD037AD-E74C-4B13-97BB-CAE83FF0D64C}" type="presParOf" srcId="{0B55F029-F0BA-492F-A917-266100B77804}" destId="{B73DFE99-2114-4998-99A9-B43F243D84D5}" srcOrd="3" destOrd="0" presId="urn:microsoft.com/office/officeart/2005/8/layout/cycle2"/>
    <dgm:cxn modelId="{B4A20858-F2A4-49DA-9F32-FE952F78FF13}" type="presParOf" srcId="{B73DFE99-2114-4998-99A9-B43F243D84D5}" destId="{C1F9A8BC-2A08-40D6-8B30-19558975588C}" srcOrd="0" destOrd="0" presId="urn:microsoft.com/office/officeart/2005/8/layout/cycle2"/>
    <dgm:cxn modelId="{8EE92BC2-195D-4007-89BF-E49895E4BDBC}" type="presParOf" srcId="{0B55F029-F0BA-492F-A917-266100B77804}" destId="{96C9F586-A35E-49C2-92EF-BED5B1BEC5E6}" srcOrd="4" destOrd="0" presId="urn:microsoft.com/office/officeart/2005/8/layout/cycle2"/>
    <dgm:cxn modelId="{CB0FE592-A857-41A8-A2AF-A370578A41B8}" type="presParOf" srcId="{0B55F029-F0BA-492F-A917-266100B77804}" destId="{6F3C85C7-99DB-4281-BF9C-6EC78F35EECA}" srcOrd="5" destOrd="0" presId="urn:microsoft.com/office/officeart/2005/8/layout/cycle2"/>
    <dgm:cxn modelId="{20E0480B-F1B1-4B41-AFF5-C64109BF43CF}" type="presParOf" srcId="{6F3C85C7-99DB-4281-BF9C-6EC78F35EECA}" destId="{5AF5068E-E461-4122-A786-7972FE8C909D}" srcOrd="0" destOrd="0" presId="urn:microsoft.com/office/officeart/2005/8/layout/cycle2"/>
    <dgm:cxn modelId="{0B123897-F907-4A06-880E-F950F195E2E9}" type="presParOf" srcId="{0B55F029-F0BA-492F-A917-266100B77804}" destId="{CF68515E-7624-49C7-9A9E-9FEEB9CB9F1B}" srcOrd="6" destOrd="0" presId="urn:microsoft.com/office/officeart/2005/8/layout/cycle2"/>
    <dgm:cxn modelId="{C31C7384-E21E-4A71-A5A0-255BB391C94C}" type="presParOf" srcId="{0B55F029-F0BA-492F-A917-266100B77804}" destId="{E8329D7C-A7E1-4A35-8157-534734BF2AA2}" srcOrd="7" destOrd="0" presId="urn:microsoft.com/office/officeart/2005/8/layout/cycle2"/>
    <dgm:cxn modelId="{80B5C584-7078-4828-9775-8E6F4D218FED}" type="presParOf" srcId="{E8329D7C-A7E1-4A35-8157-534734BF2AA2}" destId="{8E022050-E23D-4EA1-AE98-35565BCFEC58}" srcOrd="0" destOrd="0" presId="urn:microsoft.com/office/officeart/2005/8/layout/cycle2"/>
    <dgm:cxn modelId="{F6B095B7-134F-4F29-9CC6-123D2667DBFA}" type="presParOf" srcId="{0B55F029-F0BA-492F-A917-266100B77804}" destId="{758755A7-DEA6-432E-88CC-B0F533948BBF}" srcOrd="8" destOrd="0" presId="urn:microsoft.com/office/officeart/2005/8/layout/cycle2"/>
    <dgm:cxn modelId="{EB9F0754-2ACA-4C69-938F-4B2C448EDDC9}" type="presParOf" srcId="{0B55F029-F0BA-492F-A917-266100B77804}" destId="{235B287D-9DD6-4987-ACFF-C12ED75C0BDC}" srcOrd="9" destOrd="0" presId="urn:microsoft.com/office/officeart/2005/8/layout/cycle2"/>
    <dgm:cxn modelId="{378F73DE-9095-4D82-9F39-2C3C5F81F31C}" type="presParOf" srcId="{235B287D-9DD6-4987-ACFF-C12ED75C0BDC}" destId="{7AD1B37F-15C1-4B19-9062-F7724040A29B}" srcOrd="0" destOrd="0" presId="urn:microsoft.com/office/officeart/2005/8/layout/cycle2"/>
    <dgm:cxn modelId="{7FEE8E03-F9F6-48DE-A3A0-308FFF74773B}" type="presParOf" srcId="{0B55F029-F0BA-492F-A917-266100B77804}" destId="{CB44C52A-AEFC-44E8-9A90-3460EC6B86CC}" srcOrd="10" destOrd="0" presId="urn:microsoft.com/office/officeart/2005/8/layout/cycle2"/>
    <dgm:cxn modelId="{E23FF981-6F75-41A7-9823-5AE0DD7439D9}" type="presParOf" srcId="{0B55F029-F0BA-492F-A917-266100B77804}" destId="{D94655DC-D513-48BF-9622-241698C29CC6}" srcOrd="11" destOrd="0" presId="urn:microsoft.com/office/officeart/2005/8/layout/cycle2"/>
    <dgm:cxn modelId="{AFCE5042-242F-4D17-8142-2A8EB7AFFDF9}" type="presParOf" srcId="{D94655DC-D513-48BF-9622-241698C29CC6}" destId="{F97CB2B0-4656-4501-A58A-0800AEEA8FC1}" srcOrd="0" destOrd="0" presId="urn:microsoft.com/office/officeart/2005/8/layout/cycle2"/>
    <dgm:cxn modelId="{1F55FF2D-898B-488C-9521-1271EF4F64B5}" type="presParOf" srcId="{0B55F029-F0BA-492F-A917-266100B77804}" destId="{EF5709A6-4FA2-4CEE-B951-1A8C6ED33B7C}" srcOrd="12" destOrd="0" presId="urn:microsoft.com/office/officeart/2005/8/layout/cycle2"/>
    <dgm:cxn modelId="{E82919F1-0C58-4EBB-B49B-6C3CEB6A55C0}" type="presParOf" srcId="{0B55F029-F0BA-492F-A917-266100B77804}" destId="{B9E37834-160F-42C0-A1D6-BB524C92EC4E}" srcOrd="13" destOrd="0" presId="urn:microsoft.com/office/officeart/2005/8/layout/cycle2"/>
    <dgm:cxn modelId="{DF5226B6-5FC5-483F-B001-E5630DF28BCA}" type="presParOf" srcId="{B9E37834-160F-42C0-A1D6-BB524C92EC4E}" destId="{4246D269-99DB-424F-861D-D54D91CC97D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A5D8C-7C41-4F96-A3E6-2DCC07B59C5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B2A97-66FC-4ABE-8B72-AAB5F9D5E6F5}">
      <dgm:prSet phldrT="[Text]"/>
      <dgm:spPr/>
      <dgm:t>
        <a:bodyPr/>
        <a:lstStyle/>
        <a:p>
          <a:r>
            <a:rPr lang="bn-BD" dirty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ই-মেইল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95993D2C-1ACA-48FE-8D67-9FA090FBF05E}" type="parTrans" cxnId="{E7DEA05A-CDA1-4AE4-A4F5-3862C52AE24C}">
      <dgm:prSet/>
      <dgm:spPr/>
      <dgm:t>
        <a:bodyPr/>
        <a:lstStyle/>
        <a:p>
          <a:endParaRPr lang="en-US"/>
        </a:p>
      </dgm:t>
    </dgm:pt>
    <dgm:pt modelId="{3A5A9C85-3439-4741-96D4-DE6355E3C26B}" type="sibTrans" cxnId="{E7DEA05A-CDA1-4AE4-A4F5-3862C52AE24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15FA47B-9DF3-44E9-AB82-FF463A061E6A}">
      <dgm:prSet phldrT="[Text]"/>
      <dgm:spPr/>
      <dgm:t>
        <a:bodyPr/>
        <a:lstStyle/>
        <a:p>
          <a:pPr>
            <a:buFont typeface="Wingdings" pitchFamily="2" charset="2"/>
            <a:buChar char="ü"/>
          </a:pPr>
          <a:r>
            <a:rPr lang="bn-BD" dirty="0">
              <a:latin typeface="Nikosh" pitchFamily="2" charset="0"/>
              <a:cs typeface="Nikosh" pitchFamily="2" charset="0"/>
            </a:rPr>
            <a:t>ভিডিও</a:t>
          </a:r>
        </a:p>
        <a:p>
          <a:pPr>
            <a:buFont typeface="Wingdings" pitchFamily="2" charset="2"/>
            <a:buChar char="ü"/>
          </a:pPr>
          <a:r>
            <a:rPr lang="bn-BD" dirty="0">
              <a:latin typeface="Nikosh" pitchFamily="2" charset="0"/>
              <a:cs typeface="Nikosh" pitchFamily="2" charset="0"/>
            </a:rPr>
            <a:t> কনফারেন্সিং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39CD9678-B0D4-4644-BD5E-B61AD02FCD27}" type="parTrans" cxnId="{6A7B8A9A-F6E8-49FC-9E5C-4C8AB72F4712}">
      <dgm:prSet/>
      <dgm:spPr/>
      <dgm:t>
        <a:bodyPr/>
        <a:lstStyle/>
        <a:p>
          <a:endParaRPr lang="en-US"/>
        </a:p>
      </dgm:t>
    </dgm:pt>
    <dgm:pt modelId="{FECF164C-6F12-4D28-B4F6-60A0697AFF85}" type="sibTrans" cxnId="{6A7B8A9A-F6E8-49FC-9E5C-4C8AB72F471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64BEB8A-5BFA-4F8F-9A60-551418CC718D}">
      <dgm:prSet phldrT="[Text]"/>
      <dgm:spPr/>
      <dgm:t>
        <a:bodyPr/>
        <a:lstStyle/>
        <a:p>
          <a:pPr>
            <a:buFont typeface="Wingdings" pitchFamily="2" charset="2"/>
            <a:buChar char="ü"/>
          </a:pPr>
          <a:r>
            <a:rPr lang="bn-BD" dirty="0">
              <a:latin typeface="Nikosh" pitchFamily="2" charset="0"/>
              <a:cs typeface="Nikosh" pitchFamily="2" charset="0"/>
            </a:rPr>
            <a:t>অনলাইন কেনাকাটা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00552394-A79E-4FB3-A941-6F774C7B9DF8}" type="parTrans" cxnId="{C367984F-93A8-4B3C-99F3-22B676E5E6FC}">
      <dgm:prSet/>
      <dgm:spPr/>
      <dgm:t>
        <a:bodyPr/>
        <a:lstStyle/>
        <a:p>
          <a:endParaRPr lang="en-US"/>
        </a:p>
      </dgm:t>
    </dgm:pt>
    <dgm:pt modelId="{0F01050B-0958-4183-925E-17200771E2D9}" type="sibTrans" cxnId="{C367984F-93A8-4B3C-99F3-22B676E5E6F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F8229BE-3D57-4E19-9299-038F9737F73E}">
      <dgm:prSet phldrT="[Text]"/>
      <dgm:spPr/>
      <dgm:t>
        <a:bodyPr/>
        <a:lstStyle/>
        <a:p>
          <a:pPr>
            <a:buFont typeface="Wingdings" pitchFamily="2" charset="2"/>
            <a:buChar char="ü"/>
          </a:pPr>
          <a:r>
            <a:rPr lang="bn-BD" dirty="0">
              <a:latin typeface="Nikosh" pitchFamily="2" charset="0"/>
              <a:cs typeface="Nikosh" pitchFamily="2" charset="0"/>
            </a:rPr>
            <a:t>গবেষণামূলক</a:t>
          </a:r>
        </a:p>
        <a:p>
          <a:pPr>
            <a:buFont typeface="Wingdings" pitchFamily="2" charset="2"/>
            <a:buChar char="ü"/>
          </a:pPr>
          <a:r>
            <a:rPr lang="bn-BD" dirty="0">
              <a:latin typeface="Nikosh" pitchFamily="2" charset="0"/>
              <a:cs typeface="Nikosh" pitchFamily="2" charset="0"/>
            </a:rPr>
            <a:t> কাজ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F90962DF-D1A1-4160-9BB7-57685C26D0E0}" type="parTrans" cxnId="{DE65C055-BB93-4D86-B524-5ABC52B1339A}">
      <dgm:prSet/>
      <dgm:spPr/>
      <dgm:t>
        <a:bodyPr/>
        <a:lstStyle/>
        <a:p>
          <a:endParaRPr lang="en-US"/>
        </a:p>
      </dgm:t>
    </dgm:pt>
    <dgm:pt modelId="{3065398C-11A7-4D89-A427-88D664F8F4C8}" type="sibTrans" cxnId="{DE65C055-BB93-4D86-B524-5ABC52B1339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2012B3B-E175-459A-9EF2-5485675D299D}">
      <dgm:prSet phldrT="[Text]"/>
      <dgm:spPr/>
      <dgm:t>
        <a:bodyPr/>
        <a:lstStyle/>
        <a:p>
          <a:pPr>
            <a:buFont typeface="Wingdings" pitchFamily="2" charset="2"/>
            <a:buChar char="ü"/>
          </a:pPr>
          <a:r>
            <a:rPr lang="bn-BD" dirty="0">
              <a:latin typeface="Nikosh" pitchFamily="2" charset="0"/>
              <a:cs typeface="Nikosh" pitchFamily="2" charset="0"/>
            </a:rPr>
            <a:t>সফটওয়্যার আদান প্রদান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BF0A830B-2B36-47EE-A5C5-D29344DFD92E}" type="parTrans" cxnId="{640C6549-A749-4E30-9A34-158CC1B0C48A}">
      <dgm:prSet/>
      <dgm:spPr/>
      <dgm:t>
        <a:bodyPr/>
        <a:lstStyle/>
        <a:p>
          <a:endParaRPr lang="en-US"/>
        </a:p>
      </dgm:t>
    </dgm:pt>
    <dgm:pt modelId="{C641A10C-D34E-449C-B568-93A950EB094F}" type="sibTrans" cxnId="{640C6549-A749-4E30-9A34-158CC1B0C48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52B9025-E24A-4373-8990-6DE6B0F2F5AC}">
      <dgm:prSet phldrT="[Text]"/>
      <dgm:spPr/>
      <dgm:t>
        <a:bodyPr/>
        <a:lstStyle/>
        <a:p>
          <a:pPr>
            <a:buFont typeface="Wingdings" pitchFamily="2" charset="2"/>
            <a:buChar char="ü"/>
          </a:pPr>
          <a:r>
            <a:rPr lang="bn-BD" dirty="0">
              <a:latin typeface="Nikosh" pitchFamily="2" charset="0"/>
              <a:cs typeface="Nikosh" pitchFamily="2" charset="0"/>
            </a:rPr>
            <a:t>তথ্য সংগ্রহ</a:t>
          </a:r>
          <a:endParaRPr lang="en-US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85EA7885-E461-4BEB-891E-48762FB69B40}" type="parTrans" cxnId="{56A6B5E0-4C5A-4195-A335-3BA47CB39A9E}">
      <dgm:prSet/>
      <dgm:spPr/>
      <dgm:t>
        <a:bodyPr/>
        <a:lstStyle/>
        <a:p>
          <a:endParaRPr lang="en-US"/>
        </a:p>
      </dgm:t>
    </dgm:pt>
    <dgm:pt modelId="{D4F4F281-F349-40E3-A07C-ED0A5B765873}" type="sibTrans" cxnId="{56A6B5E0-4C5A-4195-A335-3BA47CB39A9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0B55F029-F0BA-492F-A917-266100B77804}" type="pres">
      <dgm:prSet presAssocID="{EFAA5D8C-7C41-4F96-A3E6-2DCC07B59C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92F36-5F79-44BA-8BC0-B81BB16BD6AC}" type="pres">
      <dgm:prSet presAssocID="{EB8B2A97-66FC-4ABE-8B72-AAB5F9D5E6F5}" presName="node" presStyleLbl="node1" presStyleIdx="0" presStyleCnt="6" custRadScaleRad="88512" custRadScaleInc="-6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2E9E4-36EB-4A3F-8CF2-B729E3804F7C}" type="pres">
      <dgm:prSet presAssocID="{3A5A9C85-3439-4741-96D4-DE6355E3C26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4EAFD2C-CAAC-4760-9ADC-5FB81D08F4E4}" type="pres">
      <dgm:prSet presAssocID="{3A5A9C85-3439-4741-96D4-DE6355E3C26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AC1B61C-12E8-4E51-BA97-E2BC17425552}" type="pres">
      <dgm:prSet presAssocID="{E15FA47B-9DF3-44E9-AB82-FF463A061E6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FE99-2114-4998-99A9-B43F243D84D5}" type="pres">
      <dgm:prSet presAssocID="{FECF164C-6F12-4D28-B4F6-60A0697AFF8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C1F9A8BC-2A08-40D6-8B30-19558975588C}" type="pres">
      <dgm:prSet presAssocID="{FECF164C-6F12-4D28-B4F6-60A0697AFF8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6C9F586-A35E-49C2-92EF-BED5B1BEC5E6}" type="pres">
      <dgm:prSet presAssocID="{FF8229BE-3D57-4E19-9299-038F9737F73E}" presName="node" presStyleLbl="node1" presStyleIdx="2" presStyleCnt="6" custRadScaleRad="98804" custRadScaleInc="-6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C85C7-99DB-4281-BF9C-6EC78F35EECA}" type="pres">
      <dgm:prSet presAssocID="{3065398C-11A7-4D89-A427-88D664F8F4C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AF5068E-E461-4122-A786-7972FE8C909D}" type="pres">
      <dgm:prSet presAssocID="{3065398C-11A7-4D89-A427-88D664F8F4C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F68515E-7624-49C7-9A9E-9FEEB9CB9F1B}" type="pres">
      <dgm:prSet presAssocID="{42012B3B-E175-459A-9EF2-5485675D299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29D7C-A7E1-4A35-8157-534734BF2AA2}" type="pres">
      <dgm:prSet presAssocID="{C641A10C-D34E-449C-B568-93A950EB094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E022050-E23D-4EA1-AE98-35565BCFEC58}" type="pres">
      <dgm:prSet presAssocID="{C641A10C-D34E-449C-B568-93A950EB094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58755A7-DEA6-432E-88CC-B0F533948BBF}" type="pres">
      <dgm:prSet presAssocID="{752B9025-E24A-4373-8990-6DE6B0F2F5A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287D-9DD6-4987-ACFF-C12ED75C0BDC}" type="pres">
      <dgm:prSet presAssocID="{D4F4F281-F349-40E3-A07C-ED0A5B765873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AD1B37F-15C1-4B19-9062-F7724040A29B}" type="pres">
      <dgm:prSet presAssocID="{D4F4F281-F349-40E3-A07C-ED0A5B76587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B44C52A-AEFC-44E8-9A90-3460EC6B86CC}" type="pres">
      <dgm:prSet presAssocID="{964BEB8A-5BFA-4F8F-9A60-551418CC718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655DC-D513-48BF-9622-241698C29CC6}" type="pres">
      <dgm:prSet presAssocID="{0F01050B-0958-4183-925E-17200771E2D9}" presName="sibTrans" presStyleLbl="sibTrans2D1" presStyleIdx="5" presStyleCnt="6"/>
      <dgm:spPr/>
      <dgm:t>
        <a:bodyPr/>
        <a:lstStyle/>
        <a:p>
          <a:endParaRPr lang="en-US"/>
        </a:p>
      </dgm:t>
    </dgm:pt>
    <dgm:pt modelId="{F97CB2B0-4656-4501-A58A-0800AEEA8FC1}" type="pres">
      <dgm:prSet presAssocID="{0F01050B-0958-4183-925E-17200771E2D9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156B4903-230A-4C83-ACCE-6B0ACE5CF61C}" type="presOf" srcId="{752B9025-E24A-4373-8990-6DE6B0F2F5AC}" destId="{758755A7-DEA6-432E-88CC-B0F533948BBF}" srcOrd="0" destOrd="0" presId="urn:microsoft.com/office/officeart/2005/8/layout/cycle2"/>
    <dgm:cxn modelId="{F700629A-D623-4C2A-A68D-BA583AE8B89F}" type="presOf" srcId="{3065398C-11A7-4D89-A427-88D664F8F4C8}" destId="{6F3C85C7-99DB-4281-BF9C-6EC78F35EECA}" srcOrd="0" destOrd="0" presId="urn:microsoft.com/office/officeart/2005/8/layout/cycle2"/>
    <dgm:cxn modelId="{56A6B5E0-4C5A-4195-A335-3BA47CB39A9E}" srcId="{EFAA5D8C-7C41-4F96-A3E6-2DCC07B59C5D}" destId="{752B9025-E24A-4373-8990-6DE6B0F2F5AC}" srcOrd="4" destOrd="0" parTransId="{85EA7885-E461-4BEB-891E-48762FB69B40}" sibTransId="{D4F4F281-F349-40E3-A07C-ED0A5B765873}"/>
    <dgm:cxn modelId="{09BBE356-35B1-46BF-B3ED-C8DB3BEC83EA}" type="presOf" srcId="{D4F4F281-F349-40E3-A07C-ED0A5B765873}" destId="{7AD1B37F-15C1-4B19-9062-F7724040A29B}" srcOrd="1" destOrd="0" presId="urn:microsoft.com/office/officeart/2005/8/layout/cycle2"/>
    <dgm:cxn modelId="{291D802E-34DF-4B95-9630-7A758D2442BA}" type="presOf" srcId="{D4F4F281-F349-40E3-A07C-ED0A5B765873}" destId="{235B287D-9DD6-4987-ACFF-C12ED75C0BDC}" srcOrd="0" destOrd="0" presId="urn:microsoft.com/office/officeart/2005/8/layout/cycle2"/>
    <dgm:cxn modelId="{B67E7D0C-F4FF-4C2C-AB6A-2FFBC514244B}" type="presOf" srcId="{42012B3B-E175-459A-9EF2-5485675D299D}" destId="{CF68515E-7624-49C7-9A9E-9FEEB9CB9F1B}" srcOrd="0" destOrd="0" presId="urn:microsoft.com/office/officeart/2005/8/layout/cycle2"/>
    <dgm:cxn modelId="{D13CB038-50BB-40A4-AA1B-B152808811F7}" type="presOf" srcId="{E15FA47B-9DF3-44E9-AB82-FF463A061E6A}" destId="{AAC1B61C-12E8-4E51-BA97-E2BC17425552}" srcOrd="0" destOrd="0" presId="urn:microsoft.com/office/officeart/2005/8/layout/cycle2"/>
    <dgm:cxn modelId="{46560F13-9A2B-4B30-A198-5F3959FAE86A}" type="presOf" srcId="{C641A10C-D34E-449C-B568-93A950EB094F}" destId="{E8329D7C-A7E1-4A35-8157-534734BF2AA2}" srcOrd="0" destOrd="0" presId="urn:microsoft.com/office/officeart/2005/8/layout/cycle2"/>
    <dgm:cxn modelId="{9F96E098-A109-41F0-98C8-5D7257925A32}" type="presOf" srcId="{0F01050B-0958-4183-925E-17200771E2D9}" destId="{F97CB2B0-4656-4501-A58A-0800AEEA8FC1}" srcOrd="1" destOrd="0" presId="urn:microsoft.com/office/officeart/2005/8/layout/cycle2"/>
    <dgm:cxn modelId="{C367984F-93A8-4B3C-99F3-22B676E5E6FC}" srcId="{EFAA5D8C-7C41-4F96-A3E6-2DCC07B59C5D}" destId="{964BEB8A-5BFA-4F8F-9A60-551418CC718D}" srcOrd="5" destOrd="0" parTransId="{00552394-A79E-4FB3-A941-6F774C7B9DF8}" sibTransId="{0F01050B-0958-4183-925E-17200771E2D9}"/>
    <dgm:cxn modelId="{FD0AE4C2-9E1E-4538-B9E0-5350A1C14A53}" type="presOf" srcId="{3A5A9C85-3439-4741-96D4-DE6355E3C26B}" destId="{EF22E9E4-36EB-4A3F-8CF2-B729E3804F7C}" srcOrd="0" destOrd="0" presId="urn:microsoft.com/office/officeart/2005/8/layout/cycle2"/>
    <dgm:cxn modelId="{B5BA6E0E-D019-410C-95CD-DF2A5E9C721B}" type="presOf" srcId="{EFAA5D8C-7C41-4F96-A3E6-2DCC07B59C5D}" destId="{0B55F029-F0BA-492F-A917-266100B77804}" srcOrd="0" destOrd="0" presId="urn:microsoft.com/office/officeart/2005/8/layout/cycle2"/>
    <dgm:cxn modelId="{171745BC-BA30-4A66-ABC1-7C303DBF4CF2}" type="presOf" srcId="{0F01050B-0958-4183-925E-17200771E2D9}" destId="{D94655DC-D513-48BF-9622-241698C29CC6}" srcOrd="0" destOrd="0" presId="urn:microsoft.com/office/officeart/2005/8/layout/cycle2"/>
    <dgm:cxn modelId="{9842FAD8-1B3D-4A50-BB08-281DABC8687D}" type="presOf" srcId="{FECF164C-6F12-4D28-B4F6-60A0697AFF85}" destId="{C1F9A8BC-2A08-40D6-8B30-19558975588C}" srcOrd="1" destOrd="0" presId="urn:microsoft.com/office/officeart/2005/8/layout/cycle2"/>
    <dgm:cxn modelId="{A744A8E5-A121-4D01-B531-0FA8B2A3F265}" type="presOf" srcId="{EB8B2A97-66FC-4ABE-8B72-AAB5F9D5E6F5}" destId="{1FD92F36-5F79-44BA-8BC0-B81BB16BD6AC}" srcOrd="0" destOrd="0" presId="urn:microsoft.com/office/officeart/2005/8/layout/cycle2"/>
    <dgm:cxn modelId="{83008DA9-72A2-4BBD-A010-2A486B0DEB78}" type="presOf" srcId="{C641A10C-D34E-449C-B568-93A950EB094F}" destId="{8E022050-E23D-4EA1-AE98-35565BCFEC58}" srcOrd="1" destOrd="0" presId="urn:microsoft.com/office/officeart/2005/8/layout/cycle2"/>
    <dgm:cxn modelId="{640C6549-A749-4E30-9A34-158CC1B0C48A}" srcId="{EFAA5D8C-7C41-4F96-A3E6-2DCC07B59C5D}" destId="{42012B3B-E175-459A-9EF2-5485675D299D}" srcOrd="3" destOrd="0" parTransId="{BF0A830B-2B36-47EE-A5C5-D29344DFD92E}" sibTransId="{C641A10C-D34E-449C-B568-93A950EB094F}"/>
    <dgm:cxn modelId="{0CE06460-4861-4AA3-AEF9-A022FA9FBAB3}" type="presOf" srcId="{FECF164C-6F12-4D28-B4F6-60A0697AFF85}" destId="{B73DFE99-2114-4998-99A9-B43F243D84D5}" srcOrd="0" destOrd="0" presId="urn:microsoft.com/office/officeart/2005/8/layout/cycle2"/>
    <dgm:cxn modelId="{C00F8A42-BED0-4A98-84D7-12768806C60F}" type="presOf" srcId="{FF8229BE-3D57-4E19-9299-038F9737F73E}" destId="{96C9F586-A35E-49C2-92EF-BED5B1BEC5E6}" srcOrd="0" destOrd="0" presId="urn:microsoft.com/office/officeart/2005/8/layout/cycle2"/>
    <dgm:cxn modelId="{6A7B8A9A-F6E8-49FC-9E5C-4C8AB72F4712}" srcId="{EFAA5D8C-7C41-4F96-A3E6-2DCC07B59C5D}" destId="{E15FA47B-9DF3-44E9-AB82-FF463A061E6A}" srcOrd="1" destOrd="0" parTransId="{39CD9678-B0D4-4644-BD5E-B61AD02FCD27}" sibTransId="{FECF164C-6F12-4D28-B4F6-60A0697AFF85}"/>
    <dgm:cxn modelId="{E7DEA05A-CDA1-4AE4-A4F5-3862C52AE24C}" srcId="{EFAA5D8C-7C41-4F96-A3E6-2DCC07B59C5D}" destId="{EB8B2A97-66FC-4ABE-8B72-AAB5F9D5E6F5}" srcOrd="0" destOrd="0" parTransId="{95993D2C-1ACA-48FE-8D67-9FA090FBF05E}" sibTransId="{3A5A9C85-3439-4741-96D4-DE6355E3C26B}"/>
    <dgm:cxn modelId="{BE4378A5-558E-4E06-AA7B-D8F259F42EFD}" type="presOf" srcId="{964BEB8A-5BFA-4F8F-9A60-551418CC718D}" destId="{CB44C52A-AEFC-44E8-9A90-3460EC6B86CC}" srcOrd="0" destOrd="0" presId="urn:microsoft.com/office/officeart/2005/8/layout/cycle2"/>
    <dgm:cxn modelId="{E33701F1-0EBC-4B0A-9A53-A7A8051C3438}" type="presOf" srcId="{3A5A9C85-3439-4741-96D4-DE6355E3C26B}" destId="{C4EAFD2C-CAAC-4760-9ADC-5FB81D08F4E4}" srcOrd="1" destOrd="0" presId="urn:microsoft.com/office/officeart/2005/8/layout/cycle2"/>
    <dgm:cxn modelId="{793D739D-42AF-4BBA-8D6D-715230E7B35E}" type="presOf" srcId="{3065398C-11A7-4D89-A427-88D664F8F4C8}" destId="{5AF5068E-E461-4122-A786-7972FE8C909D}" srcOrd="1" destOrd="0" presId="urn:microsoft.com/office/officeart/2005/8/layout/cycle2"/>
    <dgm:cxn modelId="{DE65C055-BB93-4D86-B524-5ABC52B1339A}" srcId="{EFAA5D8C-7C41-4F96-A3E6-2DCC07B59C5D}" destId="{FF8229BE-3D57-4E19-9299-038F9737F73E}" srcOrd="2" destOrd="0" parTransId="{F90962DF-D1A1-4160-9BB7-57685C26D0E0}" sibTransId="{3065398C-11A7-4D89-A427-88D664F8F4C8}"/>
    <dgm:cxn modelId="{BB9BAD93-240B-49D8-A96D-E917715EF145}" type="presParOf" srcId="{0B55F029-F0BA-492F-A917-266100B77804}" destId="{1FD92F36-5F79-44BA-8BC0-B81BB16BD6AC}" srcOrd="0" destOrd="0" presId="urn:microsoft.com/office/officeart/2005/8/layout/cycle2"/>
    <dgm:cxn modelId="{9EAF207D-2EB4-465B-9CDD-5AB95D911967}" type="presParOf" srcId="{0B55F029-F0BA-492F-A917-266100B77804}" destId="{EF22E9E4-36EB-4A3F-8CF2-B729E3804F7C}" srcOrd="1" destOrd="0" presId="urn:microsoft.com/office/officeart/2005/8/layout/cycle2"/>
    <dgm:cxn modelId="{EE5C789B-A246-43B1-A1B6-C80CFDA360DE}" type="presParOf" srcId="{EF22E9E4-36EB-4A3F-8CF2-B729E3804F7C}" destId="{C4EAFD2C-CAAC-4760-9ADC-5FB81D08F4E4}" srcOrd="0" destOrd="0" presId="urn:microsoft.com/office/officeart/2005/8/layout/cycle2"/>
    <dgm:cxn modelId="{E7D1AD5B-F8E2-4BFB-96AA-B065E6BCF6FB}" type="presParOf" srcId="{0B55F029-F0BA-492F-A917-266100B77804}" destId="{AAC1B61C-12E8-4E51-BA97-E2BC17425552}" srcOrd="2" destOrd="0" presId="urn:microsoft.com/office/officeart/2005/8/layout/cycle2"/>
    <dgm:cxn modelId="{FCD037AD-E74C-4B13-97BB-CAE83FF0D64C}" type="presParOf" srcId="{0B55F029-F0BA-492F-A917-266100B77804}" destId="{B73DFE99-2114-4998-99A9-B43F243D84D5}" srcOrd="3" destOrd="0" presId="urn:microsoft.com/office/officeart/2005/8/layout/cycle2"/>
    <dgm:cxn modelId="{B4A20858-F2A4-49DA-9F32-FE952F78FF13}" type="presParOf" srcId="{B73DFE99-2114-4998-99A9-B43F243D84D5}" destId="{C1F9A8BC-2A08-40D6-8B30-19558975588C}" srcOrd="0" destOrd="0" presId="urn:microsoft.com/office/officeart/2005/8/layout/cycle2"/>
    <dgm:cxn modelId="{8EE92BC2-195D-4007-89BF-E49895E4BDBC}" type="presParOf" srcId="{0B55F029-F0BA-492F-A917-266100B77804}" destId="{96C9F586-A35E-49C2-92EF-BED5B1BEC5E6}" srcOrd="4" destOrd="0" presId="urn:microsoft.com/office/officeart/2005/8/layout/cycle2"/>
    <dgm:cxn modelId="{CB0FE592-A857-41A8-A2AF-A370578A41B8}" type="presParOf" srcId="{0B55F029-F0BA-492F-A917-266100B77804}" destId="{6F3C85C7-99DB-4281-BF9C-6EC78F35EECA}" srcOrd="5" destOrd="0" presId="urn:microsoft.com/office/officeart/2005/8/layout/cycle2"/>
    <dgm:cxn modelId="{20E0480B-F1B1-4B41-AFF5-C64109BF43CF}" type="presParOf" srcId="{6F3C85C7-99DB-4281-BF9C-6EC78F35EECA}" destId="{5AF5068E-E461-4122-A786-7972FE8C909D}" srcOrd="0" destOrd="0" presId="urn:microsoft.com/office/officeart/2005/8/layout/cycle2"/>
    <dgm:cxn modelId="{0B123897-F907-4A06-880E-F950F195E2E9}" type="presParOf" srcId="{0B55F029-F0BA-492F-A917-266100B77804}" destId="{CF68515E-7624-49C7-9A9E-9FEEB9CB9F1B}" srcOrd="6" destOrd="0" presId="urn:microsoft.com/office/officeart/2005/8/layout/cycle2"/>
    <dgm:cxn modelId="{C31C7384-E21E-4A71-A5A0-255BB391C94C}" type="presParOf" srcId="{0B55F029-F0BA-492F-A917-266100B77804}" destId="{E8329D7C-A7E1-4A35-8157-534734BF2AA2}" srcOrd="7" destOrd="0" presId="urn:microsoft.com/office/officeart/2005/8/layout/cycle2"/>
    <dgm:cxn modelId="{80B5C584-7078-4828-9775-8E6F4D218FED}" type="presParOf" srcId="{E8329D7C-A7E1-4A35-8157-534734BF2AA2}" destId="{8E022050-E23D-4EA1-AE98-35565BCFEC58}" srcOrd="0" destOrd="0" presId="urn:microsoft.com/office/officeart/2005/8/layout/cycle2"/>
    <dgm:cxn modelId="{F6B095B7-134F-4F29-9CC6-123D2667DBFA}" type="presParOf" srcId="{0B55F029-F0BA-492F-A917-266100B77804}" destId="{758755A7-DEA6-432E-88CC-B0F533948BBF}" srcOrd="8" destOrd="0" presId="urn:microsoft.com/office/officeart/2005/8/layout/cycle2"/>
    <dgm:cxn modelId="{EB9F0754-2ACA-4C69-938F-4B2C448EDDC9}" type="presParOf" srcId="{0B55F029-F0BA-492F-A917-266100B77804}" destId="{235B287D-9DD6-4987-ACFF-C12ED75C0BDC}" srcOrd="9" destOrd="0" presId="urn:microsoft.com/office/officeart/2005/8/layout/cycle2"/>
    <dgm:cxn modelId="{378F73DE-9095-4D82-9F39-2C3C5F81F31C}" type="presParOf" srcId="{235B287D-9DD6-4987-ACFF-C12ED75C0BDC}" destId="{7AD1B37F-15C1-4B19-9062-F7724040A29B}" srcOrd="0" destOrd="0" presId="urn:microsoft.com/office/officeart/2005/8/layout/cycle2"/>
    <dgm:cxn modelId="{7FEE8E03-F9F6-48DE-A3A0-308FFF74773B}" type="presParOf" srcId="{0B55F029-F0BA-492F-A917-266100B77804}" destId="{CB44C52A-AEFC-44E8-9A90-3460EC6B86CC}" srcOrd="10" destOrd="0" presId="urn:microsoft.com/office/officeart/2005/8/layout/cycle2"/>
    <dgm:cxn modelId="{E23FF981-6F75-41A7-9823-5AE0DD7439D9}" type="presParOf" srcId="{0B55F029-F0BA-492F-A917-266100B77804}" destId="{D94655DC-D513-48BF-9622-241698C29CC6}" srcOrd="11" destOrd="0" presId="urn:microsoft.com/office/officeart/2005/8/layout/cycle2"/>
    <dgm:cxn modelId="{AFCE5042-242F-4D17-8142-2A8EB7AFFDF9}" type="presParOf" srcId="{D94655DC-D513-48BF-9622-241698C29CC6}" destId="{F97CB2B0-4656-4501-A58A-0800AEEA8FC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92F36-5F79-44BA-8BC0-B81BB16BD6AC}">
      <dsp:nvSpPr>
        <dsp:cNvPr id="0" name=""/>
        <dsp:cNvSpPr/>
      </dsp:nvSpPr>
      <dsp:spPr>
        <a:xfrm>
          <a:off x="2707589" y="239017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কৃষি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মন্ত্রণালয়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2881887" y="413315"/>
        <a:ext cx="841582" cy="841582"/>
      </dsp:txXfrm>
    </dsp:sp>
    <dsp:sp modelId="{EF22E9E4-36EB-4A3F-8CF2-B729E3804F7C}">
      <dsp:nvSpPr>
        <dsp:cNvPr id="0" name=""/>
        <dsp:cNvSpPr/>
      </dsp:nvSpPr>
      <dsp:spPr>
        <a:xfrm rot="1077483">
          <a:off x="3977475" y="899515"/>
          <a:ext cx="293373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979619" y="966284"/>
        <a:ext cx="205361" cy="241011"/>
      </dsp:txXfrm>
    </dsp:sp>
    <dsp:sp modelId="{AAC1B61C-12E8-4E51-BA97-E2BC17425552}">
      <dsp:nvSpPr>
        <dsp:cNvPr id="0" name=""/>
        <dsp:cNvSpPr/>
      </dsp:nvSpPr>
      <dsp:spPr>
        <a:xfrm>
          <a:off x="4366354" y="776640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কৃষি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সম্প্রসারণ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অধিদপ্তর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4540652" y="950938"/>
        <a:ext cx="841582" cy="841582"/>
      </dsp:txXfrm>
    </dsp:sp>
    <dsp:sp modelId="{B73DFE99-2114-4998-99A9-B43F243D84D5}">
      <dsp:nvSpPr>
        <dsp:cNvPr id="0" name=""/>
        <dsp:cNvSpPr/>
      </dsp:nvSpPr>
      <dsp:spPr>
        <a:xfrm rot="4625863">
          <a:off x="5010643" y="2003392"/>
          <a:ext cx="283008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043615" y="2042350"/>
        <a:ext cx="198106" cy="241011"/>
      </dsp:txXfrm>
    </dsp:sp>
    <dsp:sp modelId="{96C9F586-A35E-49C2-92EF-BED5B1BEC5E6}">
      <dsp:nvSpPr>
        <dsp:cNvPr id="0" name=""/>
        <dsp:cNvSpPr/>
      </dsp:nvSpPr>
      <dsp:spPr>
        <a:xfrm>
          <a:off x="4751339" y="2457266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কৃষি</a:t>
          </a: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তথ্য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3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সার্ভিস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4925637" y="2631564"/>
        <a:ext cx="841582" cy="841582"/>
      </dsp:txXfrm>
    </dsp:sp>
    <dsp:sp modelId="{6F3C85C7-99DB-4281-BF9C-6EC78F35EECA}">
      <dsp:nvSpPr>
        <dsp:cNvPr id="0" name=""/>
        <dsp:cNvSpPr/>
      </dsp:nvSpPr>
      <dsp:spPr>
        <a:xfrm rot="7625605">
          <a:off x="4633404" y="3571911"/>
          <a:ext cx="336641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4714355" y="3611970"/>
        <a:ext cx="235649" cy="241011"/>
      </dsp:txXfrm>
    </dsp:sp>
    <dsp:sp modelId="{CF68515E-7624-49C7-9A9E-9FEEB9CB9F1B}">
      <dsp:nvSpPr>
        <dsp:cNvPr id="0" name=""/>
        <dsp:cNvSpPr/>
      </dsp:nvSpPr>
      <dsp:spPr>
        <a:xfrm>
          <a:off x="3650440" y="3913263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কৃষি</a:t>
          </a: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তথ্য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4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ও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যোগাযোগ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4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কেন্দ্র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3824738" y="4087561"/>
        <a:ext cx="841582" cy="841582"/>
      </dsp:txXfrm>
    </dsp:sp>
    <dsp:sp modelId="{E8329D7C-A7E1-4A35-8157-534734BF2AA2}">
      <dsp:nvSpPr>
        <dsp:cNvPr id="0" name=""/>
        <dsp:cNvSpPr/>
      </dsp:nvSpPr>
      <dsp:spPr>
        <a:xfrm rot="10800000">
          <a:off x="3203979" y="4307509"/>
          <a:ext cx="315498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298628" y="4387846"/>
        <a:ext cx="220849" cy="241011"/>
      </dsp:txXfrm>
    </dsp:sp>
    <dsp:sp modelId="{758755A7-DEA6-432E-88CC-B0F533948BBF}">
      <dsp:nvSpPr>
        <dsp:cNvPr id="0" name=""/>
        <dsp:cNvSpPr/>
      </dsp:nvSpPr>
      <dsp:spPr>
        <a:xfrm>
          <a:off x="1864980" y="3913263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বাংলাদেশ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5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কৃষি</a:t>
          </a: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গবেষণা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5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ইনস্টিটিউট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2039278" y="4087561"/>
        <a:ext cx="841582" cy="841582"/>
      </dsp:txXfrm>
    </dsp:sp>
    <dsp:sp modelId="{235B287D-9DD6-4987-ACFF-C12ED75C0BDC}">
      <dsp:nvSpPr>
        <dsp:cNvPr id="0" name=""/>
        <dsp:cNvSpPr/>
      </dsp:nvSpPr>
      <dsp:spPr>
        <a:xfrm rot="13885714">
          <a:off x="1751280" y="3616526"/>
          <a:ext cx="315498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828111" y="3733863"/>
        <a:ext cx="220849" cy="241011"/>
      </dsp:txXfrm>
    </dsp:sp>
    <dsp:sp modelId="{CB44C52A-AEFC-44E8-9A90-3460EC6B86CC}">
      <dsp:nvSpPr>
        <dsp:cNvPr id="0" name=""/>
        <dsp:cNvSpPr/>
      </dsp:nvSpPr>
      <dsp:spPr>
        <a:xfrm>
          <a:off x="751765" y="2517334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মৃত্তিকা</a:t>
          </a: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সম্পদ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6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উন্নয়ন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6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ইনিস্টিটিউট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926063" y="2691632"/>
        <a:ext cx="841582" cy="841582"/>
      </dsp:txXfrm>
    </dsp:sp>
    <dsp:sp modelId="{D94655DC-D513-48BF-9622-241698C29CC6}">
      <dsp:nvSpPr>
        <dsp:cNvPr id="0" name=""/>
        <dsp:cNvSpPr/>
      </dsp:nvSpPr>
      <dsp:spPr>
        <a:xfrm rot="16971429">
          <a:off x="1385769" y="2049939"/>
          <a:ext cx="315498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422563" y="2176414"/>
        <a:ext cx="220849" cy="241011"/>
      </dsp:txXfrm>
    </dsp:sp>
    <dsp:sp modelId="{EF5709A6-4FA2-4CEE-B951-1A8C6ED33B7C}">
      <dsp:nvSpPr>
        <dsp:cNvPr id="0" name=""/>
        <dsp:cNvSpPr/>
      </dsp:nvSpPr>
      <dsp:spPr>
        <a:xfrm>
          <a:off x="1149067" y="776640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বাংলাদেশ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  <a:hlinkClick xmlns:r="http://schemas.openxmlformats.org/officeDocument/2006/relationships" r:id="rId7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পরমাণু</a:t>
          </a: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কৃষি</a:t>
          </a: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গবেষণা</a:t>
          </a:r>
          <a:r>
            <a:rPr lang="en-US" sz="12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bg1"/>
              </a:solidFill>
              <a:latin typeface="SutonnyOMJ" pitchFamily="2" charset="0"/>
              <a:cs typeface="SutonnyOMJ" pitchFamily="2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ইনিস্টিটিউট</a:t>
          </a:r>
          <a:endParaRPr lang="en-US" sz="1200" kern="1200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1323365" y="950938"/>
        <a:ext cx="841582" cy="841582"/>
      </dsp:txXfrm>
    </dsp:sp>
    <dsp:sp modelId="{B9E37834-160F-42C0-A1D6-BB524C92EC4E}">
      <dsp:nvSpPr>
        <dsp:cNvPr id="0" name=""/>
        <dsp:cNvSpPr/>
      </dsp:nvSpPr>
      <dsp:spPr>
        <a:xfrm rot="20458067">
          <a:off x="2395423" y="904318"/>
          <a:ext cx="242987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397415" y="996541"/>
        <a:ext cx="170091" cy="241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92F36-5F79-44BA-8BC0-B81BB16BD6AC}">
      <dsp:nvSpPr>
        <dsp:cNvPr id="0" name=""/>
        <dsp:cNvSpPr/>
      </dsp:nvSpPr>
      <dsp:spPr>
        <a:xfrm>
          <a:off x="2661575" y="222727"/>
          <a:ext cx="1273671" cy="1273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ই-মেইল</a:t>
          </a:r>
          <a:endParaRPr lang="en-US" sz="1700" kern="1200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2848100" y="409252"/>
        <a:ext cx="900621" cy="900621"/>
      </dsp:txXfrm>
    </dsp:sp>
    <dsp:sp modelId="{EF22E9E4-36EB-4A3F-8CF2-B729E3804F7C}">
      <dsp:nvSpPr>
        <dsp:cNvPr id="0" name=""/>
        <dsp:cNvSpPr/>
      </dsp:nvSpPr>
      <dsp:spPr>
        <a:xfrm rot="1396234">
          <a:off x="3989920" y="1009235"/>
          <a:ext cx="312581" cy="429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93734" y="1076684"/>
        <a:ext cx="218807" cy="257917"/>
      </dsp:txXfrm>
    </dsp:sp>
    <dsp:sp modelId="{AAC1B61C-12E8-4E51-BA97-E2BC17425552}">
      <dsp:nvSpPr>
        <dsp:cNvPr id="0" name=""/>
        <dsp:cNvSpPr/>
      </dsp:nvSpPr>
      <dsp:spPr>
        <a:xfrm>
          <a:off x="4373429" y="958926"/>
          <a:ext cx="1273671" cy="1273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bn-BD" sz="1700" kern="1200" dirty="0">
              <a:latin typeface="Nikosh" pitchFamily="2" charset="0"/>
              <a:cs typeface="Nikosh" pitchFamily="2" charset="0"/>
            </a:rPr>
            <a:t>ভিডিও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bn-BD" sz="1700" kern="1200" dirty="0">
              <a:latin typeface="Nikosh" pitchFamily="2" charset="0"/>
              <a:cs typeface="Nikosh" pitchFamily="2" charset="0"/>
            </a:rPr>
            <a:t> কনফারেন্সিং</a:t>
          </a:r>
          <a:endParaRPr lang="en-US" sz="1700" kern="1200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4559954" y="1145451"/>
        <a:ext cx="900621" cy="900621"/>
      </dsp:txXfrm>
    </dsp:sp>
    <dsp:sp modelId="{B73DFE99-2114-4998-99A9-B43F243D84D5}">
      <dsp:nvSpPr>
        <dsp:cNvPr id="0" name=""/>
        <dsp:cNvSpPr/>
      </dsp:nvSpPr>
      <dsp:spPr>
        <a:xfrm rot="5382112">
          <a:off x="4862434" y="2296935"/>
          <a:ext cx="305195" cy="429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907975" y="2337130"/>
        <a:ext cx="213637" cy="257917"/>
      </dsp:txXfrm>
    </dsp:sp>
    <dsp:sp modelId="{96C9F586-A35E-49C2-92EF-BED5B1BEC5E6}">
      <dsp:nvSpPr>
        <dsp:cNvPr id="0" name=""/>
        <dsp:cNvSpPr/>
      </dsp:nvSpPr>
      <dsp:spPr>
        <a:xfrm>
          <a:off x="4383053" y="2808412"/>
          <a:ext cx="1273671" cy="1273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bn-BD" sz="1700" kern="1200" dirty="0">
              <a:latin typeface="Nikosh" pitchFamily="2" charset="0"/>
              <a:cs typeface="Nikosh" pitchFamily="2" charset="0"/>
            </a:rPr>
            <a:t>গবেষণামূলক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bn-BD" sz="1700" kern="1200" dirty="0">
              <a:latin typeface="Nikosh" pitchFamily="2" charset="0"/>
              <a:cs typeface="Nikosh" pitchFamily="2" charset="0"/>
            </a:rPr>
            <a:t> কাজ</a:t>
          </a:r>
          <a:endParaRPr lang="en-US" sz="1700" kern="1200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4569578" y="2994937"/>
        <a:ext cx="900621" cy="900621"/>
      </dsp:txXfrm>
    </dsp:sp>
    <dsp:sp modelId="{6F3C85C7-99DB-4281-BF9C-6EC78F35EECA}">
      <dsp:nvSpPr>
        <dsp:cNvPr id="0" name=""/>
        <dsp:cNvSpPr/>
      </dsp:nvSpPr>
      <dsp:spPr>
        <a:xfrm rot="8910398">
          <a:off x="4014489" y="3735640"/>
          <a:ext cx="361141" cy="429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4114852" y="3793314"/>
        <a:ext cx="252799" cy="257917"/>
      </dsp:txXfrm>
    </dsp:sp>
    <dsp:sp modelId="{CF68515E-7624-49C7-9A9E-9FEEB9CB9F1B}">
      <dsp:nvSpPr>
        <dsp:cNvPr id="0" name=""/>
        <dsp:cNvSpPr/>
      </dsp:nvSpPr>
      <dsp:spPr>
        <a:xfrm>
          <a:off x="2715964" y="3829740"/>
          <a:ext cx="1273671" cy="1273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bn-BD" sz="1700" kern="1200" dirty="0">
              <a:latin typeface="Nikosh" pitchFamily="2" charset="0"/>
              <a:cs typeface="Nikosh" pitchFamily="2" charset="0"/>
            </a:rPr>
            <a:t>সফটওয়্যার আদান প্রদান</a:t>
          </a:r>
          <a:endParaRPr lang="en-US" sz="1700" kern="1200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2902489" y="4016265"/>
        <a:ext cx="900621" cy="900621"/>
      </dsp:txXfrm>
    </dsp:sp>
    <dsp:sp modelId="{E8329D7C-A7E1-4A35-8157-534734BF2AA2}">
      <dsp:nvSpPr>
        <dsp:cNvPr id="0" name=""/>
        <dsp:cNvSpPr/>
      </dsp:nvSpPr>
      <dsp:spPr>
        <a:xfrm rot="12600000">
          <a:off x="2362729" y="3777976"/>
          <a:ext cx="339308" cy="429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457702" y="3889397"/>
        <a:ext cx="237516" cy="257917"/>
      </dsp:txXfrm>
    </dsp:sp>
    <dsp:sp modelId="{758755A7-DEA6-432E-88CC-B0F533948BBF}">
      <dsp:nvSpPr>
        <dsp:cNvPr id="0" name=""/>
        <dsp:cNvSpPr/>
      </dsp:nvSpPr>
      <dsp:spPr>
        <a:xfrm>
          <a:off x="1058499" y="2872802"/>
          <a:ext cx="1273671" cy="1273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bn-BD" sz="1700" kern="1200" dirty="0">
              <a:latin typeface="Nikosh" pitchFamily="2" charset="0"/>
              <a:cs typeface="Nikosh" pitchFamily="2" charset="0"/>
            </a:rPr>
            <a:t>তথ্য সংগ্রহ</a:t>
          </a:r>
          <a:endParaRPr lang="en-US" sz="1700" kern="1200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1245024" y="3059327"/>
        <a:ext cx="900621" cy="900621"/>
      </dsp:txXfrm>
    </dsp:sp>
    <dsp:sp modelId="{235B287D-9DD6-4987-ACFF-C12ED75C0BDC}">
      <dsp:nvSpPr>
        <dsp:cNvPr id="0" name=""/>
        <dsp:cNvSpPr/>
      </dsp:nvSpPr>
      <dsp:spPr>
        <a:xfrm rot="16200000">
          <a:off x="1525680" y="2347371"/>
          <a:ext cx="339308" cy="429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576576" y="2484240"/>
        <a:ext cx="237516" cy="257917"/>
      </dsp:txXfrm>
    </dsp:sp>
    <dsp:sp modelId="{CB44C52A-AEFC-44E8-9A90-3460EC6B86CC}">
      <dsp:nvSpPr>
        <dsp:cNvPr id="0" name=""/>
        <dsp:cNvSpPr/>
      </dsp:nvSpPr>
      <dsp:spPr>
        <a:xfrm>
          <a:off x="1058499" y="958926"/>
          <a:ext cx="1273671" cy="1273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bn-BD" sz="1700" kern="1200" dirty="0">
              <a:latin typeface="Nikosh" pitchFamily="2" charset="0"/>
              <a:cs typeface="Nikosh" pitchFamily="2" charset="0"/>
            </a:rPr>
            <a:t>অনলাইন কেনাকাটা</a:t>
          </a:r>
          <a:endParaRPr lang="en-US" sz="1700" kern="1200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1245024" y="1145451"/>
        <a:ext cx="900621" cy="900621"/>
      </dsp:txXfrm>
    </dsp:sp>
    <dsp:sp modelId="{D94655DC-D513-48BF-9622-241698C29CC6}">
      <dsp:nvSpPr>
        <dsp:cNvPr id="0" name=""/>
        <dsp:cNvSpPr/>
      </dsp:nvSpPr>
      <dsp:spPr>
        <a:xfrm rot="20120008">
          <a:off x="2360240" y="1015800"/>
          <a:ext cx="259896" cy="429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63797" y="1118043"/>
        <a:ext cx="181927" cy="257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7344EB-AC66-403C-B8E2-2CEBF36B9E59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ACDD78-9179-441E-946E-E1B654D6E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648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EA0D-D832-42AD-8DA5-78D29B949A7B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4EB6-5E02-410F-A149-0C428621D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F784-5F13-48DA-BA07-E9F7F9DFF87A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3B2C-94E9-43B4-AD13-1037169CE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6943-1772-4DBC-9456-602658625780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BC28-B8F4-4E75-BF59-2C74511E5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0624-A386-4381-AD56-0E8855C372E8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B0DA-9BC0-4972-B557-ACC43DD2C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843FB-754C-4661-87E5-7D1379C7BE11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39360-F5BA-49E9-BE41-2A2160F0C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19CBD-95E4-4EBA-B58C-8166FC9FFF72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B791-7AB4-4875-95D7-F50CEE852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B2F8-D892-45F7-8397-8B0DEB453F30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51BF-4395-469A-AC71-97E51F491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CED2-57AC-40AE-91BF-927EFA06B6B6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2207-5DB0-480A-873C-1D15D85B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2158-36C0-42DB-B13A-94F83F506B97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52D1-2E35-4B29-AFF1-042970DC7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F43A5-CE0D-4C98-8E85-1BB3827165BE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D164-53CD-48BB-83B9-D7F80E96C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A26F-0A23-499E-AF43-DA4AB1416744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F6A68-60E6-456F-8541-ED1E6B760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22200-1068-4505-A53D-F5AA596EA7A9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5FD9E-D00B-41CE-9A10-8BDE98087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jpeg"/><Relationship Id="rId7" Type="http://schemas.openxmlformats.org/officeDocument/2006/relationships/hyperlink" Target="http://www.bari.gov.bd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is.gov.bd/" TargetMode="External"/><Relationship Id="rId5" Type="http://schemas.openxmlformats.org/officeDocument/2006/relationships/hyperlink" Target="http://www.dae.gov.bd/" TargetMode="External"/><Relationship Id="rId4" Type="http://schemas.openxmlformats.org/officeDocument/2006/relationships/hyperlink" Target="http://www.moa.gov.bd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9422_10152804821647164_4067821358757849610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7400" y="2057400"/>
            <a:ext cx="470673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600" dirty="0" err="1">
                <a:solidFill>
                  <a:srgbClr val="C00000"/>
                </a:solidFill>
                <a:latin typeface="NikoshBAN"/>
                <a:ea typeface="NikoshBAN"/>
                <a:cs typeface="NikoshBAN"/>
              </a:rPr>
              <a:t>স্বাগতম</a:t>
            </a:r>
            <a:endParaRPr lang="en-US" sz="9600" dirty="0">
              <a:solidFill>
                <a:srgbClr val="C00000"/>
              </a:solidFill>
              <a:latin typeface="NikoshBAN"/>
              <a:ea typeface="NikoshBAN"/>
              <a:cs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E4ED66-0B29-4958-8FA7-E3A52947816D}"/>
              </a:ext>
            </a:extLst>
          </p:cNvPr>
          <p:cNvSpPr/>
          <p:nvPr/>
        </p:nvSpPr>
        <p:spPr>
          <a:xfrm>
            <a:off x="11723" y="-5862"/>
            <a:ext cx="913227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কৃষক মাঠ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স্কুল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Farmer Field Schools)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65436F-994D-4940-920F-6B38E71953EC}"/>
              </a:ext>
            </a:extLst>
          </p:cNvPr>
          <p:cNvSpPr txBox="1"/>
          <p:nvPr/>
        </p:nvSpPr>
        <p:spPr>
          <a:xfrm>
            <a:off x="4724400" y="838200"/>
            <a:ext cx="44196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 কৃষক মাঠ স্কুল 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(FFS)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হলো কৃষি বিষয়ে কৃষকদের জ্ঞান ও দক্ষতা বৃদ্ধির জন্য প্রশিক্ষণ দেয়ার একটি কেন্দ্র। </a:t>
            </a:r>
          </a:p>
          <a:p>
            <a:pPr>
              <a:buFont typeface="Arial" pitchFamily="34" charset="0"/>
              <a:buChar char="•"/>
            </a:pPr>
            <a:r>
              <a:rPr lang="bn-BD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এসব স্কুল পরিচালনা করেন কৃষি সম্প্রসারণ অধিদপ্তর।</a:t>
            </a:r>
          </a:p>
          <a:p>
            <a:pPr>
              <a:buFont typeface="Arial" pitchFamily="34" charset="0"/>
              <a:buChar char="•"/>
            </a:pPr>
            <a:r>
              <a:rPr lang="bn-BD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দেশের ৩৩৫ টি উপজেলায় কৃষক মাঠ স্কুল চালু আছে।</a:t>
            </a:r>
            <a:endParaRPr lang="bn-BD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52FCCB-6E0D-4AD8-8A29-B80B39B3BB16}"/>
              </a:ext>
            </a:extLst>
          </p:cNvPr>
          <p:cNvSpPr txBox="1"/>
          <p:nvPr/>
        </p:nvSpPr>
        <p:spPr>
          <a:xfrm>
            <a:off x="4724400" y="2057400"/>
            <a:ext cx="4419600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dirty="0">
                <a:latin typeface="Nikosh" pitchFamily="2" charset="0"/>
                <a:cs typeface="Nikosh" pitchFamily="2" charset="0"/>
              </a:rPr>
              <a:t>কৃষক মাঠ স্কুল হাট বাজারের নির্দিষ্ট স্থানে, ক্লাব ঘরকে স্কুল হিসেবে নির্বাচন করা হয়।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dirty="0">
                <a:latin typeface="Nikosh" pitchFamily="2" charset="0"/>
                <a:cs typeface="Nikosh" pitchFamily="2" charset="0"/>
              </a:rPr>
              <a:t> প্রশিক্ষকের দায়িত্ব পালন করেন কৃষি সম্প্রসারণ অধিদপ্তরের মাঠ পর্যায়ের ৩ জন কর্মকর্তা।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dirty="0">
                <a:latin typeface="Nikosh" pitchFamily="2" charset="0"/>
                <a:cs typeface="Nikosh" pitchFamily="2" charset="0"/>
              </a:rPr>
              <a:t> শিক্ষাদান পদ্ধতি – করে দেখা, দেখে শেখা, অভিজ্ঞতা বিনিময়</a:t>
            </a:r>
          </a:p>
          <a:p>
            <a:endParaRPr lang="bn-BD" dirty="0">
              <a:latin typeface="Nikosh" pitchFamily="2" charset="0"/>
              <a:cs typeface="Nikosh" pitchFamily="2" charset="0"/>
            </a:endParaRPr>
          </a:p>
          <a:p>
            <a:r>
              <a:rPr lang="bn-BD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BF8EE3-95A2-480E-9921-D43DBBB816B9}"/>
              </a:ext>
            </a:extLst>
          </p:cNvPr>
          <p:cNvSpPr txBox="1"/>
          <p:nvPr/>
        </p:nvSpPr>
        <p:spPr>
          <a:xfrm>
            <a:off x="0" y="4103373"/>
            <a:ext cx="4694642" cy="10002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" pitchFamily="2" charset="0"/>
                <a:cs typeface="Nikosh" pitchFamily="2" charset="0"/>
              </a:rPr>
              <a:t>কৃষক মাঠ স্কুলের লক্ষ্য ও উদ্দেশ্য হচ্ছে-</a:t>
            </a:r>
          </a:p>
          <a:p>
            <a:endParaRPr lang="bn-BD" sz="500" dirty="0">
              <a:latin typeface="Nikosh" pitchFamily="2" charset="0"/>
              <a:cs typeface="Nikosh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 নতুন প্রযুক্তি হস্তান্তরে কৃষকদেরকে উদ্বুদ্ধ করা</a:t>
            </a:r>
          </a:p>
          <a:p>
            <a:pPr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 কৃষকদের বিভিন্ন সমস্যার সমাধান দেয়া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401F9B2-5D9C-439D-AA98-053D31F21956}"/>
              </a:ext>
            </a:extLst>
          </p:cNvPr>
          <p:cNvSpPr/>
          <p:nvPr/>
        </p:nvSpPr>
        <p:spPr>
          <a:xfrm>
            <a:off x="11723" y="5103647"/>
            <a:ext cx="48006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dirty="0">
                <a:latin typeface="Nikosh" pitchFamily="2" charset="0"/>
                <a:cs typeface="Nikosh" pitchFamily="2" charset="0"/>
              </a:rPr>
              <a:t>এ স্কুলের মাধ্যমে বয়স্ক কৃষকেরাও কোনো বিষয় সম্পর্কে ভালোভাবে শিখতে পারেন এবং শেখার আনন্দে প্র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শি</a:t>
            </a:r>
            <a:r>
              <a:rPr lang="bn-BD" dirty="0">
                <a:latin typeface="Nikosh" pitchFamily="2" charset="0"/>
                <a:cs typeface="Nikosh" pitchFamily="2" charset="0"/>
              </a:rPr>
              <a:t>ক্ষণের প্রতি আগ্রহী হন।</a:t>
            </a:r>
          </a:p>
          <a:p>
            <a:endParaRPr lang="bn-BD" dirty="0">
              <a:latin typeface="Nikosh" pitchFamily="2" charset="0"/>
              <a:cs typeface="Nikosh" pitchFamily="2" charset="0"/>
            </a:endParaRPr>
          </a:p>
          <a:p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bn-BD" dirty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6CA831-B9EB-4822-ADF4-D78A0D465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9679"/>
            <a:ext cx="4732234" cy="3154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12DFD6D-40EB-42CC-8827-6B2584FA9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4343400"/>
            <a:ext cx="4419600" cy="249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9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ফ\New folder\[wallcoo.com]_2560x1600_Widescreen_Beach_wallpaper_1EP021.jpg">
            <a:extLst>
              <a:ext uri="{FF2B5EF4-FFF2-40B4-BE49-F238E27FC236}">
                <a16:creationId xmlns:a16="http://schemas.microsoft.com/office/drawing/2014/main" xmlns="" id="{57ADEB30-F9E8-431B-9722-430D9E46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78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F9BF602F-7079-4AB7-A4BE-920668E79EF2}"/>
              </a:ext>
            </a:extLst>
          </p:cNvPr>
          <p:cNvSpPr/>
          <p:nvPr/>
        </p:nvSpPr>
        <p:spPr>
          <a:xfrm>
            <a:off x="1295400" y="39858"/>
            <a:ext cx="7086600" cy="10937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কৃষক সভা বা উঠোন বৈঠক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D47D95-621A-4915-A7AB-C69710D48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164102"/>
            <a:ext cx="4572000" cy="2749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FB3BAD-EEE4-4F3A-939A-A0352CE1F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4238" y="4095929"/>
            <a:ext cx="4876800" cy="3046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624A76-48D5-47E8-9197-0D8A4492B79A}"/>
              </a:ext>
            </a:extLst>
          </p:cNvPr>
          <p:cNvSpPr txBox="1"/>
          <p:nvPr/>
        </p:nvSpPr>
        <p:spPr>
          <a:xfrm>
            <a:off x="4572000" y="1143000"/>
            <a:ext cx="48768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 কৃষি সম্প্রসারণ অধিদপ্তরের নিয়ন্ত্রণাধীন উপজেলা কৃষি অফিস </a:t>
            </a:r>
          </a:p>
          <a:p>
            <a:pPr algn="just"/>
            <a:r>
              <a:rPr lang="bn-BD" dirty="0">
                <a:latin typeface="Nikosh" pitchFamily="2" charset="0"/>
                <a:cs typeface="Nikosh" pitchFamily="2" charset="0"/>
              </a:rPr>
              <a:t>প্রায় প্রতি মাসে অথবা প্রয়োজন অনুসারে মাঝে মাঝে কৃষকদের </a:t>
            </a:r>
          </a:p>
          <a:p>
            <a:pPr algn="just"/>
            <a:r>
              <a:rPr lang="bn-BD" dirty="0">
                <a:latin typeface="Nikosh" pitchFamily="2" charset="0"/>
                <a:cs typeface="Nikosh" pitchFamily="2" charset="0"/>
              </a:rPr>
              <a:t>নিয়ে বিভিন্ন বিষয়ে বাড়ির উঠোনে যে সভা বা বৈঠক করে তাকে </a:t>
            </a:r>
          </a:p>
          <a:p>
            <a:pPr algn="just"/>
            <a:r>
              <a:rPr lang="bn-BD" dirty="0">
                <a:latin typeface="Nikosh" pitchFamily="2" charset="0"/>
                <a:cs typeface="Nikosh" pitchFamily="2" charset="0"/>
              </a:rPr>
              <a:t>উঠোন বৈঠক বলে। </a:t>
            </a:r>
          </a:p>
          <a:p>
            <a:pPr algn="just"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 উপসহকারী কৃষি কর্মকর্তা এ সভার আয়োজন করেন।</a:t>
            </a:r>
          </a:p>
          <a:p>
            <a:pPr algn="just"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উঠোন বৈঠকে ২৫-৩০ জন কৃষক অংশগ্রহণ করেন।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B6F17B-C7AE-4741-8508-5EDF1861D4A5}"/>
              </a:ext>
            </a:extLst>
          </p:cNvPr>
          <p:cNvSpPr txBox="1"/>
          <p:nvPr/>
        </p:nvSpPr>
        <p:spPr>
          <a:xfrm>
            <a:off x="4572000" y="2895600"/>
            <a:ext cx="48768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" pitchFamily="2" charset="0"/>
                <a:cs typeface="Nikosh" pitchFamily="2" charset="0"/>
              </a:rPr>
              <a:t>উঠোন বৈঠকের মাধ্যমে-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dirty="0">
                <a:latin typeface="Nikosh" pitchFamily="2" charset="0"/>
                <a:cs typeface="Nikosh" pitchFamily="2" charset="0"/>
              </a:rPr>
              <a:t> কৃষকদের মধ্যে অভিজ্ঞতা, জ্ঞান ও তথ্য বিনিময় ঘটে।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dirty="0">
                <a:latin typeface="Nikosh" pitchFamily="2" charset="0"/>
                <a:cs typeface="Nikosh" pitchFamily="2" charset="0"/>
              </a:rPr>
              <a:t> এতে অপেক্ষাকৃত দুর্বল কৃষকরা বেশি লাভবান হয়।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6404AC-560E-4437-9133-545B016410FF}"/>
              </a:ext>
            </a:extLst>
          </p:cNvPr>
          <p:cNvSpPr txBox="1"/>
          <p:nvPr/>
        </p:nvSpPr>
        <p:spPr>
          <a:xfrm>
            <a:off x="-32238" y="3934266"/>
            <a:ext cx="460423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" pitchFamily="2" charset="0"/>
                <a:cs typeface="Nikosh" pitchFamily="2" charset="0"/>
              </a:rPr>
              <a:t>কৃষক সভার লক্ষ্য ও উদ্দেশ্য হচ্ছে-</a:t>
            </a:r>
          </a:p>
          <a:p>
            <a:endParaRPr lang="bn-BD" sz="500" dirty="0">
              <a:latin typeface="Nikosh" pitchFamily="2" charset="0"/>
              <a:cs typeface="Nikosh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 নতুন প্রযুক্তি হস্তান্তরে কৃষকদেরকে উদ্বুদ্ধ করা ।</a:t>
            </a:r>
          </a:p>
          <a:p>
            <a:pPr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 কৃষকদের বিভিন্ন সমস্যার সমাধান দেয়া 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1848EF7-9A51-474C-97BA-2E4CBD2728AF}"/>
              </a:ext>
            </a:extLst>
          </p:cNvPr>
          <p:cNvSpPr/>
          <p:nvPr/>
        </p:nvSpPr>
        <p:spPr>
          <a:xfrm>
            <a:off x="11723" y="4951274"/>
            <a:ext cx="4560277" cy="2585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dirty="0">
                <a:latin typeface="Nikosh" pitchFamily="2" charset="0"/>
                <a:cs typeface="Nikosh" pitchFamily="2" charset="0"/>
              </a:rPr>
              <a:t>এছাড়াও হঠাৎ কোন সমস্যা যেমন ফসলের ক্ষেতে কোন রোগ বা পোকার উপদ্রব হলে তাৎক্ষণিক কৃষক সভা করা হয় ফসলের মাঠে।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dirty="0">
                <a:latin typeface="Nikosh" pitchFamily="2" charset="0"/>
                <a:cs typeface="Nikosh" pitchFamily="2" charset="0"/>
              </a:rPr>
              <a:t>  কৃষক সভায় ৫০-৬০ জন কৃষক অংশগ্রহণ করেন।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bn-BD" dirty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93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ফ\New folder\[wallcoo.com]_2560x1600_Widescreen_Beach_wallpaper_1EP021.jpg">
            <a:extLst>
              <a:ext uri="{FF2B5EF4-FFF2-40B4-BE49-F238E27FC236}">
                <a16:creationId xmlns:a16="http://schemas.microsoft.com/office/drawing/2014/main" xmlns="" id="{9FA8FD41-C9AC-426A-9CF3-0A8724D42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78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79986CE-621C-493F-AA64-35300136C08F}"/>
              </a:ext>
            </a:extLst>
          </p:cNvPr>
          <p:cNvSpPr/>
          <p:nvPr/>
        </p:nvSpPr>
        <p:spPr>
          <a:xfrm>
            <a:off x="0" y="0"/>
            <a:ext cx="9448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উচ্চ শিক্ষা ও গবেষণা প্রতিষ্ঠান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 descr="দেশ সেরা বাংলাদেশ কৃষি বিশ্ববিদ্যালয়">
            <a:extLst>
              <a:ext uri="{FF2B5EF4-FFF2-40B4-BE49-F238E27FC236}">
                <a16:creationId xmlns:a16="http://schemas.microsoft.com/office/drawing/2014/main" xmlns="" id="{62502F5C-2C7B-4532-9E92-3B5F361C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199"/>
            <a:ext cx="4114800" cy="29238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7" name="Picture 4" descr="গোপালগঞ্জে হচ্ছে আধুনিক কৃষি গবেষণা ...">
            <a:extLst>
              <a:ext uri="{FF2B5EF4-FFF2-40B4-BE49-F238E27FC236}">
                <a16:creationId xmlns:a16="http://schemas.microsoft.com/office/drawing/2014/main" xmlns="" id="{29BBDE97-263C-4CF7-B783-9BF907422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762077"/>
            <a:ext cx="4648200" cy="30959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F16D1B-741F-42FA-804C-6982761EB61B}"/>
              </a:ext>
            </a:extLst>
          </p:cNvPr>
          <p:cNvSpPr txBox="1"/>
          <p:nvPr/>
        </p:nvSpPr>
        <p:spPr>
          <a:xfrm>
            <a:off x="4114800" y="838200"/>
            <a:ext cx="5334000" cy="29238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000" dirty="0">
                <a:latin typeface="Nikosh" pitchFamily="2" charset="0"/>
                <a:cs typeface="Nikosh" pitchFamily="2" charset="0"/>
              </a:rPr>
              <a:t>শিক্ষা কার্যক্রম- অনুষদ –(৬টি)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1400" dirty="0">
                <a:latin typeface="Nikosh" pitchFamily="2" charset="0"/>
                <a:cs typeface="Nikosh" pitchFamily="2" charset="0"/>
              </a:rPr>
              <a:t> কৃষি অনুষদ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1400" dirty="0">
                <a:latin typeface="Nikosh" pitchFamily="2" charset="0"/>
                <a:cs typeface="Nikosh" pitchFamily="2" charset="0"/>
              </a:rPr>
              <a:t> পশু চিকিৎসা (ভেটেরিনারি) অনুষদ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1400" dirty="0">
                <a:latin typeface="Nikosh" pitchFamily="2" charset="0"/>
                <a:cs typeface="Nikosh" pitchFamily="2" charset="0"/>
              </a:rPr>
              <a:t> পশুপালন অনুষদ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1400" dirty="0">
                <a:latin typeface="Nikosh" pitchFamily="2" charset="0"/>
                <a:cs typeface="Nikosh" pitchFamily="2" charset="0"/>
              </a:rPr>
              <a:t> কৃষি অর্থনীতি ও গ্রামীণ  সমাজবিজ্ঞান অনুষদ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1400" dirty="0">
                <a:latin typeface="Nikosh" pitchFamily="2" charset="0"/>
                <a:cs typeface="Nikosh" pitchFamily="2" charset="0"/>
              </a:rPr>
              <a:t> কৃষি প্রকৌশল ও কারিগরি অনুষদ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1400" dirty="0">
                <a:latin typeface="Nikosh" pitchFamily="2" charset="0"/>
                <a:cs typeface="Nikosh" pitchFamily="2" charset="0"/>
              </a:rPr>
              <a:t> মৎস্য বিজ্ঞান অনুষদ</a:t>
            </a:r>
            <a:endParaRPr lang="bn-BD" sz="28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000" dirty="0">
                <a:latin typeface="Nikosh" pitchFamily="2" charset="0"/>
                <a:cs typeface="Nikosh" pitchFamily="2" charset="0"/>
              </a:rPr>
              <a:t>গবেষণা কার্যক্রম</a:t>
            </a:r>
          </a:p>
          <a:p>
            <a:pPr>
              <a:buFont typeface="Wingdings" pitchFamily="2" charset="2"/>
              <a:buChar char="Ø"/>
            </a:pPr>
            <a:r>
              <a:rPr lang="bn-BD" sz="2000" dirty="0">
                <a:latin typeface="Nikosh" pitchFamily="2" charset="0"/>
                <a:cs typeface="Nikosh" pitchFamily="2" charset="0"/>
              </a:rPr>
              <a:t>সম্প্রসারণ কার্যক্রম</a:t>
            </a:r>
          </a:p>
          <a:p>
            <a:pPr>
              <a:buFont typeface="Wingdings" pitchFamily="2" charset="2"/>
              <a:buChar char="Ø"/>
            </a:pPr>
            <a:r>
              <a:rPr lang="bn-BD" sz="2000" dirty="0">
                <a:latin typeface="Nikosh" pitchFamily="2" charset="0"/>
                <a:cs typeface="Nikosh" pitchFamily="2" charset="0"/>
              </a:rPr>
              <a:t>প্রশিক্ষণ কার্যক্রম</a:t>
            </a:r>
          </a:p>
          <a:p>
            <a:pPr>
              <a:buFont typeface="Wingdings" pitchFamily="2" charset="2"/>
              <a:buChar char="Ø"/>
            </a:pPr>
            <a:r>
              <a:rPr lang="bn-BD" sz="2000" dirty="0">
                <a:latin typeface="Nikosh" pitchFamily="2" charset="0"/>
                <a:cs typeface="Nikosh" pitchFamily="2" charset="0"/>
              </a:rPr>
              <a:t>অন্যান্য কার্যক্রম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615238-186C-49EA-810C-6CD48C7A2911}"/>
              </a:ext>
            </a:extLst>
          </p:cNvPr>
          <p:cNvSpPr/>
          <p:nvPr/>
        </p:nvSpPr>
        <p:spPr>
          <a:xfrm>
            <a:off x="0" y="3733800"/>
            <a:ext cx="4800600" cy="3477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bn-BD" b="1" dirty="0">
              <a:latin typeface="Nikosh" pitchFamily="2" charset="0"/>
              <a:cs typeface="Nikosh" pitchFamily="2" charset="0"/>
            </a:endParaRPr>
          </a:p>
          <a:p>
            <a:r>
              <a:rPr lang="bn-BD" b="1" dirty="0">
                <a:latin typeface="Nikosh" pitchFamily="2" charset="0"/>
                <a:cs typeface="Nikosh" pitchFamily="2" charset="0"/>
              </a:rPr>
              <a:t>বাংলাদেশ কৃষি গবেষণা ইনস্টিটিউট- এর উদ্দেশ্য ও কার্যাবলী-</a:t>
            </a:r>
          </a:p>
          <a:p>
            <a:pPr>
              <a:buFont typeface="Wingdings" pitchFamily="2" charset="2"/>
              <a:buChar char="Ø"/>
            </a:pPr>
            <a:r>
              <a:rPr lang="bn-BD" sz="1600" dirty="0">
                <a:latin typeface="Nikosh" pitchFamily="2" charset="0"/>
                <a:cs typeface="Nikosh" pitchFamily="2" charset="0"/>
              </a:rPr>
              <a:t>ফসলের নতুন নতুন জাত উদ্ভাবন ও উন্নয়ন করা</a:t>
            </a:r>
          </a:p>
          <a:p>
            <a:pPr>
              <a:buFont typeface="Wingdings" pitchFamily="2" charset="2"/>
              <a:buChar char="Ø"/>
            </a:pPr>
            <a:r>
              <a:rPr lang="bn-BD" sz="1600" dirty="0">
                <a:latin typeface="Nikosh" pitchFamily="2" charset="0"/>
                <a:cs typeface="Nikosh" pitchFamily="2" charset="0"/>
              </a:rPr>
              <a:t>নির্বাচিত ও উদ্ভাবিত জাতসমুহ চা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ষাবা</a:t>
            </a:r>
            <a:r>
              <a:rPr lang="bn-BD" sz="1600" dirty="0">
                <a:latin typeface="Nikosh" pitchFamily="2" charset="0"/>
                <a:cs typeface="Nikosh" pitchFamily="2" charset="0"/>
              </a:rPr>
              <a:t>দের জন্য অনুমোদনের ব্যবস্থা করা   </a:t>
            </a:r>
          </a:p>
          <a:p>
            <a:pPr>
              <a:buFont typeface="Wingdings" pitchFamily="2" charset="2"/>
              <a:buChar char="Ø"/>
            </a:pPr>
            <a:r>
              <a:rPr lang="bn-BD" sz="1600" dirty="0">
                <a:latin typeface="Nikosh" pitchFamily="2" charset="0"/>
                <a:cs typeface="Nikosh" pitchFamily="2" charset="0"/>
              </a:rPr>
              <a:t> বিভিন্ন গবেষণা প্রকল্প তদারকি করণ ও পরামর্শ প্রদান</a:t>
            </a:r>
          </a:p>
          <a:p>
            <a:pPr>
              <a:buFont typeface="Wingdings" pitchFamily="2" charset="2"/>
              <a:buChar char="Ø"/>
            </a:pPr>
            <a:r>
              <a:rPr lang="bn-BD" sz="1600" dirty="0">
                <a:latin typeface="Nikosh" pitchFamily="2" charset="0"/>
                <a:cs typeface="Nikosh" pitchFamily="2" charset="0"/>
              </a:rPr>
              <a:t>চাষাবাদ ও পণ্য প্রক্রিয়াজাতকরণ যন্ত্র উদ্ভাবন করা</a:t>
            </a:r>
          </a:p>
          <a:p>
            <a:pPr>
              <a:buFont typeface="Wingdings" pitchFamily="2" charset="2"/>
              <a:buChar char="Ø"/>
            </a:pPr>
            <a:r>
              <a:rPr lang="bn-BD" sz="1600" dirty="0">
                <a:latin typeface="Nikosh" pitchFamily="2" charset="0"/>
                <a:cs typeface="Nikosh" pitchFamily="2" charset="0"/>
              </a:rPr>
              <a:t>কৃষকদের প্রশিক্ষনের ব্যবস্থা করা</a:t>
            </a:r>
          </a:p>
          <a:p>
            <a:pPr>
              <a:buFont typeface="Wingdings" pitchFamily="2" charset="2"/>
              <a:buChar char="Ø"/>
            </a:pPr>
            <a:r>
              <a:rPr lang="bn-BD" sz="1600" dirty="0">
                <a:latin typeface="Nikosh" pitchFamily="2" charset="0"/>
                <a:cs typeface="Nikosh" pitchFamily="2" charset="0"/>
              </a:rPr>
              <a:t>কৃষি উন্নয়ন সংক্রান্ত সেমিনার, কর্মশালার আয়োজন করা</a:t>
            </a:r>
          </a:p>
          <a:p>
            <a:pPr>
              <a:buFont typeface="Wingdings" pitchFamily="2" charset="2"/>
              <a:buChar char="Ø"/>
            </a:pPr>
            <a:r>
              <a:rPr lang="bn-BD" sz="1600" dirty="0">
                <a:latin typeface="Nikosh" pitchFamily="2" charset="0"/>
                <a:cs typeface="Nikosh" pitchFamily="2" charset="0"/>
              </a:rPr>
              <a:t>চাষাবাদ বিষয়ক পুস্তিকা, ম্যানুয়াল, প্রতিবেদন জার্নাল প্রভৃতি প্রকাশ করা</a:t>
            </a:r>
          </a:p>
          <a:p>
            <a:pPr>
              <a:buFont typeface="Wingdings" pitchFamily="2" charset="2"/>
              <a:buChar char="Ø"/>
            </a:pPr>
            <a:r>
              <a:rPr lang="bn-BD" sz="1600" dirty="0">
                <a:latin typeface="Nikosh" pitchFamily="2" charset="0"/>
                <a:cs typeface="Nikosh" pitchFamily="2" charset="0"/>
              </a:rPr>
              <a:t>উন্নত প্রযুক্তি প্রদর্শনের জন্য মাঠ দিবসের আয়োজন করা</a:t>
            </a:r>
            <a:r>
              <a:rPr lang="bn-BD" dirty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endParaRPr lang="bn-BD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dirty="0">
              <a:latin typeface="Nikosh" pitchFamily="2" charset="0"/>
              <a:cs typeface="Nikosh" pitchFamily="2" charset="0"/>
            </a:endParaRPr>
          </a:p>
          <a:p>
            <a:endParaRPr lang="bn-BD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0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ফ\New folder\[wallcoo.com]_2560x1600_Widescreen_Beach_wallpaper_1EP021.jpg">
            <a:extLst>
              <a:ext uri="{FF2B5EF4-FFF2-40B4-BE49-F238E27FC236}">
                <a16:creationId xmlns:a16="http://schemas.microsoft.com/office/drawing/2014/main" xmlns="" id="{61423384-9098-4691-B55D-097B794A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7844B45-D101-4BF8-80E4-2FD64C8CB347}"/>
              </a:ext>
            </a:extLst>
          </p:cNvPr>
          <p:cNvSpPr/>
          <p:nvPr/>
        </p:nvSpPr>
        <p:spPr>
          <a:xfrm>
            <a:off x="1295400" y="97302"/>
            <a:ext cx="6324600" cy="11980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তথ্য সেবায় ইন্টারনেট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28716E-5C31-4D0A-870F-913E783F4D6F}"/>
              </a:ext>
            </a:extLst>
          </p:cNvPr>
          <p:cNvSpPr/>
          <p:nvPr/>
        </p:nvSpPr>
        <p:spPr>
          <a:xfrm>
            <a:off x="4267200" y="1371600"/>
            <a:ext cx="487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dirty="0"/>
              <a:t>ইন্টারনেট এক বিশেষ ধরনের যোগাযোগ প্রযুক্তি যা বিশ্বব্যাপী যোগাযোগের মাধ্যম হিসেবে ব্যবহৃত হচ্ছে।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n-BD" dirty="0"/>
              <a:t>কম্পিউটার সংযোগের মাধ্যমে কম্পিউটারে তথ্য আদান প্রদান করার প্রক্রিয়াই হল ইন্টারনেট সিস্টেম।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n-BD" dirty="0"/>
              <a:t> ইন্টারনেট ব্যবস্থায় ই-মেইল এর মাধ্যমে চিঠি আদান প্রদান করা যায়। 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n-BD" dirty="0"/>
              <a:t> প্রশিক্ষণপ্রাপ্ত কৃষক কৃষি তথ্য ইন্টারনেটের মাধ্যমে সংগ্রহ করে কৃষি তথ্য ও যোগাযোগ কেন্দ্র এর সদস্য ও প্রতিবেশী কৃষকের মাঝে পৌঁছে দেন।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230695-5250-4249-9241-FF03D7CD41EE}"/>
              </a:ext>
            </a:extLst>
          </p:cNvPr>
          <p:cNvSpPr txBox="1"/>
          <p:nvPr/>
        </p:nvSpPr>
        <p:spPr>
          <a:xfrm>
            <a:off x="0" y="4419600"/>
            <a:ext cx="930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n-BD" dirty="0">
                <a:latin typeface="Nikosh" pitchFamily="2" charset="0"/>
                <a:cs typeface="Nikosh" pitchFamily="2" charset="0"/>
              </a:rPr>
              <a:t>কৃষি সংশ্লিষ্ট প্রতিটি প্রতিষ্ঠানের পৃথক পৃথক ওয়েবসাইট রয়েছে। ওয়েবসাইটে প্রতিষ্ঠানের পরিচিতি, সেবাসমুহ, অবদান, কার্যক্রম, 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dirty="0">
                <a:latin typeface="Nikosh" pitchFamily="2" charset="0"/>
                <a:cs typeface="Nikosh" pitchFamily="2" charset="0"/>
              </a:rPr>
              <a:t>      </a:t>
            </a:r>
            <a:r>
              <a:rPr lang="bn-BD" dirty="0">
                <a:latin typeface="Nikosh" pitchFamily="2" charset="0"/>
                <a:cs typeface="Nikosh" pitchFamily="2" charset="0"/>
              </a:rPr>
              <a:t>উদ্ভাবন, কৃষকদের জন্য পরামর্শসহ যাবতীয় তথ্যাদি থাকে।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422A81-35C8-4895-A3FC-86854A053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395413"/>
            <a:ext cx="4114800" cy="271938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E8FBD07-C90A-433C-B1B6-12473E40899C}"/>
              </a:ext>
            </a:extLst>
          </p:cNvPr>
          <p:cNvSpPr/>
          <p:nvPr/>
        </p:nvSpPr>
        <p:spPr>
          <a:xfrm>
            <a:off x="0" y="5320815"/>
            <a:ext cx="5867399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কৃষি মন্ত্রনালয়ঃ </a:t>
            </a:r>
            <a:r>
              <a:rPr lang="en-US" sz="1600" dirty="0">
                <a:latin typeface="Nikosh" pitchFamily="2" charset="0"/>
                <a:cs typeface="Nikosh" pitchFamily="2" charset="0"/>
                <a:hlinkClick r:id="rId4"/>
              </a:rPr>
              <a:t>www.moa.gov.bd</a:t>
            </a:r>
            <a:endParaRPr lang="bn-BD" dirty="0">
              <a:latin typeface="Nikosh" pitchFamily="2" charset="0"/>
              <a:cs typeface="Nikosh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কৃষি সম্প্রসারণ অধিদপ্তরঃ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>
                <a:latin typeface="Nikosh" pitchFamily="2" charset="0"/>
                <a:cs typeface="Nikosh" pitchFamily="2" charset="0"/>
                <a:hlinkClick r:id="rId5"/>
              </a:rPr>
              <a:t>www.dae.gov.bd</a:t>
            </a:r>
            <a:endParaRPr lang="bn-BD" dirty="0">
              <a:latin typeface="Nikosh" pitchFamily="2" charset="0"/>
              <a:cs typeface="Nikosh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কৃষি তথ্য সার্ভিসঃ </a:t>
            </a:r>
            <a:r>
              <a:rPr lang="en-US" sz="1600" dirty="0">
                <a:latin typeface="Nikosh" pitchFamily="2" charset="0"/>
                <a:cs typeface="Nikosh" pitchFamily="2" charset="0"/>
                <a:hlinkClick r:id="rId6"/>
              </a:rPr>
              <a:t>www.ais.gov.bd</a:t>
            </a:r>
            <a:endParaRPr lang="bn-BD" dirty="0">
              <a:latin typeface="Nikosh" pitchFamily="2" charset="0"/>
              <a:cs typeface="Nikosh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বাংলাদেশ কৃষি গবেষণা ইন্সটিটিউটঃ </a:t>
            </a:r>
            <a:r>
              <a:rPr lang="en-US" sz="1600" dirty="0">
                <a:latin typeface="Nikosh" pitchFamily="2" charset="0"/>
                <a:cs typeface="Nikosh" pitchFamily="2" charset="0"/>
                <a:hlinkClick r:id="rId7"/>
              </a:rPr>
              <a:t>www.bari.gov.bd</a:t>
            </a:r>
            <a:endParaRPr lang="bn-BD" sz="1600" dirty="0">
              <a:latin typeface="Nikosh" pitchFamily="2" charset="0"/>
              <a:cs typeface="Nikosh" pitchFamily="2" charset="0"/>
            </a:endParaRPr>
          </a:p>
          <a:p>
            <a:pPr lvl="1"/>
            <a:endParaRPr lang="bn-BD" sz="1600" dirty="0">
              <a:latin typeface="Nikosh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F16217-370B-481D-88E9-2767E3FA5E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4899742"/>
            <a:ext cx="3657600" cy="19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34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3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773"/>
            <a:ext cx="9448800" cy="68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0EBCE071-4E80-41ED-9709-DD823F59B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92963640"/>
              </p:ext>
            </p:extLst>
          </p:nvPr>
        </p:nvGraphicFramePr>
        <p:xfrm>
          <a:off x="1524000" y="914400"/>
          <a:ext cx="670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304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কৃষি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বিষয়ক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প্রতিষ্ঠানের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ওয়েবসা</a:t>
            </a:r>
            <a:r>
              <a:rPr lang="bn-BD" sz="2800" b="1" dirty="0">
                <a:solidFill>
                  <a:srgbClr val="002060"/>
                </a:solidFill>
              </a:rPr>
              <a:t>ই</a:t>
            </a:r>
            <a:r>
              <a:rPr lang="en-US" sz="2800" b="1" dirty="0">
                <a:solidFill>
                  <a:srgbClr val="002060"/>
                </a:solidFill>
              </a:rPr>
              <a:t>ট</a:t>
            </a:r>
            <a:r>
              <a:rPr lang="bn-BD" sz="2800" b="1" dirty="0">
                <a:solidFill>
                  <a:srgbClr val="002060"/>
                </a:solidFill>
              </a:rPr>
              <a:t>ে</a:t>
            </a:r>
            <a:r>
              <a:rPr lang="en-US" sz="2800" b="1" dirty="0">
                <a:solidFill>
                  <a:srgbClr val="002060"/>
                </a:solidFill>
              </a:rPr>
              <a:t>র </a:t>
            </a:r>
            <a:r>
              <a:rPr lang="bn-BD" sz="2800" b="1" dirty="0">
                <a:solidFill>
                  <a:srgbClr val="002060"/>
                </a:solidFill>
              </a:rPr>
              <a:t>ঠ</a:t>
            </a:r>
            <a:r>
              <a:rPr lang="en-US" sz="2800" b="1" dirty="0">
                <a:solidFill>
                  <a:srgbClr val="002060"/>
                </a:solidFill>
              </a:rPr>
              <a:t>ি</a:t>
            </a:r>
            <a:r>
              <a:rPr lang="bn-BD" sz="2800" b="1" dirty="0">
                <a:solidFill>
                  <a:srgbClr val="002060"/>
                </a:solidFill>
              </a:rPr>
              <a:t>ক</a:t>
            </a:r>
            <a:r>
              <a:rPr lang="en-US" sz="2800" b="1" dirty="0">
                <a:solidFill>
                  <a:srgbClr val="002060"/>
                </a:solidFill>
              </a:rPr>
              <a:t>া</a:t>
            </a:r>
            <a:r>
              <a:rPr lang="bn-BD" sz="2800" b="1" dirty="0">
                <a:solidFill>
                  <a:srgbClr val="002060"/>
                </a:solidFill>
              </a:rPr>
              <a:t>ন</a:t>
            </a:r>
            <a:r>
              <a:rPr lang="en-US" sz="2800" b="1" dirty="0">
                <a:solidFill>
                  <a:srgbClr val="002060"/>
                </a:solidFill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xmlns="" val="10928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448800" cy="68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0EBCE071-4E80-41ED-9709-DD823F59B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05509221"/>
              </p:ext>
            </p:extLst>
          </p:nvPr>
        </p:nvGraphicFramePr>
        <p:xfrm>
          <a:off x="1524000" y="914400"/>
          <a:ext cx="670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818A4C-9CEF-4711-94E2-7C0044F1C56D}"/>
              </a:ext>
            </a:extLst>
          </p:cNvPr>
          <p:cNvSpPr/>
          <p:nvPr/>
        </p:nvSpPr>
        <p:spPr>
          <a:xfrm>
            <a:off x="2133600" y="274638"/>
            <a:ext cx="5410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ইন্টারনেট ব্যবহারের সুবিধা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69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s.jpg">
            <a:extLst>
              <a:ext uri="{FF2B5EF4-FFF2-40B4-BE49-F238E27FC236}">
                <a16:creationId xmlns:a16="http://schemas.microsoft.com/office/drawing/2014/main" xmlns="" id="{04C6DE7A-8853-443A-A242-079C35D6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762000"/>
            <a:ext cx="2524125" cy="2667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xmlns="" id="{F09067C2-C8A3-4573-8895-2977A23E3806}"/>
              </a:ext>
            </a:extLst>
          </p:cNvPr>
          <p:cNvSpPr/>
          <p:nvPr/>
        </p:nvSpPr>
        <p:spPr>
          <a:xfrm>
            <a:off x="2480310" y="419100"/>
            <a:ext cx="32004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357183-E1BE-46F4-BF28-8EB9B437BB28}"/>
              </a:ext>
            </a:extLst>
          </p:cNvPr>
          <p:cNvSpPr/>
          <p:nvPr/>
        </p:nvSpPr>
        <p:spPr>
          <a:xfrm>
            <a:off x="892968" y="3008175"/>
            <a:ext cx="73580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১। উঠান বৈঠক কেন আয়োজন করা হয়?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২। কৃষক সভা ও উঠান বৈঠকের মধ্যে পার্থক্য কী?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৩। অভিজ্ঞ কৃষক কিভাবে কৃষি তথ্য ও সেবা দিয়ে থাকেন?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৪। ই-কৃষি কী?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৫। এটুআই বলতে কী বুঝ?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৬। কৃষি তথ্য সেবায় মোবাইল ফোন কী কাজে লাগে?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0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ফ\New folder\[wallcoo.com]_2560x1600_Widescreen_Beach_wallpaper_1EP021.jpg">
            <a:extLst>
              <a:ext uri="{FF2B5EF4-FFF2-40B4-BE49-F238E27FC236}">
                <a16:creationId xmlns:a16="http://schemas.microsoft.com/office/drawing/2014/main" xmlns="" id="{ACC86514-5CF5-4FF5-A185-2597B4989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448800" cy="68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9CECD024-9514-48BE-B696-FBAC86E872F1}"/>
              </a:ext>
            </a:extLst>
          </p:cNvPr>
          <p:cNvSpPr/>
          <p:nvPr/>
        </p:nvSpPr>
        <p:spPr>
          <a:xfrm>
            <a:off x="2743200" y="381000"/>
            <a:ext cx="4038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9634A9-D896-430C-8A98-0AAF2F839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3700" y="1600200"/>
            <a:ext cx="3657600" cy="3657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3B42C52-E75A-4F80-8EBB-FB55C51E0078}"/>
              </a:ext>
            </a:extLst>
          </p:cNvPr>
          <p:cNvSpPr/>
          <p:nvPr/>
        </p:nvSpPr>
        <p:spPr>
          <a:xfrm>
            <a:off x="685800" y="5450866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" pitchFamily="2" charset="0"/>
                <a:cs typeface="Nikosh" pitchFamily="2" charset="0"/>
              </a:rPr>
              <a:t>উচ্চতর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গবেষণা</a:t>
            </a:r>
            <a:r>
              <a:rPr lang="bn-BD" sz="2800" b="1" dirty="0">
                <a:latin typeface="Nikosh" pitchFamily="2" charset="0"/>
                <a:cs typeface="Nikosh" pitchFamily="2" charset="0"/>
              </a:rPr>
              <a:t> প্রতিষ্ঠানসমুহের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>
                <a:latin typeface="Nikosh" pitchFamily="2" charset="0"/>
                <a:cs typeface="Nikosh" pitchFamily="2" charset="0"/>
              </a:rPr>
              <a:t>এদের</a:t>
            </a:r>
            <a:r>
              <a:rPr lang="bn-BD" sz="2800" b="1"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latin typeface="Nikosh" pitchFamily="2" charset="0"/>
                <a:cs typeface="Nikosh" pitchFamily="2" charset="0"/>
              </a:rPr>
              <a:t>অবদান সম্পর্কে একটি প্রতিবেদন তৈরি কর।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3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4724400"/>
            <a:ext cx="4191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solidFill>
                  <a:srgbClr val="0000FF"/>
                </a:solidFill>
                <a:latin typeface="NikoshBAN"/>
                <a:ea typeface="NikoshBAN"/>
                <a:cs typeface="NikoshBAN"/>
              </a:rPr>
              <a:t>ধন্যবাদ</a:t>
            </a:r>
            <a:endParaRPr lang="en-US" sz="7200" dirty="0">
              <a:solidFill>
                <a:srgbClr val="0000FF"/>
              </a:solidFill>
              <a:latin typeface="NikoshBAN"/>
              <a:ea typeface="NikoshBAN"/>
              <a:cs typeface="NikoshBAN"/>
            </a:endParaRPr>
          </a:p>
        </p:txBody>
      </p:sp>
      <p:pic>
        <p:nvPicPr>
          <p:cNvPr id="25602" name="Picture 5" descr="int-fredomEdit-B20121223030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286" y="685800"/>
            <a:ext cx="690742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Atia\ICT-Hazrat\Flowers\flowe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42042">
            <a:off x="6468503" y="4506945"/>
            <a:ext cx="2218221" cy="19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Atia\ICT-Hazrat\Flowers\flowe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546">
            <a:off x="651236" y="4454621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3"/>
          <p:cNvSpPr>
            <a:spLocks noGrp="1"/>
          </p:cNvSpPr>
          <p:nvPr>
            <p:ph type="body" idx="1"/>
          </p:nvPr>
        </p:nvSpPr>
        <p:spPr>
          <a:xfrm>
            <a:off x="1219200" y="3886200"/>
            <a:ext cx="3886200" cy="1793875"/>
          </a:xfrm>
        </p:spPr>
        <p:txBody>
          <a:bodyPr/>
          <a:lstStyle/>
          <a:p>
            <a:pPr eaLnBrk="1" hangingPunct="1"/>
            <a:endParaRPr lang="en-US" sz="3200" dirty="0">
              <a:latin typeface="SutonnyMJ" pitchFamily="2" charset="0"/>
              <a:cs typeface="Vrinda" pitchFamily="34" charset="0"/>
            </a:endParaRPr>
          </a:p>
          <a:p>
            <a:pPr eaLnBrk="1" hangingPunct="1"/>
            <a:endParaRPr lang="bn-BD" sz="3200" dirty="0">
              <a:latin typeface="SutonnyMJ" pitchFamily="2" charset="0"/>
            </a:endParaRPr>
          </a:p>
          <a:p>
            <a:pPr eaLnBrk="1" hangingPunct="1"/>
            <a:endParaRPr lang="en-US" sz="3200" dirty="0"/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28600" y="22098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latin typeface="NikoshBAN"/>
              <a:ea typeface="NikoshBAN"/>
              <a:cs typeface="NikoshBAN"/>
            </a:endParaRPr>
          </a:p>
          <a:p>
            <a:pPr algn="ctr"/>
            <a:endParaRPr lang="en-US" sz="4400" b="1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4400" b="1" dirty="0" err="1">
                <a:latin typeface="NikoshBAN"/>
                <a:ea typeface="NikoshBAN"/>
                <a:cs typeface="NikoshBAN"/>
              </a:rPr>
              <a:t>শিক্ষক</a:t>
            </a:r>
            <a:r>
              <a:rPr lang="en-US" sz="4400" b="1" dirty="0">
                <a:latin typeface="NikoshBAN"/>
                <a:ea typeface="NikoshBAN"/>
                <a:cs typeface="NikoshBAN"/>
              </a:rPr>
              <a:t> </a:t>
            </a:r>
            <a:r>
              <a:rPr lang="en-US" sz="4400" b="1" dirty="0" err="1">
                <a:latin typeface="NikoshBAN"/>
                <a:ea typeface="NikoshBAN"/>
                <a:cs typeface="NikoshBAN"/>
              </a:rPr>
              <a:t>পরিচিতি</a:t>
            </a:r>
            <a:endParaRPr lang="en-US" sz="4400" b="1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dirty="0" err="1">
                <a:latin typeface="NikoshBAN"/>
                <a:ea typeface="NikoshBAN"/>
                <a:cs typeface="NikoshBAN"/>
              </a:rPr>
              <a:t>মোঃ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মাহবুবুর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রহমান</a:t>
            </a:r>
            <a:endParaRPr lang="en-US" sz="2400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dirty="0" err="1">
                <a:latin typeface="NikoshBAN"/>
                <a:ea typeface="NikoshBAN"/>
                <a:cs typeface="NikoshBAN"/>
              </a:rPr>
              <a:t>প্রভাষক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(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কৃষি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শিক্ষা</a:t>
            </a:r>
            <a:r>
              <a:rPr lang="en-US" sz="2400" dirty="0">
                <a:latin typeface="NikoshBAN"/>
                <a:ea typeface="NikoshBAN"/>
                <a:cs typeface="NikoshBAN"/>
              </a:rPr>
              <a:t>)</a:t>
            </a:r>
          </a:p>
          <a:p>
            <a:pPr algn="ctr"/>
            <a:r>
              <a:rPr lang="en-US" sz="2400" dirty="0" err="1">
                <a:latin typeface="NikoshBAN"/>
                <a:ea typeface="NikoshBAN"/>
                <a:cs typeface="NikoshBAN"/>
              </a:rPr>
              <a:t>গচিহাটা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কলেজ</a:t>
            </a:r>
            <a:endParaRPr lang="en-US" sz="2400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dirty="0" err="1">
                <a:latin typeface="NikoshBAN"/>
                <a:ea typeface="NikoshBAN"/>
                <a:cs typeface="NikoshBAN"/>
              </a:rPr>
              <a:t>কটিয়াদী</a:t>
            </a:r>
            <a:r>
              <a:rPr lang="en-US" sz="2400" dirty="0">
                <a:latin typeface="NikoshBAN"/>
                <a:ea typeface="NikoshBAN"/>
                <a:cs typeface="NikoshBAN"/>
              </a:rPr>
              <a:t>,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কিশোরগঞ্জ</a:t>
            </a:r>
            <a:r>
              <a:rPr lang="en-US" sz="2400" dirty="0">
                <a:latin typeface="NikoshBAN"/>
                <a:ea typeface="NikoshBAN"/>
                <a:cs typeface="NikoshBAN"/>
              </a:rPr>
              <a:t>।</a:t>
            </a: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4572000" y="25146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latin typeface="NikoshBAN"/>
              <a:ea typeface="NikoshBAN"/>
              <a:cs typeface="NikoshBAN"/>
            </a:endParaRPr>
          </a:p>
          <a:p>
            <a:pPr algn="ctr"/>
            <a:endParaRPr lang="en-US" sz="4400" b="1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4400" b="1" dirty="0" err="1">
                <a:latin typeface="NikoshBAN"/>
                <a:ea typeface="NikoshBAN"/>
                <a:cs typeface="NikoshBAN"/>
              </a:rPr>
              <a:t>পাঠ</a:t>
            </a:r>
            <a:r>
              <a:rPr lang="en-US" sz="4400" b="1" dirty="0">
                <a:latin typeface="NikoshBAN"/>
                <a:ea typeface="NikoshBAN"/>
                <a:cs typeface="NikoshBAN"/>
              </a:rPr>
              <a:t> </a:t>
            </a:r>
            <a:r>
              <a:rPr lang="en-US" sz="4400" b="1" dirty="0" err="1">
                <a:latin typeface="NikoshBAN"/>
                <a:ea typeface="NikoshBAN"/>
                <a:cs typeface="NikoshBAN"/>
              </a:rPr>
              <a:t>পরিচিতি</a:t>
            </a:r>
            <a:endParaRPr lang="en-US" sz="4400" b="1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dirty="0" err="1">
                <a:latin typeface="NikoshBAN"/>
                <a:ea typeface="NikoshBAN"/>
                <a:cs typeface="NikoshBAN"/>
              </a:rPr>
              <a:t>শ্রেণিঃ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একাদশ</a:t>
            </a:r>
            <a:endParaRPr lang="en-US" sz="2400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dirty="0" err="1">
                <a:latin typeface="NikoshBAN"/>
                <a:ea typeface="NikoshBAN"/>
                <a:cs typeface="NikoshBAN"/>
              </a:rPr>
              <a:t>বিষয়ঃ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কৃষি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শিক্ষা</a:t>
            </a:r>
            <a:endParaRPr lang="en-US" sz="2400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dirty="0" err="1">
                <a:latin typeface="NikoshBAN"/>
                <a:ea typeface="NikoshBAN"/>
                <a:cs typeface="NikoshBAN"/>
              </a:rPr>
              <a:t>প্রথম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অধ্যায়ঃ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বাংলাদেশের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কৃষি</a:t>
            </a:r>
            <a:endParaRPr lang="en-US" sz="2400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dirty="0">
                <a:latin typeface="NikoshBAN"/>
                <a:ea typeface="NikoshBAN"/>
                <a:cs typeface="NikoshBAN"/>
              </a:rPr>
              <a:t>2য়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পরিচ্ছেদঃ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বাংলাদেশের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কৃষির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তথ্য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ও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সেবা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প্রাপ্তির</a:t>
            </a:r>
            <a:r>
              <a:rPr lang="en-US" sz="2400" dirty="0">
                <a:latin typeface="NikoshBAN"/>
                <a:ea typeface="NikoshBAN"/>
                <a:cs typeface="NikoshBAN"/>
              </a:rPr>
              <a:t> </a:t>
            </a:r>
            <a:r>
              <a:rPr lang="en-US" sz="2400" dirty="0" err="1">
                <a:latin typeface="NikoshBAN"/>
                <a:ea typeface="NikoshBAN"/>
                <a:cs typeface="NikoshBAN"/>
              </a:rPr>
              <a:t>উৎস</a:t>
            </a:r>
            <a:endParaRPr lang="en-US" sz="2400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sz="2400" dirty="0">
                <a:latin typeface="SutonnyMJ" pitchFamily="2" charset="0"/>
                <a:ea typeface="NikoshBAN"/>
                <a:cs typeface="NikoshBAN"/>
              </a:rPr>
              <a:t/>
            </a:r>
            <a:br>
              <a:rPr lang="en-US" sz="2400" dirty="0">
                <a:latin typeface="SutonnyMJ" pitchFamily="2" charset="0"/>
                <a:ea typeface="NikoshBAN"/>
                <a:cs typeface="NikoshBAN"/>
              </a:rPr>
            </a:br>
            <a:endParaRPr lang="en-US" sz="4400" dirty="0">
              <a:latin typeface="SutonnyMJ" pitchFamily="2" charset="0"/>
              <a:ea typeface="NikoshBAN"/>
              <a:cs typeface="NikoshBAN"/>
            </a:endParaRPr>
          </a:p>
        </p:txBody>
      </p:sp>
      <p:pic>
        <p:nvPicPr>
          <p:cNvPr id="7" name="Picture 2" descr="E:\ফ\New folder\colors_and_flower_pattern_in_japanese_style_WA01_014Lc.jpg">
            <a:extLst>
              <a:ext uri="{FF2B5EF4-FFF2-40B4-BE49-F238E27FC236}">
                <a16:creationId xmlns:a16="http://schemas.microsoft.com/office/drawing/2014/main" xmlns="" id="{3056E337-74F8-4D0C-9C94-16BF27141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58733"/>
            <a:ext cx="2322866" cy="24394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DEF9C-7DF8-4494-B3BF-5C7F479CF430}"/>
              </a:ext>
            </a:extLst>
          </p:cNvPr>
          <p:cNvSpPr/>
          <p:nvPr/>
        </p:nvSpPr>
        <p:spPr>
          <a:xfrm>
            <a:off x="4747268" y="336146"/>
            <a:ext cx="2034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C38FAA37-5B6F-490D-A0C5-A00C754E4A0B}"/>
              </a:ext>
            </a:extLst>
          </p:cNvPr>
          <p:cNvSpPr txBox="1">
            <a:spLocks/>
          </p:cNvSpPr>
          <p:nvPr/>
        </p:nvSpPr>
        <p:spPr bwMode="auto">
          <a:xfrm>
            <a:off x="3999265" y="1380325"/>
            <a:ext cx="3773136" cy="186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" pitchFamily="2" charset="0"/>
                <a:cs typeface="Nikosh" pitchFamily="2" charset="0"/>
              </a:rPr>
              <a:t>মোঃ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মাহ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বুবুর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রহমান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400" dirty="0">
                <a:latin typeface="Nikosh" pitchFamily="2" charset="0"/>
                <a:cs typeface="Nikosh" pitchFamily="2" charset="0"/>
              </a:rPr>
              <a:t>  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400" dirty="0">
                <a:latin typeface="Nikosh" pitchFamily="2" charset="0"/>
                <a:cs typeface="Nikosh" pitchFamily="2" charset="0"/>
              </a:rPr>
              <a:t> (</a:t>
            </a:r>
            <a:r>
              <a:rPr lang="bn-BD" sz="3400" dirty="0"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3400" dirty="0"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en-US" sz="3400" dirty="0">
                <a:latin typeface="Nikosh" pitchFamily="2" charset="0"/>
                <a:cs typeface="Nikosh" pitchFamily="2" charset="0"/>
              </a:rPr>
              <a:t>  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গচিহাটা</a:t>
            </a:r>
            <a:r>
              <a:rPr lang="en-US" sz="3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কলেজ</a:t>
            </a:r>
            <a:r>
              <a:rPr lang="bn-BD" sz="3400" dirty="0">
                <a:latin typeface="Nikosh" pitchFamily="2" charset="0"/>
                <a:cs typeface="Nikosh" pitchFamily="2" charset="0"/>
              </a:rPr>
              <a:t> </a:t>
            </a:r>
            <a:endParaRPr lang="en-US" sz="34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400" dirty="0">
                <a:latin typeface="Nikosh" pitchFamily="2" charset="0"/>
                <a:cs typeface="Nikosh" pitchFamily="2" charset="0"/>
              </a:rPr>
              <a:t>  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গচিহাটা</a:t>
            </a:r>
            <a:r>
              <a:rPr lang="bn-BD" sz="3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কটিয়াদী</a:t>
            </a:r>
            <a:r>
              <a:rPr lang="bn-BD" sz="3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কিশোরগঞ্জ</a:t>
            </a:r>
            <a:r>
              <a:rPr lang="en-US" sz="3400" dirty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13" name="Picture 2" descr="E:\Atia\ICT-Hazrat\Flowers\flowers34.gif">
            <a:extLst>
              <a:ext uri="{FF2B5EF4-FFF2-40B4-BE49-F238E27FC236}">
                <a16:creationId xmlns:a16="http://schemas.microsoft.com/office/drawing/2014/main" xmlns="" id="{ED7BE684-4C67-4468-91B0-99FF26B070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6167">
            <a:off x="7369797" y="1455111"/>
            <a:ext cx="2283672" cy="34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Atia\ICT-Hazrat\Flowers\flowers13.gif">
            <a:extLst>
              <a:ext uri="{FF2B5EF4-FFF2-40B4-BE49-F238E27FC236}">
                <a16:creationId xmlns:a16="http://schemas.microsoft.com/office/drawing/2014/main" xmlns="" id="{89342424-75F8-4479-BB36-8B71453ECD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229" y="5433394"/>
            <a:ext cx="2193474" cy="141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50D0786F-0A10-44FC-8A46-275ED48CD77A}"/>
              </a:ext>
            </a:extLst>
          </p:cNvPr>
          <p:cNvSpPr txBox="1">
            <a:spLocks/>
          </p:cNvSpPr>
          <p:nvPr/>
        </p:nvSpPr>
        <p:spPr bwMode="auto">
          <a:xfrm>
            <a:off x="533400" y="4267200"/>
            <a:ext cx="426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100" dirty="0" err="1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4100" dirty="0">
                <a:latin typeface="Nikosh" pitchFamily="2" charset="0"/>
                <a:cs typeface="Nikosh" pitchFamily="2" charset="0"/>
              </a:rPr>
              <a:t>  </a:t>
            </a:r>
            <a:r>
              <a:rPr lang="bn-BD" sz="4100" dirty="0">
                <a:latin typeface="Nikosh" pitchFamily="2" charset="0"/>
                <a:cs typeface="Nikosh" pitchFamily="2" charset="0"/>
              </a:rPr>
              <a:t>কৃষিশিক্ষা </a:t>
            </a:r>
          </a:p>
          <a:p>
            <a:pPr algn="ctr"/>
            <a:r>
              <a:rPr lang="en-US" sz="3000" dirty="0" err="1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3000" dirty="0">
                <a:latin typeface="Nikosh" pitchFamily="2" charset="0"/>
                <a:cs typeface="Nikosh" pitchFamily="2" charset="0"/>
              </a:rPr>
              <a:t>  </a:t>
            </a:r>
            <a:r>
              <a:rPr lang="bn-BD" sz="3000" dirty="0">
                <a:latin typeface="Nikosh" pitchFamily="2" charset="0"/>
                <a:cs typeface="Nikosh" pitchFamily="2" charset="0"/>
              </a:rPr>
              <a:t>একা</a:t>
            </a:r>
            <a:r>
              <a:rPr lang="en-US" sz="3000" dirty="0" err="1">
                <a:latin typeface="Nikosh" pitchFamily="2" charset="0"/>
                <a:cs typeface="Nikosh" pitchFamily="2" charset="0"/>
              </a:rPr>
              <a:t>দশ</a:t>
            </a:r>
            <a:r>
              <a:rPr lang="bn-BD" sz="3000" dirty="0">
                <a:latin typeface="Nikosh" pitchFamily="2" charset="0"/>
                <a:cs typeface="Nikosh" pitchFamily="2" charset="0"/>
              </a:rPr>
              <a:t> </a:t>
            </a:r>
            <a:endParaRPr lang="en-US" sz="30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000" dirty="0" err="1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bn-BD" sz="3000" dirty="0">
                <a:latin typeface="Nikosh" pitchFamily="2" charset="0"/>
                <a:cs typeface="Nikosh" pitchFamily="2" charset="0"/>
              </a:rPr>
              <a:t> প্রথম </a:t>
            </a:r>
          </a:p>
          <a:p>
            <a:pPr algn="ctr"/>
            <a:r>
              <a:rPr lang="bn-BD" sz="3000" dirty="0">
                <a:latin typeface="Nikosh" pitchFamily="2" charset="0"/>
                <a:cs typeface="Nikosh" pitchFamily="2" charset="0"/>
              </a:rPr>
              <a:t>বাংলাদেশের কৃষি </a:t>
            </a:r>
            <a:r>
              <a:rPr lang="en-US" sz="3000" dirty="0">
                <a:latin typeface="Nikosh" pitchFamily="2" charset="0"/>
                <a:cs typeface="Nikosh" pitchFamily="2" charset="0"/>
              </a:rPr>
              <a:t>(</a:t>
            </a:r>
            <a:r>
              <a:rPr lang="en-US" sz="3000" dirty="0" err="1">
                <a:latin typeface="Nikosh" pitchFamily="2" charset="0"/>
                <a:cs typeface="Nikosh" pitchFamily="2" charset="0"/>
              </a:rPr>
              <a:t>লেকচার</a:t>
            </a:r>
            <a:r>
              <a:rPr lang="en-US" sz="3000" dirty="0">
                <a:latin typeface="Nikosh" pitchFamily="2" charset="0"/>
                <a:cs typeface="Nikosh" pitchFamily="2" charset="0"/>
              </a:rPr>
              <a:t>- ২)</a:t>
            </a:r>
            <a:r>
              <a:rPr lang="bn-BD" sz="3000" dirty="0">
                <a:latin typeface="Nikosh" pitchFamily="2" charset="0"/>
                <a:cs typeface="Nikosh" pitchFamily="2" charset="0"/>
              </a:rPr>
              <a:t>  </a:t>
            </a:r>
            <a:endParaRPr lang="en-US" sz="3000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ফ\New folder\colors_and_flower_pattern_in_japanese_style_WA01_014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5" y="-69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Atia\ICT-Hazrat\Flowers\flowers3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6167">
            <a:off x="6805730" y="1483247"/>
            <a:ext cx="2283672" cy="34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Atia\ICT-Hazrat\Flowers\flowers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229" y="5433394"/>
            <a:ext cx="2193474" cy="141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382" y="1481055"/>
            <a:ext cx="3010075" cy="190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5" descr="Makrosha.jp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3429000" y="1575924"/>
            <a:ext cx="2971800" cy="1716642"/>
          </a:xfrm>
          <a:ln w="57150">
            <a:solidFill>
              <a:srgbClr val="FF0000"/>
            </a:solidFill>
          </a:ln>
        </p:spPr>
      </p:pic>
      <p:pic>
        <p:nvPicPr>
          <p:cNvPr id="9" name="Picture 5" descr="C:\Documents and Settings\USER\Desktop\Network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872" y="3610374"/>
            <a:ext cx="2961585" cy="18834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চারটির মধ্যে কি মিল লক্ষ্য করা যায়?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3" descr="website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5200" y="3610375"/>
            <a:ext cx="2971800" cy="18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2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Step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9119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1828800"/>
            <a:ext cx="6400800" cy="3733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z="3400">
              <a:latin typeface="Arial" charset="0"/>
              <a:ea typeface="NikoshBAN"/>
              <a:cs typeface="NikoshBAN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3400">
              <a:latin typeface="Arial" charset="0"/>
              <a:ea typeface="NikoshBAN"/>
              <a:cs typeface="NikoshBAN"/>
            </a:endParaRP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609600" y="32766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000">
              <a:latin typeface="RinkiyMJ" pitchFamily="2" charset="0"/>
              <a:ea typeface="NikoshBAN"/>
              <a:cs typeface="NikoshBAN"/>
            </a:endParaRPr>
          </a:p>
        </p:txBody>
      </p:sp>
      <p:pic>
        <p:nvPicPr>
          <p:cNvPr id="22532" name="Picture 5" descr="file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95600"/>
            <a:ext cx="883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713509"/>
            <a:ext cx="7772400" cy="1905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000" dirty="0" err="1">
                <a:latin typeface="NikoshBAN"/>
                <a:ea typeface="NikoshBAN"/>
                <a:cs typeface="NikoshBAN"/>
              </a:rPr>
              <a:t>কৃষক</a:t>
            </a:r>
            <a:r>
              <a:rPr lang="en-US" sz="6000" dirty="0">
                <a:latin typeface="NikoshBAN"/>
                <a:ea typeface="NikoshBAN"/>
                <a:cs typeface="NikoshBAN"/>
              </a:rPr>
              <a:t> </a:t>
            </a:r>
            <a:r>
              <a:rPr lang="en-US" sz="6000" dirty="0" err="1">
                <a:latin typeface="NikoshBAN"/>
                <a:ea typeface="NikoshBAN"/>
                <a:cs typeface="NikoshBAN"/>
              </a:rPr>
              <a:t>ইন্টারনেট</a:t>
            </a:r>
            <a:r>
              <a:rPr lang="en-US" sz="6000" dirty="0">
                <a:latin typeface="NikoshBAN"/>
                <a:ea typeface="NikoshBAN"/>
                <a:cs typeface="NikoshBAN"/>
              </a:rPr>
              <a:t> </a:t>
            </a:r>
            <a:r>
              <a:rPr lang="en-US" sz="6000" dirty="0" err="1">
                <a:latin typeface="NikoshBAN"/>
                <a:ea typeface="NikoshBAN"/>
                <a:cs typeface="NikoshBAN"/>
              </a:rPr>
              <a:t>থেকে</a:t>
            </a:r>
            <a:r>
              <a:rPr lang="en-US" sz="6000" dirty="0">
                <a:latin typeface="NikoshBAN"/>
                <a:ea typeface="NikoshBAN"/>
                <a:cs typeface="NikoshBAN"/>
              </a:rPr>
              <a:t> </a:t>
            </a:r>
            <a:r>
              <a:rPr lang="en-US" sz="6000" dirty="0" err="1">
                <a:latin typeface="NikoshBAN"/>
                <a:ea typeface="NikoshBAN"/>
                <a:cs typeface="NikoshBAN"/>
              </a:rPr>
              <a:t>কৃষি</a:t>
            </a:r>
            <a:r>
              <a:rPr lang="en-US" sz="6000" dirty="0">
                <a:latin typeface="NikoshBAN"/>
                <a:ea typeface="NikoshBAN"/>
                <a:cs typeface="NikoshBAN"/>
              </a:rPr>
              <a:t> </a:t>
            </a:r>
            <a:r>
              <a:rPr lang="en-US" sz="6000" dirty="0" err="1">
                <a:latin typeface="NikoshBAN"/>
                <a:ea typeface="NikoshBAN"/>
                <a:cs typeface="NikoshBAN"/>
              </a:rPr>
              <a:t>তথ্য</a:t>
            </a:r>
            <a:r>
              <a:rPr lang="en-US" sz="6000" dirty="0">
                <a:latin typeface="NikoshBAN"/>
                <a:ea typeface="NikoshBAN"/>
                <a:cs typeface="NikoshBAN"/>
              </a:rPr>
              <a:t> </a:t>
            </a:r>
            <a:r>
              <a:rPr lang="en-US" sz="6000" dirty="0" err="1">
                <a:latin typeface="NikoshBAN"/>
                <a:ea typeface="NikoshBAN"/>
                <a:cs typeface="NikoshBAN"/>
              </a:rPr>
              <a:t>সংগ্রহ</a:t>
            </a:r>
            <a:r>
              <a:rPr lang="en-US" sz="6000" dirty="0">
                <a:latin typeface="NikoshBAN"/>
                <a:ea typeface="NikoshBAN"/>
                <a:cs typeface="NikoshBAN"/>
              </a:rPr>
              <a:t> </a:t>
            </a:r>
            <a:r>
              <a:rPr lang="en-US" sz="6000" dirty="0" err="1">
                <a:latin typeface="NikoshBAN"/>
                <a:ea typeface="NikoshBAN"/>
                <a:cs typeface="NikoshBAN"/>
              </a:rPr>
              <a:t>করছে</a:t>
            </a:r>
            <a:r>
              <a:rPr lang="en-US" sz="6000" dirty="0">
                <a:latin typeface="NikoshBAN"/>
                <a:ea typeface="NikoshBAN"/>
                <a:cs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2082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001000" cy="533400"/>
          </a:xfrm>
        </p:spPr>
        <p:txBody>
          <a:bodyPr/>
          <a:lstStyle/>
          <a:p>
            <a:pPr eaLnBrk="1" hangingPunct="1"/>
            <a:r>
              <a:rPr lang="en-US" b="1" dirty="0">
                <a:latin typeface="NikoshBAN"/>
                <a:ea typeface="NikoshBAN"/>
                <a:cs typeface="NikoshBAN"/>
              </a:rPr>
              <a:t/>
            </a:r>
            <a:br>
              <a:rPr lang="en-US" b="1" dirty="0">
                <a:latin typeface="NikoshBAN"/>
                <a:ea typeface="NikoshBAN"/>
                <a:cs typeface="NikoshBAN"/>
              </a:rPr>
            </a:br>
            <a:endParaRPr lang="bn-BD" sz="6000" b="1" dirty="0">
              <a:solidFill>
                <a:srgbClr val="0070C0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27363" y="6858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>
                <a:latin typeface="NikoshBAN"/>
                <a:ea typeface="NikoshBAN"/>
                <a:cs typeface="NikoshBAN"/>
              </a:rPr>
              <a:t/>
            </a:r>
            <a:br>
              <a:rPr lang="en-US" b="1">
                <a:latin typeface="NikoshBAN"/>
                <a:ea typeface="NikoshBAN"/>
                <a:cs typeface="NikoshBAN"/>
              </a:rPr>
            </a:br>
            <a:endParaRPr lang="bn-BD" sz="6000" b="1" dirty="0">
              <a:solidFill>
                <a:srgbClr val="0070C0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27363" y="969818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আজকের</a:t>
            </a:r>
            <a:r>
              <a:rPr lang="en-US" b="1" dirty="0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পাঠ</a:t>
            </a:r>
            <a:endParaRPr lang="en-US" b="1" dirty="0">
              <a:latin typeface="NikoshBAN"/>
              <a:ea typeface="NikoshBAN"/>
              <a:cs typeface="NikoshB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27363" y="2400300"/>
            <a:ext cx="8001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ইন্টারনেট</a:t>
            </a:r>
            <a:r>
              <a:rPr lang="en-US" b="1" dirty="0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থেকে</a:t>
            </a:r>
            <a:r>
              <a:rPr lang="en-US" b="1" dirty="0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কৃষি</a:t>
            </a:r>
            <a:r>
              <a:rPr lang="en-US" b="1" dirty="0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তথ্যাদি</a:t>
            </a:r>
            <a:r>
              <a:rPr lang="en-US" b="1" dirty="0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পাওয়ার</a:t>
            </a:r>
            <a:r>
              <a:rPr lang="en-US" b="1" dirty="0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উপায়</a:t>
            </a:r>
            <a:r>
              <a:rPr lang="en-US" b="1" dirty="0">
                <a:solidFill>
                  <a:srgbClr val="0070C0"/>
                </a:solidFill>
                <a:latin typeface="NikoshBAN"/>
                <a:ea typeface="NikoshBAN"/>
                <a:cs typeface="NikoshBAN"/>
              </a:rPr>
              <a:t>।</a:t>
            </a:r>
            <a:endParaRPr lang="en-US" b="1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6" name="Picture 2" descr="E:\ফ\New folder\colors_and_flower_pattern_in_japanese_style_WA01_014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517"/>
            <a:ext cx="9601200" cy="70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Atia\ICT-Hazrat\Flowers\flowers3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6167">
            <a:off x="6805730" y="1483247"/>
            <a:ext cx="2283672" cy="34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Atia\ICT-Hazrat\Flowers\flowers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229" y="5433394"/>
            <a:ext cx="2193474" cy="141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19300" y="7620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আজকের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পাঠ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" y="2367171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</a:rPr>
              <a:t>বাংলাদেশের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কৃষির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তথ্য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</a:rPr>
              <a:t>ও 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</a:rPr>
              <a:t>সেবা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প্রাপ্তির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উৎস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7772400" cy="1470025"/>
          </a:xfrm>
        </p:spPr>
        <p:txBody>
          <a:bodyPr/>
          <a:lstStyle/>
          <a:p>
            <a:pPr eaLnBrk="1" hangingPunct="1"/>
            <a:r>
              <a:rPr lang="bn-BD" sz="6000" dirty="0">
                <a:latin typeface="NikoshBAN"/>
                <a:ea typeface="NikoshBAN"/>
                <a:cs typeface="NikoshBAN"/>
              </a:rPr>
              <a:t>শিখনফল</a:t>
            </a:r>
            <a:endParaRPr lang="en-US" sz="6000" dirty="0">
              <a:latin typeface="NikoshBAN"/>
              <a:ea typeface="NikoshBAN"/>
              <a:cs typeface="NikoshBAN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51054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শিক্ষার্থীরা------------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838200" y="24384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প্রপ্তির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উৎস্যসমূহ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 bwMode="auto">
          <a:xfrm>
            <a:off x="990600" y="32766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প্রাপ্তিতে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ইন্টানেটের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 bwMode="auto">
          <a:xfrm>
            <a:off x="990600" y="40386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তথ্যাদি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 build="p"/>
      <p:bldP spid="10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90C47E9-34A6-4630-BF6A-64DB4A0EA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4543" y="1600200"/>
            <a:ext cx="3314914" cy="4525963"/>
          </a:xfrm>
        </p:spPr>
      </p:pic>
      <p:pic>
        <p:nvPicPr>
          <p:cNvPr id="4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092" y="20773"/>
            <a:ext cx="9831384" cy="68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762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বাংলাদেশের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কৃষির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তথ্য</a:t>
            </a:r>
            <a:r>
              <a:rPr lang="en-US" sz="3200" b="1" dirty="0">
                <a:solidFill>
                  <a:srgbClr val="002060"/>
                </a:solidFill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</a:rPr>
              <a:t>সেবা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প্রাপ্তির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উৎসসমূহ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2A6F57-4FB8-497B-A143-40EFF082A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075" y="908055"/>
            <a:ext cx="2812619" cy="384016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093F020-DBDD-4C4F-933A-0CB7A11C0B37}"/>
              </a:ext>
            </a:extLst>
          </p:cNvPr>
          <p:cNvCxnSpPr>
            <a:cxnSpLocks/>
          </p:cNvCxnSpPr>
          <p:nvPr/>
        </p:nvCxnSpPr>
        <p:spPr>
          <a:xfrm flipV="1">
            <a:off x="609600" y="914400"/>
            <a:ext cx="0" cy="5813222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43">
            <a:extLst>
              <a:ext uri="{FF2B5EF4-FFF2-40B4-BE49-F238E27FC236}">
                <a16:creationId xmlns:a16="http://schemas.microsoft.com/office/drawing/2014/main" xmlns="" id="{5EF1B758-5A59-43B3-A3AE-801360CC52F1}"/>
              </a:ext>
            </a:extLst>
          </p:cNvPr>
          <p:cNvSpPr/>
          <p:nvPr/>
        </p:nvSpPr>
        <p:spPr>
          <a:xfrm>
            <a:off x="609600" y="838200"/>
            <a:ext cx="914400" cy="3810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43">
            <a:extLst>
              <a:ext uri="{FF2B5EF4-FFF2-40B4-BE49-F238E27FC236}">
                <a16:creationId xmlns:a16="http://schemas.microsoft.com/office/drawing/2014/main" xmlns="" id="{C932613F-4A6F-43B0-B487-DB141260E7B9}"/>
              </a:ext>
            </a:extLst>
          </p:cNvPr>
          <p:cNvSpPr/>
          <p:nvPr/>
        </p:nvSpPr>
        <p:spPr>
          <a:xfrm>
            <a:off x="609600" y="2590800"/>
            <a:ext cx="914400" cy="3810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43">
            <a:extLst>
              <a:ext uri="{FF2B5EF4-FFF2-40B4-BE49-F238E27FC236}">
                <a16:creationId xmlns:a16="http://schemas.microsoft.com/office/drawing/2014/main" xmlns="" id="{45CB1DA4-8667-4049-8DF6-2CCE023B2F02}"/>
              </a:ext>
            </a:extLst>
          </p:cNvPr>
          <p:cNvSpPr/>
          <p:nvPr/>
        </p:nvSpPr>
        <p:spPr>
          <a:xfrm>
            <a:off x="609600" y="3276600"/>
            <a:ext cx="914400" cy="3810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43">
            <a:extLst>
              <a:ext uri="{FF2B5EF4-FFF2-40B4-BE49-F238E27FC236}">
                <a16:creationId xmlns:a16="http://schemas.microsoft.com/office/drawing/2014/main" xmlns="" id="{690E4CE9-AF30-4423-9A25-4D423E915307}"/>
              </a:ext>
            </a:extLst>
          </p:cNvPr>
          <p:cNvSpPr/>
          <p:nvPr/>
        </p:nvSpPr>
        <p:spPr>
          <a:xfrm>
            <a:off x="609600" y="3962400"/>
            <a:ext cx="914400" cy="3810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43">
            <a:extLst>
              <a:ext uri="{FF2B5EF4-FFF2-40B4-BE49-F238E27FC236}">
                <a16:creationId xmlns:a16="http://schemas.microsoft.com/office/drawing/2014/main" xmlns="" id="{D3D7794B-A0B7-42A7-87A7-6468AFC0EADD}"/>
              </a:ext>
            </a:extLst>
          </p:cNvPr>
          <p:cNvSpPr/>
          <p:nvPr/>
        </p:nvSpPr>
        <p:spPr>
          <a:xfrm>
            <a:off x="609600" y="4648200"/>
            <a:ext cx="914400" cy="3810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43">
            <a:extLst>
              <a:ext uri="{FF2B5EF4-FFF2-40B4-BE49-F238E27FC236}">
                <a16:creationId xmlns:a16="http://schemas.microsoft.com/office/drawing/2014/main" xmlns="" id="{ED45245B-E032-4F64-9D00-5319809FA187}"/>
              </a:ext>
            </a:extLst>
          </p:cNvPr>
          <p:cNvSpPr/>
          <p:nvPr/>
        </p:nvSpPr>
        <p:spPr>
          <a:xfrm>
            <a:off x="609600" y="5257800"/>
            <a:ext cx="914400" cy="3810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43">
            <a:extLst>
              <a:ext uri="{FF2B5EF4-FFF2-40B4-BE49-F238E27FC236}">
                <a16:creationId xmlns:a16="http://schemas.microsoft.com/office/drawing/2014/main" xmlns="" id="{CC5F5C67-1EE1-4678-B793-AE44F024EADE}"/>
              </a:ext>
            </a:extLst>
          </p:cNvPr>
          <p:cNvSpPr/>
          <p:nvPr/>
        </p:nvSpPr>
        <p:spPr>
          <a:xfrm>
            <a:off x="609600" y="5791200"/>
            <a:ext cx="914400" cy="3810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43">
            <a:extLst>
              <a:ext uri="{FF2B5EF4-FFF2-40B4-BE49-F238E27FC236}">
                <a16:creationId xmlns:a16="http://schemas.microsoft.com/office/drawing/2014/main" xmlns="" id="{34885522-0955-4615-9F58-CC3CC710A0E2}"/>
              </a:ext>
            </a:extLst>
          </p:cNvPr>
          <p:cNvSpPr/>
          <p:nvPr/>
        </p:nvSpPr>
        <p:spPr>
          <a:xfrm>
            <a:off x="609600" y="6400800"/>
            <a:ext cx="914400" cy="3810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43">
            <a:extLst>
              <a:ext uri="{FF2B5EF4-FFF2-40B4-BE49-F238E27FC236}">
                <a16:creationId xmlns:a16="http://schemas.microsoft.com/office/drawing/2014/main" xmlns="" id="{8B6C853D-C1A4-4614-BFB9-5EBABAF33A98}"/>
              </a:ext>
            </a:extLst>
          </p:cNvPr>
          <p:cNvSpPr/>
          <p:nvPr/>
        </p:nvSpPr>
        <p:spPr>
          <a:xfrm>
            <a:off x="609600" y="1295400"/>
            <a:ext cx="914400" cy="3810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43">
            <a:extLst>
              <a:ext uri="{FF2B5EF4-FFF2-40B4-BE49-F238E27FC236}">
                <a16:creationId xmlns:a16="http://schemas.microsoft.com/office/drawing/2014/main" xmlns="" id="{177C1894-24CC-4B85-9E96-9EF07CE955EB}"/>
              </a:ext>
            </a:extLst>
          </p:cNvPr>
          <p:cNvSpPr/>
          <p:nvPr/>
        </p:nvSpPr>
        <p:spPr>
          <a:xfrm>
            <a:off x="609600" y="1905000"/>
            <a:ext cx="914400" cy="3810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04E67A6-6B3F-4E6F-B3F5-A5ADC21BE98C}"/>
              </a:ext>
            </a:extLst>
          </p:cNvPr>
          <p:cNvSpPr/>
          <p:nvPr/>
        </p:nvSpPr>
        <p:spPr>
          <a:xfrm>
            <a:off x="1534159" y="762000"/>
            <a:ext cx="18186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অভিজ্ঞ কৃষক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2EF0DB6-45E4-4EE1-9B2C-F81B961FCC86}"/>
              </a:ext>
            </a:extLst>
          </p:cNvPr>
          <p:cNvSpPr/>
          <p:nvPr/>
        </p:nvSpPr>
        <p:spPr>
          <a:xfrm>
            <a:off x="1524000" y="1295400"/>
            <a:ext cx="2362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কৃষক মাঠ স্কুল 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CD164F5-B7C8-4A90-9A6C-FE6565DD0143}"/>
              </a:ext>
            </a:extLst>
          </p:cNvPr>
          <p:cNvSpPr/>
          <p:nvPr/>
        </p:nvSpPr>
        <p:spPr>
          <a:xfrm>
            <a:off x="1524691" y="1866538"/>
            <a:ext cx="35529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কৃষক সভা</a:t>
            </a:r>
            <a:r>
              <a: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উঠোন</a:t>
            </a:r>
            <a:r>
              <a: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বৈঠক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F80A636-06E3-4017-92A4-0B90D3649B92}"/>
              </a:ext>
            </a:extLst>
          </p:cNvPr>
          <p:cNvSpPr/>
          <p:nvPr/>
        </p:nvSpPr>
        <p:spPr>
          <a:xfrm>
            <a:off x="1467647" y="2551558"/>
            <a:ext cx="41720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উচ্চশিক্ষা ও গবেষণা প্রতিষ্ঠান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FFB5744-4396-49E5-A877-215054262852}"/>
              </a:ext>
            </a:extLst>
          </p:cNvPr>
          <p:cNvSpPr/>
          <p:nvPr/>
        </p:nvSpPr>
        <p:spPr>
          <a:xfrm>
            <a:off x="1447800" y="3200400"/>
            <a:ext cx="2514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তথ্য সার্ভিস 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F7CAE2C-E7AF-4D51-A256-948C1581E665}"/>
              </a:ext>
            </a:extLst>
          </p:cNvPr>
          <p:cNvSpPr/>
          <p:nvPr/>
        </p:nvSpPr>
        <p:spPr>
          <a:xfrm>
            <a:off x="1524000" y="3886200"/>
            <a:ext cx="3276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সম্প্রসারণ অধিদপ্তর 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ECA0058-55B1-4AA5-BA59-A6AA5D56D998}"/>
              </a:ext>
            </a:extLst>
          </p:cNvPr>
          <p:cNvSpPr/>
          <p:nvPr/>
        </p:nvSpPr>
        <p:spPr>
          <a:xfrm>
            <a:off x="1524000" y="4572000"/>
            <a:ext cx="4495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উপকরণ সরবরাহকারী প্রতিষ্ঠান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8C93032-0515-4661-9F85-E9A9210A7E07}"/>
              </a:ext>
            </a:extLst>
          </p:cNvPr>
          <p:cNvSpPr/>
          <p:nvPr/>
        </p:nvSpPr>
        <p:spPr>
          <a:xfrm>
            <a:off x="1524000" y="5257800"/>
            <a:ext cx="4724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বিভিন্ন বেসরকারি প্রতিষ্ঠান (এনজিও)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263DC94-BA28-48DA-8278-9C25B725459F}"/>
              </a:ext>
            </a:extLst>
          </p:cNvPr>
          <p:cNvSpPr/>
          <p:nvPr/>
        </p:nvSpPr>
        <p:spPr>
          <a:xfrm>
            <a:off x="1522415" y="5791200"/>
            <a:ext cx="80025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তথ্য ও যোগাযোগ প্রযুক্তি (রেডিও, টেলিভিশন,মোবাইল, ইন্টারনেট)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FD9DD0B-A270-4A4C-BC0E-CFC634A115E1}"/>
              </a:ext>
            </a:extLst>
          </p:cNvPr>
          <p:cNvSpPr/>
          <p:nvPr/>
        </p:nvSpPr>
        <p:spPr>
          <a:xfrm>
            <a:off x="1524000" y="6324600"/>
            <a:ext cx="7391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সংবাদপত্র, পুস্তিকা, ম্যাগাজিন, লিফলেট, পোস্টার ইত্যাদি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ফ\New folder\[wallcoo.com]_2560x1600_Widescreen_Beach_wallpaper_1EP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 bwMode="auto">
          <a:xfrm>
            <a:off x="838200" y="24384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 bwMode="auto">
          <a:xfrm>
            <a:off x="990600" y="40386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xmlns="" id="{17858D8C-A028-4455-9156-F3C5656C6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0" y="228600"/>
            <a:ext cx="3124200" cy="838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অভিজ্ঞ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কৃষক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B38EBC-059E-446F-B06C-BF9D73A1E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143000"/>
            <a:ext cx="3934786" cy="22133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7BDE492-6D5A-4FB2-ACE1-CF74A04C7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5414" y="4038600"/>
            <a:ext cx="3934786" cy="25668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3BE488F-DC66-4982-96A3-FE1B3AD94E78}"/>
              </a:ext>
            </a:extLst>
          </p:cNvPr>
          <p:cNvSpPr txBox="1"/>
          <p:nvPr/>
        </p:nvSpPr>
        <p:spPr>
          <a:xfrm>
            <a:off x="4391986" y="1438870"/>
            <a:ext cx="490441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 অভিজ্ঞ কৃষক একজন স্থানীয় নেতা ও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একজন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latin typeface="Nikosh" pitchFamily="2" charset="0"/>
                <a:cs typeface="Nikosh" pitchFamily="2" charset="0"/>
              </a:rPr>
              <a:t>পরামর্শদাতা।</a:t>
            </a:r>
          </a:p>
          <a:p>
            <a:pPr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 প্রযুক্তি সম্প্রসারণে অভিজ্ঞ কৃষক তার বাস্তব জ্ঞান ও অভিজ্ঞতা </a:t>
            </a:r>
            <a:r>
              <a:rPr lang="en-US" dirty="0">
                <a:latin typeface="Nikosh" pitchFamily="2" charset="0"/>
                <a:cs typeface="Nikosh" pitchFamily="2" charset="0"/>
              </a:rPr>
              <a:t>  </a:t>
            </a:r>
          </a:p>
          <a:p>
            <a:r>
              <a:rPr lang="bn-BD" dirty="0">
                <a:latin typeface="Nikosh" pitchFamily="2" charset="0"/>
                <a:cs typeface="Nikosh" pitchFamily="2" charset="0"/>
              </a:rPr>
              <a:t>অন্য কৃষকের কাছে পৌঁছে দেন।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D9FD72F-D5DB-4B64-9485-D6EE246635C1}"/>
              </a:ext>
            </a:extLst>
          </p:cNvPr>
          <p:cNvSpPr txBox="1"/>
          <p:nvPr/>
        </p:nvSpPr>
        <p:spPr>
          <a:xfrm>
            <a:off x="4343400" y="2554069"/>
            <a:ext cx="48768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" pitchFamily="2" charset="0"/>
                <a:cs typeface="Nikosh" pitchFamily="2" charset="0"/>
              </a:rPr>
              <a:t>একজন কৃষকের কাছ থেকে অন্য কৃষকের কাছে প্রযুক্তি পৌঁছানোর  কৌশল</a:t>
            </a:r>
            <a:r>
              <a:rPr lang="en-US" dirty="0">
                <a:latin typeface="Nikosh" pitchFamily="2" charset="0"/>
                <a:cs typeface="Nikosh" pitchFamily="2" charset="0"/>
              </a:rPr>
              <a:t>ই</a:t>
            </a:r>
            <a:r>
              <a:rPr lang="bn-BD" dirty="0">
                <a:latin typeface="Nikosh" pitchFamily="2" charset="0"/>
                <a:cs typeface="Nikosh" pitchFamily="2" charset="0"/>
              </a:rPr>
              <a:t> ‘ফার্মার টু ফার্মার’ কৌশল</a:t>
            </a:r>
            <a:r>
              <a:rPr lang="en-US" dirty="0">
                <a:latin typeface="Nikosh" pitchFamily="2" charset="0"/>
                <a:cs typeface="Nikosh" pitchFamily="2" charset="0"/>
              </a:rPr>
              <a:t>।</a:t>
            </a:r>
            <a:endParaRPr lang="bn-BD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5BB2B25-7B21-474C-ADC7-9311B67FFA20}"/>
              </a:ext>
            </a:extLst>
          </p:cNvPr>
          <p:cNvSpPr/>
          <p:nvPr/>
        </p:nvSpPr>
        <p:spPr>
          <a:xfrm>
            <a:off x="225705" y="3886200"/>
            <a:ext cx="1907895" cy="369332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bn-BD" dirty="0">
                <a:latin typeface="Nikosh" pitchFamily="2" charset="0"/>
                <a:cs typeface="Nikosh" pitchFamily="2" charset="0"/>
              </a:rPr>
              <a:t>কয়েকজন অভিজ্ঞ কৃষক-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50F48D8-4C69-4825-8B87-7A8BA970FDD8}"/>
              </a:ext>
            </a:extLst>
          </p:cNvPr>
          <p:cNvSpPr txBox="1"/>
          <p:nvPr/>
        </p:nvSpPr>
        <p:spPr>
          <a:xfrm>
            <a:off x="228600" y="4267200"/>
            <a:ext cx="4648200" cy="22159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bn-BD" sz="1200" dirty="0">
              <a:latin typeface="Nikosh" pitchFamily="2" charset="0"/>
              <a:cs typeface="Nikosh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 ঝিনাইদহের হরিপদ কাপালি- </a:t>
            </a:r>
            <a:r>
              <a:rPr lang="bn-BD" b="1" dirty="0">
                <a:latin typeface="Nikosh" pitchFamily="2" charset="0"/>
                <a:cs typeface="Nikosh" pitchFamily="2" charset="0"/>
              </a:rPr>
              <a:t>হরিধান</a:t>
            </a:r>
          </a:p>
          <a:p>
            <a:pPr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 নাটোরের আফাজ পাগলা- </a:t>
            </a:r>
            <a:r>
              <a:rPr lang="bn-BD" b="1" dirty="0">
                <a:latin typeface="Nikosh" pitchFamily="2" charset="0"/>
                <a:cs typeface="Nikosh" pitchFamily="2" charset="0"/>
              </a:rPr>
              <a:t>ভেষজ উদ্ভিদ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(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ওষুধি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গ্রাম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)</a:t>
            </a:r>
            <a:endParaRPr lang="bn-BD" b="1" dirty="0">
              <a:latin typeface="Nikosh" pitchFamily="2" charset="0"/>
              <a:cs typeface="Nikosh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 ফেনীর </a:t>
            </a:r>
            <a:r>
              <a:rPr lang="bn-BD" b="1" dirty="0">
                <a:latin typeface="Nikosh" pitchFamily="2" charset="0"/>
                <a:cs typeface="Nikosh" pitchFamily="2" charset="0"/>
              </a:rPr>
              <a:t>সাজু উকিল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>
                <a:latin typeface="Nikosh" pitchFamily="2" charset="0"/>
                <a:cs typeface="Nikosh" pitchFamily="2" charset="0"/>
              </a:rPr>
              <a:t>মাছ</a:t>
            </a:r>
          </a:p>
          <a:p>
            <a:pPr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সিলেটের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জমির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টমেট</a:t>
            </a:r>
            <a:r>
              <a:rPr lang="bn-BD" b="1" dirty="0">
                <a:latin typeface="Nikosh" pitchFamily="2" charset="0"/>
                <a:cs typeface="Nikosh" pitchFamily="2" charset="0"/>
              </a:rPr>
              <a:t>ো</a:t>
            </a:r>
          </a:p>
          <a:p>
            <a:pPr>
              <a:buFont typeface="Arial" pitchFamily="34" charset="0"/>
              <a:buChar char="•"/>
            </a:pPr>
            <a:r>
              <a:rPr lang="bn-BD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পাবনার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বাদশা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পেঁপে</a:t>
            </a:r>
            <a:r>
              <a:rPr lang="en-US" dirty="0">
                <a:latin typeface="Nikosh" pitchFamily="2" charset="0"/>
                <a:cs typeface="Nikosh" pitchFamily="2" charset="0"/>
              </a:rPr>
              <a:t>,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জাহিদ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গাজর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latin typeface="Nikosh" pitchFamily="2" charset="0"/>
                <a:cs typeface="Nikosh" pitchFamily="2" charset="0"/>
              </a:rPr>
              <a:t>ও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ময়েজ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কুল</a:t>
            </a:r>
            <a:endParaRPr lang="en-US" b="1" dirty="0">
              <a:latin typeface="Nikosh" pitchFamily="2" charset="0"/>
              <a:cs typeface="Nikosh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বাগেরহাটের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নারায়ন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কুল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রাজশাহীর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মঞ্জুর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স্ট্রবেরী</a:t>
            </a:r>
            <a:r>
              <a:rPr lang="en-US" dirty="0">
                <a:latin typeface="Nikosh" pitchFamily="2" charset="0"/>
                <a:cs typeface="Nikosh" pitchFamily="2" charset="0"/>
              </a:rPr>
              <a:t>,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আজাদ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হাইব্রিড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সুগন্ধি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ধান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066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build="p"/>
      <p:bldP spid="11" grpId="0" animBg="1"/>
      <p:bldP spid="16" grpId="0" animBg="1"/>
      <p:bldP spid="1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924</Words>
  <Application>Microsoft Office PowerPoint</Application>
  <PresentationFormat>On-screen Show (4:3)</PresentationFormat>
  <Paragraphs>179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ছবি চারটির মধ্যে কি মিল লক্ষ্য করা যায়? </vt:lpstr>
      <vt:lpstr>Slide 4</vt:lpstr>
      <vt:lpstr>Slide 5</vt:lpstr>
      <vt:lpstr> </vt:lpstr>
      <vt:lpstr>শিখনফল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Hoque</dc:creator>
  <cp:lastModifiedBy>popy computer</cp:lastModifiedBy>
  <cp:revision>235</cp:revision>
  <dcterms:created xsi:type="dcterms:W3CDTF">2016-05-18T06:34:09Z</dcterms:created>
  <dcterms:modified xsi:type="dcterms:W3CDTF">2020-10-22T17:39:19Z</dcterms:modified>
</cp:coreProperties>
</file>