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57" r:id="rId3"/>
    <p:sldId id="258" r:id="rId4"/>
    <p:sldId id="260" r:id="rId5"/>
    <p:sldId id="263" r:id="rId6"/>
    <p:sldId id="267" r:id="rId7"/>
    <p:sldId id="268" r:id="rId8"/>
    <p:sldId id="269" r:id="rId9"/>
    <p:sldId id="270"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437" y="13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D3698-FD3F-416D-8FF5-BF67056DFC90}" type="datetimeFigureOut">
              <a:rPr lang="en-US" smtClean="0"/>
              <a:t>10/21/2020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97E5C6-BB91-4261-B48C-B7710EF4E46E}" type="slidenum">
              <a:rPr lang="en-US" smtClean="0"/>
              <a:t>‹#›</a:t>
            </a:fld>
            <a:endParaRPr lang="en-US"/>
          </a:p>
        </p:txBody>
      </p:sp>
    </p:spTree>
    <p:extLst>
      <p:ext uri="{BB962C8B-B14F-4D97-AF65-F5344CB8AC3E}">
        <p14:creationId xmlns:p14="http://schemas.microsoft.com/office/powerpoint/2010/main" val="1477398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C48E52-86FA-431D-BDDB-443FC1C5C481}" type="datetime1">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5AEE9-46FD-48FF-AB0A-55159252C35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5010BD-B8B5-4AD8-ADCA-275F9273931C}" type="datetime1">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5AEE9-46FD-48FF-AB0A-55159252C3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03F4F37-B1F8-4410-996C-F5983C4656C9}" type="datetime1">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5AEE9-46FD-48FF-AB0A-55159252C357}"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E946C-0EF1-481F-BD00-460EAF2A45DB}" type="datetime1">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5AEE9-46FD-48FF-AB0A-55159252C357}"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BBC386-EC6F-4B48-9333-95F9D71144BB}" type="datetime1">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5AEE9-46FD-48FF-AB0A-55159252C35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81CA70F-73E9-40A7-B57B-2877B9182EFD}" type="datetime1">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15AEE9-46FD-48FF-AB0A-55159252C357}"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B69E99-57EA-4D56-9B14-6FDC3CB11AFE}" type="datetime1">
              <a:rPr lang="en-US" smtClean="0"/>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15AEE9-46FD-48FF-AB0A-55159252C35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51893E-94E1-4B9B-B5E2-B5180A5F5781}" type="datetime1">
              <a:rPr lang="en-US" smtClean="0"/>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15AEE9-46FD-48FF-AB0A-55159252C3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D27E397-919E-41D6-9DFA-5D5DC493A387}" type="datetime1">
              <a:rPr lang="en-US" smtClean="0"/>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15AEE9-46FD-48FF-AB0A-55159252C3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0B62092-1583-44A5-9DBF-9F99D5795A13}" type="datetime1">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15AEE9-46FD-48FF-AB0A-55159252C357}"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7D150-7457-46A4-AD7E-806509CBC139}" type="datetime1">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15AEE9-46FD-48FF-AB0A-55159252C357}"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AAFB9F1-D2D9-4976-9F80-A0AE1A6C907A}" type="datetime1">
              <a:rPr lang="en-US" smtClean="0"/>
              <a:t>10/21/2020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715AEE9-46FD-48FF-AB0A-55159252C357}"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descr="17840hlmjo.gif"/>
          <p:cNvPicPr>
            <a:picLocks noChangeAspect="1"/>
          </p:cNvPicPr>
          <p:nvPr/>
        </p:nvPicPr>
        <p:blipFill>
          <a:blip r:embed="rId2" cstate="print"/>
          <a:stretch>
            <a:fillRect/>
          </a:stretch>
        </p:blipFill>
        <p:spPr>
          <a:xfrm>
            <a:off x="-1128823" y="-228600"/>
            <a:ext cx="13715999" cy="77724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97951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413403"/>
            <a:ext cx="8991600" cy="6986528"/>
          </a:xfrm>
          <a:prstGeom prst="rect">
            <a:avLst/>
          </a:prstGeom>
          <a:solidFill>
            <a:srgbClr val="FFC000"/>
          </a:solidFill>
        </p:spPr>
        <p:txBody>
          <a:bodyPr wrap="square">
            <a:spAutoFit/>
          </a:bodyPr>
          <a:lstStyle/>
          <a:p>
            <a:r>
              <a:rPr lang="en-US" sz="3200" dirty="0">
                <a:latin typeface="SutonnyMJ" pitchFamily="2" charset="0"/>
              </a:rPr>
              <a:t> </a:t>
            </a:r>
            <a:r>
              <a:rPr lang="en-US" sz="3200" dirty="0" smtClean="0">
                <a:latin typeface="SutonnyMJ" pitchFamily="2" charset="0"/>
              </a:rPr>
              <a:t>DcwiD³ </a:t>
            </a:r>
            <a:r>
              <a:rPr lang="en-US" sz="3200" dirty="0" err="1">
                <a:latin typeface="SutonnyMJ" pitchFamily="2" charset="0"/>
              </a:rPr>
              <a:t>Av‡jvPbvi</a:t>
            </a:r>
            <a:r>
              <a:rPr lang="en-US" sz="3200" dirty="0">
                <a:latin typeface="SutonnyMJ" pitchFamily="2" charset="0"/>
              </a:rPr>
              <a:t> ‡</a:t>
            </a:r>
            <a:r>
              <a:rPr lang="en-US" sz="3200" dirty="0" err="1">
                <a:latin typeface="SutonnyMJ" pitchFamily="2" charset="0"/>
              </a:rPr>
              <a:t>cªwÿ‡Z</a:t>
            </a:r>
            <a:r>
              <a:rPr lang="en-US" sz="3200" dirty="0">
                <a:latin typeface="SutonnyMJ" pitchFamily="2" charset="0"/>
              </a:rPr>
              <a:t> </a:t>
            </a:r>
            <a:r>
              <a:rPr lang="en-US" sz="3200" dirty="0" err="1">
                <a:latin typeface="SutonnyMJ" pitchFamily="2" charset="0"/>
              </a:rPr>
              <a:t>Avgiv</a:t>
            </a:r>
            <a:r>
              <a:rPr lang="en-US" sz="3200" dirty="0">
                <a:latin typeface="SutonnyMJ" pitchFamily="2" charset="0"/>
              </a:rPr>
              <a:t> </a:t>
            </a:r>
            <a:r>
              <a:rPr lang="en-US" sz="3200" dirty="0" err="1">
                <a:latin typeface="SutonnyMJ" pitchFamily="2" charset="0"/>
              </a:rPr>
              <a:t>Rvb‡Z</a:t>
            </a:r>
            <a:r>
              <a:rPr lang="en-US" sz="3200" dirty="0">
                <a:latin typeface="SutonnyMJ" pitchFamily="2" charset="0"/>
              </a:rPr>
              <a:t> </a:t>
            </a:r>
            <a:r>
              <a:rPr lang="en-US" sz="3200" dirty="0" err="1" smtClean="0">
                <a:latin typeface="SutonnyMJ" pitchFamily="2" charset="0"/>
              </a:rPr>
              <a:t>cvijvg</a:t>
            </a:r>
            <a:endParaRPr lang="en-US" sz="3200" dirty="0" smtClean="0">
              <a:latin typeface="SutonnyMJ" pitchFamily="2" charset="0"/>
            </a:endParaRPr>
          </a:p>
          <a:p>
            <a:pPr lvl="0"/>
            <a:r>
              <a:rPr lang="en-US" sz="3200" dirty="0" smtClean="0">
                <a:latin typeface="SutonnyMJ" pitchFamily="2" charset="0"/>
              </a:rPr>
              <a:t>* </a:t>
            </a:r>
            <a:r>
              <a:rPr lang="en-US" sz="3200" dirty="0" err="1" smtClean="0">
                <a:latin typeface="SutonnyMJ" pitchFamily="2" charset="0"/>
              </a:rPr>
              <a:t>GwU</a:t>
            </a:r>
            <a:r>
              <a:rPr lang="en-US" sz="3200" dirty="0" smtClean="0">
                <a:latin typeface="SutonnyMJ" pitchFamily="2" charset="0"/>
              </a:rPr>
              <a:t> </a:t>
            </a:r>
            <a:r>
              <a:rPr lang="en-US" sz="3200" dirty="0">
                <a:latin typeface="SutonnyMJ" pitchFamily="2" charset="0"/>
              </a:rPr>
              <a:t>`</a:t>
            </a:r>
            <a:r>
              <a:rPr lang="en-US" sz="3200" dirty="0" err="1">
                <a:latin typeface="SutonnyMJ" pitchFamily="2" charset="0"/>
              </a:rPr>
              <a:t>y‡Uv</a:t>
            </a:r>
            <a:r>
              <a:rPr lang="en-US" sz="3200" dirty="0">
                <a:latin typeface="SutonnyMJ" pitchFamily="2" charset="0"/>
              </a:rPr>
              <a:t> </a:t>
            </a:r>
            <a:r>
              <a:rPr lang="en-US" sz="3200" dirty="0" err="1">
                <a:latin typeface="SutonnyMJ" pitchFamily="2" charset="0"/>
              </a:rPr>
              <a:t>wKZv‡ei</a:t>
            </a:r>
            <a:r>
              <a:rPr lang="en-US" sz="3200" dirty="0">
                <a:latin typeface="SutonnyMJ" pitchFamily="2" charset="0"/>
              </a:rPr>
              <a:t> </a:t>
            </a:r>
            <a:r>
              <a:rPr lang="en-US" sz="3200" dirty="0" err="1">
                <a:latin typeface="SutonnyMJ" pitchFamily="2" charset="0"/>
              </a:rPr>
              <a:t>mgwš^Z</a:t>
            </a:r>
            <a:r>
              <a:rPr lang="en-US" sz="3200" dirty="0">
                <a:latin typeface="SutonnyMJ" pitchFamily="2" charset="0"/>
              </a:rPr>
              <a:t> GK Abe`¨ I </a:t>
            </a:r>
            <a:r>
              <a:rPr lang="en-US" sz="3200" dirty="0" err="1">
                <a:latin typeface="SutonnyMJ" pitchFamily="2" charset="0"/>
              </a:rPr>
              <a:t>my›`i</a:t>
            </a:r>
            <a:r>
              <a:rPr lang="en-US" sz="3200" dirty="0">
                <a:latin typeface="SutonnyMJ" pitchFamily="2" charset="0"/>
              </a:rPr>
              <a:t> Dc¯’</a:t>
            </a:r>
            <a:r>
              <a:rPr lang="en-US" sz="3200" dirty="0" err="1">
                <a:latin typeface="SutonnyMJ" pitchFamily="2" charset="0"/>
              </a:rPr>
              <a:t>vcbv</a:t>
            </a:r>
            <a:endParaRPr lang="en-US" sz="3200" dirty="0">
              <a:latin typeface="SutonnyMJ" pitchFamily="2" charset="0"/>
            </a:endParaRPr>
          </a:p>
          <a:p>
            <a:pPr lvl="0"/>
            <a:r>
              <a:rPr lang="en-US" sz="3200" dirty="0" err="1">
                <a:latin typeface="SutonnyMJ" pitchFamily="2" charset="0"/>
              </a:rPr>
              <a:t>hvi</a:t>
            </a:r>
            <a:r>
              <a:rPr lang="en-US" sz="3200" dirty="0">
                <a:latin typeface="SutonnyMJ" pitchFamily="2" charset="0"/>
              </a:rPr>
              <a:t> </a:t>
            </a:r>
            <a:r>
              <a:rPr lang="en-US" sz="3200" dirty="0" err="1">
                <a:latin typeface="SutonnyMJ" pitchFamily="2" charset="0"/>
              </a:rPr>
              <a:t>GKwU</a:t>
            </a:r>
            <a:r>
              <a:rPr lang="en-US" sz="3200" dirty="0">
                <a:latin typeface="SutonnyMJ" pitchFamily="2" charset="0"/>
              </a:rPr>
              <a:t> </a:t>
            </a:r>
            <a:r>
              <a:rPr lang="en-US" sz="3200" dirty="0" err="1">
                <a:latin typeface="SutonnyMJ" pitchFamily="2" charset="0"/>
              </a:rPr>
              <a:t>nj</a:t>
            </a:r>
            <a:r>
              <a:rPr lang="en-US" sz="3200" dirty="0">
                <a:latin typeface="SutonnyMJ" pitchFamily="2" charset="0"/>
              </a:rPr>
              <a:t>- </a:t>
            </a:r>
            <a:r>
              <a:rPr lang="en-US" sz="3200" dirty="0" err="1">
                <a:latin typeface="SutonnyMJ" pitchFamily="2" charset="0"/>
              </a:rPr>
              <a:t>gvmvexn-hv</a:t>
            </a:r>
            <a:r>
              <a:rPr lang="en-US" sz="3200" dirty="0">
                <a:latin typeface="SutonnyMJ" pitchFamily="2" charset="0"/>
              </a:rPr>
              <a:t> </a:t>
            </a:r>
            <a:r>
              <a:rPr lang="en-US" sz="3200" dirty="0" err="1">
                <a:latin typeface="SutonnyMJ" pitchFamily="2" charset="0"/>
              </a:rPr>
              <a:t>wj‡L‡Qb</a:t>
            </a:r>
            <a:r>
              <a:rPr lang="en-US" sz="3200" dirty="0">
                <a:latin typeface="SutonnyMJ" pitchFamily="2" charset="0"/>
              </a:rPr>
              <a:t> </a:t>
            </a:r>
            <a:r>
              <a:rPr lang="bn-IN" sz="3200" dirty="0">
                <a:latin typeface="SutonnyMJ" pitchFamily="2" charset="0"/>
              </a:rPr>
              <a:t>ইমাম আবু মুহাম্মদ আল-হুসাইন ইবনে মাসউদ আল-বাগাওয়ী</a:t>
            </a:r>
            <a:r>
              <a:rPr lang="en-US" sz="3200" dirty="0">
                <a:latin typeface="SutonnyMJ" pitchFamily="2" charset="0"/>
              </a:rPr>
              <a:t>| </a:t>
            </a:r>
            <a:r>
              <a:rPr lang="en-US" sz="3200" dirty="0" err="1">
                <a:latin typeface="SutonnyMJ" pitchFamily="2" charset="0"/>
              </a:rPr>
              <a:t>AciwU</a:t>
            </a:r>
            <a:r>
              <a:rPr lang="en-US" sz="3200" dirty="0">
                <a:latin typeface="SutonnyMJ" pitchFamily="2" charset="0"/>
              </a:rPr>
              <a:t> </a:t>
            </a:r>
            <a:r>
              <a:rPr lang="en-US" sz="3200" dirty="0" err="1">
                <a:latin typeface="SutonnyMJ" pitchFamily="2" charset="0"/>
              </a:rPr>
              <a:t>Z_v</a:t>
            </a:r>
            <a:r>
              <a:rPr lang="en-US" sz="3200" dirty="0">
                <a:latin typeface="SutonnyMJ" pitchFamily="2" charset="0"/>
              </a:rPr>
              <a:t> </a:t>
            </a:r>
            <a:r>
              <a:rPr lang="en-US" sz="3200" dirty="0" err="1">
                <a:latin typeface="SutonnyMJ" pitchFamily="2" charset="0"/>
              </a:rPr>
              <a:t>wgkKvZ</a:t>
            </a:r>
            <a:r>
              <a:rPr lang="en-US" sz="3200" dirty="0">
                <a:latin typeface="SutonnyMJ" pitchFamily="2" charset="0"/>
              </a:rPr>
              <a:t> </a:t>
            </a:r>
            <a:r>
              <a:rPr lang="en-US" sz="3200" dirty="0" err="1">
                <a:latin typeface="SutonnyMJ" pitchFamily="2" charset="0"/>
              </a:rPr>
              <a:t>wj‡L‡Qb</a:t>
            </a:r>
            <a:r>
              <a:rPr lang="en-US" sz="3200" dirty="0">
                <a:latin typeface="SutonnyMJ" pitchFamily="2" charset="0"/>
              </a:rPr>
              <a:t>-</a:t>
            </a:r>
            <a:r>
              <a:rPr lang="bn-IN" sz="3200" dirty="0">
                <a:latin typeface="SutonnyMJ" pitchFamily="2" charset="0"/>
              </a:rPr>
              <a:t> ইমাম ওলি উদ্দীন মুহাম্মদ ইবনে আবদুল্লাহ আল-খতীব </a:t>
            </a:r>
            <a:r>
              <a:rPr lang="bn-IN" sz="3200" dirty="0" smtClean="0">
                <a:latin typeface="SutonnyMJ" pitchFamily="2" charset="0"/>
              </a:rPr>
              <a:t>আত-তিবরীযী</a:t>
            </a:r>
            <a:endParaRPr lang="en-US" sz="3200" dirty="0" smtClean="0">
              <a:latin typeface="SutonnyMJ" pitchFamily="2" charset="0"/>
            </a:endParaRPr>
          </a:p>
          <a:p>
            <a:r>
              <a:rPr lang="en-US" sz="3200" dirty="0" smtClean="0">
                <a:latin typeface="SutonnyMJ" pitchFamily="2" charset="0"/>
              </a:rPr>
              <a:t>*-</a:t>
            </a:r>
            <a:r>
              <a:rPr lang="bn-IN" sz="3200" dirty="0" smtClean="0">
                <a:latin typeface="SutonnyMJ" pitchFamily="2" charset="0"/>
              </a:rPr>
              <a:t>সহীহ </a:t>
            </a:r>
            <a:r>
              <a:rPr lang="bn-IN" sz="3200" dirty="0">
                <a:latin typeface="SutonnyMJ" pitchFamily="2" charset="0"/>
              </a:rPr>
              <a:t>আল-বুখারী</a:t>
            </a:r>
            <a:r>
              <a:rPr lang="en-US" sz="3200" dirty="0">
                <a:latin typeface="SutonnyMJ" pitchFamily="2" charset="0"/>
              </a:rPr>
              <a:t>, </a:t>
            </a:r>
            <a:r>
              <a:rPr lang="bn-IN" sz="3200" dirty="0">
                <a:latin typeface="SutonnyMJ" pitchFamily="2" charset="0"/>
              </a:rPr>
              <a:t>মুসলিম</a:t>
            </a:r>
            <a:r>
              <a:rPr lang="en-US" sz="3200" dirty="0">
                <a:latin typeface="SutonnyMJ" pitchFamily="2" charset="0"/>
              </a:rPr>
              <a:t>, </a:t>
            </a:r>
            <a:r>
              <a:rPr lang="bn-IN" sz="3200" dirty="0">
                <a:latin typeface="SutonnyMJ" pitchFamily="2" charset="0"/>
              </a:rPr>
              <a:t>সুনানে আবু দাউদ</a:t>
            </a:r>
            <a:r>
              <a:rPr lang="en-US" sz="3200" dirty="0">
                <a:latin typeface="SutonnyMJ" pitchFamily="2" charset="0"/>
              </a:rPr>
              <a:t>, </a:t>
            </a:r>
            <a:r>
              <a:rPr lang="bn-IN" sz="3200" dirty="0">
                <a:latin typeface="SutonnyMJ" pitchFamily="2" charset="0"/>
              </a:rPr>
              <a:t>জামে তিরমিযী ইত্যাদি গ্রন্থ থেকে সংকলন </a:t>
            </a:r>
            <a:r>
              <a:rPr lang="bn-IN" sz="3200" dirty="0" smtClean="0">
                <a:latin typeface="SutonnyMJ" pitchFamily="2" charset="0"/>
              </a:rPr>
              <a:t>করেন</a:t>
            </a:r>
            <a:endParaRPr lang="en-US" sz="3200" dirty="0">
              <a:latin typeface="SutonnyMJ" pitchFamily="2" charset="0"/>
            </a:endParaRPr>
          </a:p>
          <a:p>
            <a:r>
              <a:rPr lang="en-US" sz="3200" dirty="0" smtClean="0">
                <a:latin typeface="SutonnyMJ" pitchFamily="2" charset="0"/>
              </a:rPr>
              <a:t>*</a:t>
            </a:r>
            <a:r>
              <a:rPr lang="en-US" sz="3200" dirty="0" err="1" smtClean="0">
                <a:latin typeface="SutonnyMJ" pitchFamily="2" charset="0"/>
              </a:rPr>
              <a:t>GQvovI</a:t>
            </a:r>
            <a:r>
              <a:rPr lang="en-US" sz="3200" dirty="0" smtClean="0">
                <a:latin typeface="SutonnyMJ" pitchFamily="2" charset="0"/>
              </a:rPr>
              <a:t> ¸</a:t>
            </a:r>
            <a:r>
              <a:rPr lang="en-US" sz="3200" dirty="0" err="1" smtClean="0">
                <a:latin typeface="SutonnyMJ" pitchFamily="2" charset="0"/>
              </a:rPr>
              <a:t>iæZ¡c</a:t>
            </a:r>
            <a:r>
              <a:rPr lang="en-US" sz="3200" dirty="0" smtClean="0">
                <a:latin typeface="SutonnyMJ" pitchFamily="2" charset="0"/>
              </a:rPr>
              <a:t>~©Y </a:t>
            </a:r>
            <a:r>
              <a:rPr lang="en-US" sz="3200" dirty="0" err="1" smtClean="0">
                <a:latin typeface="SutonnyMJ" pitchFamily="2" charset="0"/>
              </a:rPr>
              <a:t>wKQz</a:t>
            </a:r>
            <a:r>
              <a:rPr lang="en-US" sz="3200" dirty="0">
                <a:latin typeface="SutonnyMJ" pitchFamily="2" charset="0"/>
              </a:rPr>
              <a:t> </a:t>
            </a:r>
            <a:r>
              <a:rPr lang="en-US" sz="3200" dirty="0" smtClean="0">
                <a:latin typeface="SutonnyMJ" pitchFamily="2" charset="0"/>
              </a:rPr>
              <a:t>ˆ</a:t>
            </a:r>
            <a:r>
              <a:rPr lang="en-US" sz="3200" dirty="0" err="1" smtClean="0">
                <a:latin typeface="SutonnyMJ" pitchFamily="2" charset="0"/>
              </a:rPr>
              <a:t>ewk‡ó¨i</a:t>
            </a:r>
            <a:r>
              <a:rPr lang="en-US" sz="3200" dirty="0" smtClean="0">
                <a:latin typeface="SutonnyMJ" pitchFamily="2" charset="0"/>
              </a:rPr>
              <a:t> </a:t>
            </a:r>
            <a:r>
              <a:rPr lang="en-US" sz="3200" dirty="0" err="1" smtClean="0">
                <a:latin typeface="SutonnyMJ" pitchFamily="2" charset="0"/>
              </a:rPr>
              <a:t>welqI</a:t>
            </a:r>
            <a:r>
              <a:rPr lang="en-US" sz="3200" dirty="0" smtClean="0">
                <a:latin typeface="SutonnyMJ" pitchFamily="2" charset="0"/>
              </a:rPr>
              <a:t> </a:t>
            </a:r>
            <a:r>
              <a:rPr lang="en-US" sz="3200" dirty="0" err="1" smtClean="0">
                <a:latin typeface="SutonnyMJ" pitchFamily="2" charset="0"/>
              </a:rPr>
              <a:t>AewnZ</a:t>
            </a:r>
            <a:r>
              <a:rPr lang="en-US" sz="3200" dirty="0" smtClean="0">
                <a:latin typeface="SutonnyMJ" pitchFamily="2" charset="0"/>
              </a:rPr>
              <a:t> </a:t>
            </a:r>
            <a:r>
              <a:rPr lang="en-US" sz="3200" dirty="0" err="1" smtClean="0">
                <a:latin typeface="SutonnyMJ" pitchFamily="2" charset="0"/>
              </a:rPr>
              <a:t>njvg</a:t>
            </a:r>
            <a:r>
              <a:rPr lang="en-US" sz="3200" dirty="0" smtClean="0">
                <a:latin typeface="SutonnyMJ" pitchFamily="2" charset="0"/>
              </a:rPr>
              <a:t>|</a:t>
            </a:r>
          </a:p>
          <a:p>
            <a:endParaRPr lang="en-US" sz="3200" dirty="0">
              <a:latin typeface="SutonnyMJ" pitchFamily="2" charset="0"/>
            </a:endParaRPr>
          </a:p>
          <a:p>
            <a:r>
              <a:rPr lang="en-US" sz="3200" dirty="0" err="1">
                <a:latin typeface="SutonnyMJ" pitchFamily="2" charset="0"/>
              </a:rPr>
              <a:t>g</a:t>
            </a:r>
            <a:r>
              <a:rPr lang="en-US" sz="3200" dirty="0" err="1" smtClean="0">
                <a:latin typeface="SutonnyMJ" pitchFamily="2" charset="0"/>
              </a:rPr>
              <a:t>nvb</a:t>
            </a:r>
            <a:r>
              <a:rPr lang="en-US" sz="3200" dirty="0" smtClean="0">
                <a:latin typeface="SutonnyMJ" pitchFamily="2" charset="0"/>
              </a:rPr>
              <a:t> </a:t>
            </a:r>
            <a:r>
              <a:rPr lang="en-US" sz="3200" dirty="0" err="1" smtClean="0">
                <a:latin typeface="SutonnyMJ" pitchFamily="2" charset="0"/>
              </a:rPr>
              <a:t>Avjøvn</a:t>
            </a:r>
            <a:r>
              <a:rPr lang="en-US" sz="3200" dirty="0" smtClean="0">
                <a:latin typeface="SutonnyMJ" pitchFamily="2" charset="0"/>
              </a:rPr>
              <a:t> </a:t>
            </a:r>
            <a:r>
              <a:rPr lang="en-US" sz="3200" dirty="0" err="1" smtClean="0">
                <a:latin typeface="SutonnyMJ" pitchFamily="2" charset="0"/>
              </a:rPr>
              <a:t>ZvÕqvjv</a:t>
            </a:r>
            <a:r>
              <a:rPr lang="en-US" sz="3200" dirty="0">
                <a:latin typeface="SutonnyMJ" pitchFamily="2" charset="0"/>
              </a:rPr>
              <a:t> </a:t>
            </a:r>
            <a:r>
              <a:rPr lang="en-US" sz="3200" dirty="0" smtClean="0">
                <a:latin typeface="SutonnyMJ" pitchFamily="2" charset="0"/>
              </a:rPr>
              <a:t>†</a:t>
            </a:r>
            <a:r>
              <a:rPr lang="en-US" sz="3200" dirty="0" err="1" smtClean="0">
                <a:latin typeface="SutonnyMJ" pitchFamily="2" charset="0"/>
              </a:rPr>
              <a:t>hb</a:t>
            </a:r>
            <a:r>
              <a:rPr lang="en-US" sz="3200" dirty="0" smtClean="0">
                <a:latin typeface="SutonnyMJ" pitchFamily="2" charset="0"/>
              </a:rPr>
              <a:t> </a:t>
            </a:r>
            <a:r>
              <a:rPr lang="en-US" sz="3200" dirty="0" err="1" smtClean="0">
                <a:latin typeface="SutonnyMJ" pitchFamily="2" charset="0"/>
              </a:rPr>
              <a:t>Avgv</a:t>
            </a:r>
            <a:r>
              <a:rPr lang="en-US" sz="3200" dirty="0" smtClean="0">
                <a:latin typeface="SutonnyMJ" pitchFamily="2" charset="0"/>
              </a:rPr>
              <a:t>‡`</a:t>
            </a:r>
            <a:r>
              <a:rPr lang="en-US" sz="3200" dirty="0" err="1" smtClean="0">
                <a:latin typeface="SutonnyMJ" pitchFamily="2" charset="0"/>
              </a:rPr>
              <a:t>i‡K</a:t>
            </a:r>
            <a:r>
              <a:rPr lang="en-US" sz="3200" dirty="0" smtClean="0">
                <a:latin typeface="SutonnyMJ" pitchFamily="2" charset="0"/>
              </a:rPr>
              <a:t> </a:t>
            </a:r>
            <a:r>
              <a:rPr lang="en-US" sz="3200" dirty="0" err="1" smtClean="0">
                <a:latin typeface="SutonnyMJ" pitchFamily="2" charset="0"/>
              </a:rPr>
              <a:t>nvw</a:t>
            </a:r>
            <a:r>
              <a:rPr lang="en-US" sz="3200" dirty="0" smtClean="0">
                <a:latin typeface="SutonnyMJ" pitchFamily="2" charset="0"/>
              </a:rPr>
              <a:t>`‡mi †</a:t>
            </a:r>
            <a:r>
              <a:rPr lang="en-US" sz="3200" dirty="0" err="1" smtClean="0">
                <a:latin typeface="SutonnyMJ" pitchFamily="2" charset="0"/>
              </a:rPr>
              <a:t>L`g‡Z</a:t>
            </a:r>
            <a:r>
              <a:rPr lang="en-US" sz="3200" dirty="0" smtClean="0">
                <a:latin typeface="SutonnyMJ" pitchFamily="2" charset="0"/>
              </a:rPr>
              <a:t> </a:t>
            </a:r>
            <a:r>
              <a:rPr lang="en-US" sz="3200" dirty="0" err="1" smtClean="0">
                <a:latin typeface="SutonnyMJ" pitchFamily="2" charset="0"/>
              </a:rPr>
              <a:t>Keyj</a:t>
            </a:r>
            <a:r>
              <a:rPr lang="en-US" sz="3200" dirty="0" smtClean="0">
                <a:latin typeface="SutonnyMJ" pitchFamily="2" charset="0"/>
              </a:rPr>
              <a:t> </a:t>
            </a:r>
            <a:r>
              <a:rPr lang="en-US" sz="3200" dirty="0" err="1" smtClean="0">
                <a:latin typeface="SutonnyMJ" pitchFamily="2" charset="0"/>
              </a:rPr>
              <a:t>K‡i</a:t>
            </a:r>
            <a:r>
              <a:rPr lang="en-US" sz="3200" dirty="0" smtClean="0">
                <a:latin typeface="SutonnyMJ" pitchFamily="2" charset="0"/>
              </a:rPr>
              <a:t>| </a:t>
            </a:r>
            <a:r>
              <a:rPr lang="en-US" sz="3200" dirty="0" err="1" smtClean="0">
                <a:latin typeface="SutonnyMJ" pitchFamily="2" charset="0"/>
              </a:rPr>
              <a:t>Avgxb</a:t>
            </a:r>
            <a:endParaRPr lang="en-US" sz="3200" dirty="0" smtClean="0">
              <a:latin typeface="SutonnyMJ" pitchFamily="2" charset="0"/>
            </a:endParaRPr>
          </a:p>
          <a:p>
            <a:endParaRPr lang="en-US" sz="3200" dirty="0">
              <a:latin typeface="SutonnyMJ" pitchFamily="2" charset="0"/>
            </a:endParaRPr>
          </a:p>
          <a:p>
            <a:r>
              <a:rPr lang="en-US" sz="3200" dirty="0">
                <a:latin typeface="SutonnyMJ" pitchFamily="2" charset="0"/>
              </a:rPr>
              <a:t> </a:t>
            </a:r>
          </a:p>
        </p:txBody>
      </p:sp>
    </p:spTree>
    <p:extLst>
      <p:ext uri="{BB962C8B-B14F-4D97-AF65-F5344CB8AC3E}">
        <p14:creationId xmlns:p14="http://schemas.microsoft.com/office/powerpoint/2010/main" val="1349467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a:xfrm>
            <a:off x="228600" y="1219200"/>
            <a:ext cx="8458200" cy="3200400"/>
          </a:xfrm>
          <a:prstGeom prst="wav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500" b="1" i="1" dirty="0" smtClean="0">
                <a:solidFill>
                  <a:schemeClr val="accent2">
                    <a:lumMod val="50000"/>
                  </a:schemeClr>
                </a:solidFill>
              </a:rPr>
              <a:t>نرحب بكم في درس الحديث من الصف العالم جزاكم الله و تقبله منا</a:t>
            </a:r>
          </a:p>
        </p:txBody>
      </p:sp>
      <p:sp>
        <p:nvSpPr>
          <p:cNvPr id="4" name="Double Wave 3"/>
          <p:cNvSpPr/>
          <p:nvPr/>
        </p:nvSpPr>
        <p:spPr>
          <a:xfrm>
            <a:off x="838200" y="4876800"/>
            <a:ext cx="7315200" cy="1524000"/>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Welcomed to the Hadith class &amp; May </a:t>
            </a:r>
            <a:r>
              <a:rPr lang="en-US" sz="2800" b="1" dirty="0" err="1" smtClean="0">
                <a:solidFill>
                  <a:schemeClr val="tx1"/>
                </a:solidFill>
              </a:rPr>
              <a:t>Allaah</a:t>
            </a:r>
            <a:endParaRPr lang="en-US" sz="2800" b="1" dirty="0" smtClean="0">
              <a:solidFill>
                <a:schemeClr val="tx1"/>
              </a:solidFill>
            </a:endParaRPr>
          </a:p>
          <a:p>
            <a:pPr algn="ctr"/>
            <a:r>
              <a:rPr lang="en-US" sz="2800" b="1" dirty="0" smtClean="0">
                <a:solidFill>
                  <a:schemeClr val="tx1"/>
                </a:solidFill>
              </a:rPr>
              <a:t> Grant it &amp; Give us the rewards </a:t>
            </a:r>
            <a:endParaRPr lang="en-US" sz="2800" b="1" dirty="0">
              <a:solidFill>
                <a:schemeClr val="tx1"/>
              </a:solidFill>
            </a:endParaRPr>
          </a:p>
        </p:txBody>
      </p:sp>
      <p:sp>
        <p:nvSpPr>
          <p:cNvPr id="3" name="Oval 2"/>
          <p:cNvSpPr/>
          <p:nvPr/>
        </p:nvSpPr>
        <p:spPr>
          <a:xfrm>
            <a:off x="1962150" y="246888"/>
            <a:ext cx="4991100" cy="9723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t>اليها الطلاب الاحباء</a:t>
            </a:r>
            <a:endParaRPr lang="en-US" sz="3600" dirty="0"/>
          </a:p>
        </p:txBody>
      </p:sp>
    </p:spTree>
    <p:extLst>
      <p:ext uri="{BB962C8B-B14F-4D97-AF65-F5344CB8AC3E}">
        <p14:creationId xmlns:p14="http://schemas.microsoft.com/office/powerpoint/2010/main" val="350518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style.rotation</p:attrName>
                                        </p:attrNameLst>
                                      </p:cBhvr>
                                      <p:tavLst>
                                        <p:tav tm="0">
                                          <p:val>
                                            <p:fltVal val="90"/>
                                          </p:val>
                                        </p:tav>
                                        <p:tav tm="100000">
                                          <p:val>
                                            <p:fltVal val="0"/>
                                          </p:val>
                                        </p:tav>
                                      </p:tavLst>
                                    </p:anim>
                                    <p:animEffect transition="in" filter="fade">
                                      <p:cBhvr>
                                        <p:cTn id="2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8000">
              <a:schemeClr val="accent1">
                <a:tint val="44500"/>
                <a:satMod val="160000"/>
              </a:schemeClr>
            </a:gs>
            <a:gs pos="100000">
              <a:schemeClr val="accent1">
                <a:tint val="23500"/>
                <a:satMod val="160000"/>
              </a:schemeClr>
            </a:gs>
          </a:gsLst>
          <a:lin ang="4800000" scaled="0"/>
        </a:gradFill>
        <a:effectLst/>
      </p:bgPr>
    </p:bg>
    <p:spTree>
      <p:nvGrpSpPr>
        <p:cNvPr id="1" name=""/>
        <p:cNvGrpSpPr/>
        <p:nvPr/>
      </p:nvGrpSpPr>
      <p:grpSpPr>
        <a:xfrm>
          <a:off x="0" y="0"/>
          <a:ext cx="0" cy="0"/>
          <a:chOff x="0" y="0"/>
          <a:chExt cx="0" cy="0"/>
        </a:xfrm>
      </p:grpSpPr>
      <p:grpSp>
        <p:nvGrpSpPr>
          <p:cNvPr id="5" name="Group 4"/>
          <p:cNvGrpSpPr/>
          <p:nvPr/>
        </p:nvGrpSpPr>
        <p:grpSpPr>
          <a:xfrm>
            <a:off x="0" y="1066800"/>
            <a:ext cx="9144000" cy="5791200"/>
            <a:chOff x="0" y="1066800"/>
            <a:chExt cx="9144000" cy="57912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479675"/>
              <a:ext cx="3352800" cy="190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0"/>
              <a:ext cx="9144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895600" y="3200400"/>
              <a:ext cx="184731" cy="369332"/>
            </a:xfrm>
            <a:prstGeom prst="rect">
              <a:avLst/>
            </a:prstGeom>
            <a:noFill/>
          </p:spPr>
          <p:txBody>
            <a:bodyPr wrap="none" rtlCol="0">
              <a:spAutoFit/>
            </a:bodyPr>
            <a:lstStyle/>
            <a:p>
              <a:endParaRPr lang="en-US" dirty="0"/>
            </a:p>
          </p:txBody>
        </p:sp>
        <p:sp>
          <p:nvSpPr>
            <p:cNvPr id="12" name="Oval 11"/>
            <p:cNvSpPr/>
            <p:nvPr/>
          </p:nvSpPr>
          <p:spPr>
            <a:xfrm>
              <a:off x="6096000" y="1979119"/>
              <a:ext cx="2667000" cy="1001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solidFill>
                    <a:schemeClr val="accent2">
                      <a:lumMod val="50000"/>
                    </a:schemeClr>
                  </a:solidFill>
                </a:rPr>
                <a:t>المدرس</a:t>
              </a:r>
              <a:endParaRPr lang="en-US" sz="4400" dirty="0">
                <a:solidFill>
                  <a:schemeClr val="accent2">
                    <a:lumMod val="50000"/>
                  </a:schemeClr>
                </a:solidFill>
              </a:endParaRPr>
            </a:p>
          </p:txBody>
        </p:sp>
        <p:sp>
          <p:nvSpPr>
            <p:cNvPr id="16" name="Oval 15"/>
            <p:cNvSpPr/>
            <p:nvPr/>
          </p:nvSpPr>
          <p:spPr>
            <a:xfrm>
              <a:off x="990600" y="2058733"/>
              <a:ext cx="2667000" cy="1001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t>الدرس</a:t>
              </a:r>
              <a:endParaRPr lang="en-US" sz="4400" dirty="0">
                <a:solidFill>
                  <a:schemeClr val="accent2">
                    <a:lumMod val="50000"/>
                  </a:schemeClr>
                </a:solidFill>
              </a:endParaRPr>
            </a:p>
          </p:txBody>
        </p:sp>
        <p:sp>
          <p:nvSpPr>
            <p:cNvPr id="13" name="Half Frame 12"/>
            <p:cNvSpPr/>
            <p:nvPr/>
          </p:nvSpPr>
          <p:spPr>
            <a:xfrm>
              <a:off x="4243573" y="3200400"/>
              <a:ext cx="159253" cy="350520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ectangle 1"/>
            <p:cNvSpPr/>
            <p:nvPr/>
          </p:nvSpPr>
          <p:spPr>
            <a:xfrm>
              <a:off x="152400" y="3200400"/>
              <a:ext cx="3810000" cy="3505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a:solidFill>
                    <a:schemeClr val="tx1"/>
                  </a:solidFill>
                </a:rPr>
                <a:t>اسم الدرس:الحديث النببي </a:t>
              </a:r>
              <a:endParaRPr lang="ar-SA" sz="3600" b="1" dirty="0" smtClean="0">
                <a:solidFill>
                  <a:schemeClr val="tx1"/>
                </a:solidFill>
              </a:endParaRPr>
            </a:p>
            <a:p>
              <a:pPr algn="ctr"/>
              <a:r>
                <a:rPr lang="ar-SA" sz="3600" b="1" dirty="0" smtClean="0">
                  <a:solidFill>
                    <a:schemeClr val="tx1"/>
                  </a:solidFill>
                </a:rPr>
                <a:t>من مقدمة</a:t>
              </a:r>
            </a:p>
            <a:p>
              <a:pPr algn="ctr"/>
              <a:r>
                <a:rPr lang="ar-SA" sz="3600" b="1" dirty="0" smtClean="0">
                  <a:solidFill>
                    <a:schemeClr val="tx1"/>
                  </a:solidFill>
                </a:rPr>
                <a:t> </a:t>
              </a:r>
              <a:r>
                <a:rPr lang="ar-SA" sz="3600" b="1" dirty="0">
                  <a:solidFill>
                    <a:schemeClr val="tx1"/>
                  </a:solidFill>
                </a:rPr>
                <a:t>مشكاة الصابيح </a:t>
              </a:r>
            </a:p>
            <a:p>
              <a:pPr algn="ctr"/>
              <a:endParaRPr lang="en-US" sz="3600" b="1" dirty="0">
                <a:solidFill>
                  <a:schemeClr val="tx1"/>
                </a:solidFill>
              </a:endParaRPr>
            </a:p>
          </p:txBody>
        </p:sp>
        <p:sp>
          <p:nvSpPr>
            <p:cNvPr id="3" name="Rectangle 2"/>
            <p:cNvSpPr/>
            <p:nvPr/>
          </p:nvSpPr>
          <p:spPr>
            <a:xfrm>
              <a:off x="6248400" y="3200400"/>
              <a:ext cx="2819400" cy="3505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solidFill>
                    <a:schemeClr val="tx1"/>
                  </a:solidFill>
                </a:rPr>
                <a:t>اسم المدرس:شيخ </a:t>
              </a:r>
              <a:r>
                <a:rPr lang="ar-SA" sz="3200" b="1" dirty="0" smtClean="0">
                  <a:solidFill>
                    <a:schemeClr val="tx1"/>
                  </a:solidFill>
                </a:rPr>
                <a:t>فريد</a:t>
              </a:r>
            </a:p>
            <a:p>
              <a:pPr algn="ctr"/>
              <a:r>
                <a:rPr lang="ar-SA" sz="3200" b="1" dirty="0">
                  <a:solidFill>
                    <a:schemeClr val="tx1"/>
                  </a:solidFill>
                </a:rPr>
                <a:t>مدير باللغة </a:t>
              </a:r>
              <a:r>
                <a:rPr lang="ar-SA" sz="3200" b="1" dirty="0" smtClean="0">
                  <a:solidFill>
                    <a:schemeClr val="tx1"/>
                  </a:solidFill>
                </a:rPr>
                <a:t>العربية</a:t>
              </a:r>
              <a:endParaRPr lang="ar-SA" sz="3200" b="1" dirty="0">
                <a:solidFill>
                  <a:schemeClr val="tx1"/>
                </a:solidFill>
              </a:endParaRPr>
            </a:p>
            <a:p>
              <a:pPr algn="ctr"/>
              <a:r>
                <a:rPr lang="ar-SA" sz="3200" b="1" dirty="0">
                  <a:solidFill>
                    <a:schemeClr val="tx1"/>
                  </a:solidFill>
                </a:rPr>
                <a:t>اسم المدرسة: مدرسة </a:t>
              </a:r>
              <a:r>
                <a:rPr lang="ar-SA" sz="3200" b="1" dirty="0" smtClean="0">
                  <a:solidFill>
                    <a:schemeClr val="tx1"/>
                  </a:solidFill>
                </a:rPr>
                <a:t>فاضل</a:t>
              </a:r>
            </a:p>
            <a:p>
              <a:pPr algn="ctr"/>
              <a:r>
                <a:rPr lang="ar-SA" sz="3200" b="1" dirty="0">
                  <a:solidFill>
                    <a:schemeClr val="tx1"/>
                  </a:solidFill>
                </a:rPr>
                <a:t>بكالوريوس بباكيلة</a:t>
              </a:r>
              <a:endParaRPr lang="en-US" sz="3200" b="1" dirty="0">
                <a:solidFill>
                  <a:schemeClr val="tx1"/>
                </a:solidFill>
              </a:endParaRPr>
            </a:p>
          </p:txBody>
        </p:sp>
        <p:sp>
          <p:nvSpPr>
            <p:cNvPr id="4" name="Rectangle 3"/>
            <p:cNvSpPr/>
            <p:nvPr/>
          </p:nvSpPr>
          <p:spPr>
            <a:xfrm>
              <a:off x="1275199" y="1066800"/>
              <a:ext cx="6096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الان اقدم امامكم </a:t>
              </a:r>
              <a:r>
                <a:rPr lang="ar-SA" sz="3200" b="1" dirty="0"/>
                <a:t>تعريف  الدرس و المدرس </a:t>
              </a:r>
              <a:r>
                <a:rPr lang="ar-SA" sz="3200" dirty="0" smtClean="0"/>
                <a:t> </a:t>
              </a:r>
              <a:endParaRPr lang="en-US" dirty="0"/>
            </a:p>
          </p:txBody>
        </p:sp>
      </p:gr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97259" y="3263444"/>
            <a:ext cx="2004827" cy="2222872"/>
          </a:xfrm>
          <a:prstGeom prst="rect">
            <a:avLst/>
          </a:prstGeom>
        </p:spPr>
      </p:pic>
    </p:spTree>
    <p:extLst>
      <p:ext uri="{BB962C8B-B14F-4D97-AF65-F5344CB8AC3E}">
        <p14:creationId xmlns:p14="http://schemas.microsoft.com/office/powerpoint/2010/main" val="98840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582341"/>
            <a:ext cx="8763000" cy="4955203"/>
          </a:xfrm>
          <a:prstGeom prst="rect">
            <a:avLst/>
          </a:prstGeom>
          <a:solidFill>
            <a:srgbClr val="FFC000"/>
          </a:solidFill>
        </p:spPr>
        <p:txBody>
          <a:bodyPr wrap="square">
            <a:spAutoFit/>
          </a:bodyPr>
          <a:lstStyle/>
          <a:p>
            <a:r>
              <a:rPr lang="bn-IN" sz="2800" dirty="0"/>
              <a:t>মিশকাত শরীফ। পৃথিবীখ্যাত হাদীস সংকলনগুলোর একটি</a:t>
            </a:r>
            <a:r>
              <a:rPr lang="bn-IN" sz="2800" dirty="0" smtClean="0"/>
              <a:t>।</a:t>
            </a:r>
            <a:endParaRPr lang="en-US" sz="2800" dirty="0" smtClean="0"/>
          </a:p>
          <a:p>
            <a:r>
              <a:rPr lang="ar-SA" sz="2800" dirty="0">
                <a:latin typeface="SutonnyMJ" pitchFamily="2" charset="0"/>
              </a:rPr>
              <a:t>مشكاة</a:t>
            </a:r>
            <a:r>
              <a:rPr lang="en-US" sz="2800" dirty="0">
                <a:latin typeface="SutonnyMJ" pitchFamily="2" charset="0"/>
              </a:rPr>
              <a:t>-</a:t>
            </a:r>
            <a:r>
              <a:rPr lang="en-US" sz="2800" dirty="0" err="1">
                <a:latin typeface="SutonnyMJ" pitchFamily="2" charset="0"/>
              </a:rPr>
              <a:t>k‡ãi</a:t>
            </a:r>
            <a:r>
              <a:rPr lang="en-US" sz="2800" dirty="0">
                <a:latin typeface="SutonnyMJ" pitchFamily="2" charset="0"/>
              </a:rPr>
              <a:t> A_© </a:t>
            </a:r>
            <a:r>
              <a:rPr lang="en-US" sz="2800" dirty="0" err="1">
                <a:latin typeface="SutonnyMJ" pitchFamily="2" charset="0"/>
              </a:rPr>
              <a:t>nj</a:t>
            </a:r>
            <a:r>
              <a:rPr lang="en-US" sz="2800" dirty="0">
                <a:latin typeface="SutonnyMJ" pitchFamily="2" charset="0"/>
              </a:rPr>
              <a:t>-‡PivM`</a:t>
            </a:r>
            <a:r>
              <a:rPr lang="en-US" sz="2800" dirty="0" err="1">
                <a:latin typeface="SutonnyMJ" pitchFamily="2" charset="0"/>
              </a:rPr>
              <a:t>vb</a:t>
            </a:r>
            <a:r>
              <a:rPr lang="en-US" sz="2800" dirty="0">
                <a:latin typeface="SutonnyMJ" pitchFamily="2" charset="0"/>
              </a:rPr>
              <a:t>,‡</a:t>
            </a:r>
            <a:r>
              <a:rPr lang="en-US" sz="2800" dirty="0" err="1">
                <a:latin typeface="SutonnyMJ" pitchFamily="2" charset="0"/>
              </a:rPr>
              <a:t>hLv‡b</a:t>
            </a:r>
            <a:r>
              <a:rPr lang="en-US" sz="2800" dirty="0">
                <a:latin typeface="SutonnyMJ" pitchFamily="2" charset="0"/>
              </a:rPr>
              <a:t> †</a:t>
            </a:r>
            <a:r>
              <a:rPr lang="en-US" sz="2800" dirty="0" err="1">
                <a:latin typeface="SutonnyMJ" pitchFamily="2" charset="0"/>
              </a:rPr>
              <a:t>PivM</a:t>
            </a:r>
            <a:r>
              <a:rPr lang="en-US" sz="2800" dirty="0">
                <a:latin typeface="SutonnyMJ" pitchFamily="2" charset="0"/>
              </a:rPr>
              <a:t> </a:t>
            </a:r>
            <a:r>
              <a:rPr lang="en-US" sz="2800" dirty="0" err="1">
                <a:latin typeface="SutonnyMJ" pitchFamily="2" charset="0"/>
              </a:rPr>
              <a:t>ev</a:t>
            </a:r>
            <a:r>
              <a:rPr lang="en-US" sz="2800" dirty="0">
                <a:latin typeface="SutonnyMJ" pitchFamily="2" charset="0"/>
              </a:rPr>
              <a:t> </a:t>
            </a:r>
            <a:r>
              <a:rPr lang="en-US" sz="2800" dirty="0" err="1">
                <a:latin typeface="SutonnyMJ" pitchFamily="2" charset="0"/>
              </a:rPr>
              <a:t>evwZ</a:t>
            </a:r>
            <a:r>
              <a:rPr lang="en-US" sz="2800" dirty="0">
                <a:latin typeface="SutonnyMJ" pitchFamily="2" charset="0"/>
              </a:rPr>
              <a:t> </a:t>
            </a:r>
            <a:r>
              <a:rPr lang="en-US" sz="2800" dirty="0" err="1">
                <a:latin typeface="SutonnyMJ" pitchFamily="2" charset="0"/>
              </a:rPr>
              <a:t>ivLv</a:t>
            </a:r>
            <a:r>
              <a:rPr lang="en-US" sz="2800" dirty="0">
                <a:latin typeface="SutonnyMJ" pitchFamily="2" charset="0"/>
              </a:rPr>
              <a:t> </a:t>
            </a:r>
            <a:r>
              <a:rPr lang="en-US" sz="2800" dirty="0" err="1">
                <a:latin typeface="SutonnyMJ" pitchFamily="2" charset="0"/>
              </a:rPr>
              <a:t>nq</a:t>
            </a:r>
            <a:endParaRPr lang="en-US" sz="2800" dirty="0">
              <a:latin typeface="SutonnyMJ" pitchFamily="2" charset="0"/>
            </a:endParaRPr>
          </a:p>
          <a:p>
            <a:r>
              <a:rPr lang="ar-SA" sz="2800" dirty="0">
                <a:latin typeface="SutonnyMJ" pitchFamily="2" charset="0"/>
              </a:rPr>
              <a:t>الْـمَصَابِيْحِ</a:t>
            </a:r>
            <a:r>
              <a:rPr lang="en-US" sz="2800" dirty="0">
                <a:latin typeface="SutonnyMJ" pitchFamily="2" charset="0"/>
              </a:rPr>
              <a:t>- </a:t>
            </a:r>
            <a:r>
              <a:rPr lang="en-US" sz="2800" dirty="0" err="1">
                <a:latin typeface="SutonnyMJ" pitchFamily="2" charset="0"/>
              </a:rPr>
              <a:t>k‡ãi</a:t>
            </a:r>
            <a:r>
              <a:rPr lang="en-US" sz="2800" dirty="0">
                <a:latin typeface="SutonnyMJ" pitchFamily="2" charset="0"/>
              </a:rPr>
              <a:t> A_© </a:t>
            </a:r>
            <a:r>
              <a:rPr lang="en-US" sz="2800" dirty="0" err="1">
                <a:latin typeface="SutonnyMJ" pitchFamily="2" charset="0"/>
              </a:rPr>
              <a:t>nj</a:t>
            </a:r>
            <a:r>
              <a:rPr lang="en-US" sz="2800" dirty="0">
                <a:latin typeface="SutonnyMJ" pitchFamily="2" charset="0"/>
              </a:rPr>
              <a:t>-‡</a:t>
            </a:r>
            <a:r>
              <a:rPr lang="en-US" sz="2800" dirty="0" err="1">
                <a:latin typeface="SutonnyMJ" pitchFamily="2" charset="0"/>
              </a:rPr>
              <a:t>PivM</a:t>
            </a:r>
            <a:r>
              <a:rPr lang="en-US" sz="2800" dirty="0">
                <a:latin typeface="SutonnyMJ" pitchFamily="2" charset="0"/>
              </a:rPr>
              <a:t> </a:t>
            </a:r>
            <a:r>
              <a:rPr lang="en-US" sz="2800" dirty="0" err="1">
                <a:latin typeface="SutonnyMJ" pitchFamily="2" charset="0"/>
              </a:rPr>
              <a:t>ev</a:t>
            </a:r>
            <a:r>
              <a:rPr lang="en-US" sz="2800" dirty="0">
                <a:latin typeface="SutonnyMJ" pitchFamily="2" charset="0"/>
              </a:rPr>
              <a:t> </a:t>
            </a:r>
            <a:r>
              <a:rPr lang="en-US" sz="2800" dirty="0" err="1">
                <a:latin typeface="SutonnyMJ" pitchFamily="2" charset="0"/>
              </a:rPr>
              <a:t>evwZmg~n</a:t>
            </a:r>
            <a:endParaRPr lang="en-US" sz="2800" dirty="0">
              <a:latin typeface="SutonnyMJ" pitchFamily="2" charset="0"/>
            </a:endParaRPr>
          </a:p>
          <a:p>
            <a:r>
              <a:rPr lang="bn-IN" sz="2800" dirty="0" smtClean="0"/>
              <a:t> </a:t>
            </a:r>
            <a:r>
              <a:rPr lang="bn-IN" sz="2800" dirty="0"/>
              <a:t>কিতাবটি মূলত ইমাম আবু মুহাম্মদ আল-হুসাইন ইবনে মাসউদ আল-বাগাওয়ী (মৃত্যু: ৫১৬ হি.) লিখিত মাসাবীহুস সুন্নাহ কিতাবের সংযোজিত সংকলন। যা ইমাম ওলি উদ্দীন মুহাম্মদ ইবনে আবদুল্লাহ আল-খতীব আত-তিবরীযী (মৃত্যু: ৭৪১ হি.) রচনা করেন।</a:t>
            </a:r>
            <a:endParaRPr lang="en-US" sz="2800" dirty="0"/>
          </a:p>
          <a:p>
            <a:r>
              <a:rPr lang="bn-IN" sz="2800" dirty="0"/>
              <a:t>ইমাম বাগাওয়ী (রহ.) তাঁর কিতাবটি প্রসিদ্ধ হাদীস সংকলন</a:t>
            </a:r>
            <a:r>
              <a:rPr lang="en-US" sz="2800" dirty="0"/>
              <a:t>, </a:t>
            </a:r>
            <a:r>
              <a:rPr lang="bn-IN" sz="2800" dirty="0"/>
              <a:t>যথা- সহীহ আল-বুখারী</a:t>
            </a:r>
            <a:r>
              <a:rPr lang="en-US" sz="2800" dirty="0"/>
              <a:t>, </a:t>
            </a:r>
            <a:r>
              <a:rPr lang="bn-IN" sz="2800" dirty="0"/>
              <a:t>মুসলিম</a:t>
            </a:r>
            <a:r>
              <a:rPr lang="en-US" sz="2800" dirty="0"/>
              <a:t>, </a:t>
            </a:r>
            <a:r>
              <a:rPr lang="bn-IN" sz="2800" dirty="0"/>
              <a:t>সুনানে আবু দাউদ</a:t>
            </a:r>
            <a:r>
              <a:rPr lang="en-US" sz="2800" dirty="0"/>
              <a:t>, </a:t>
            </a:r>
            <a:r>
              <a:rPr lang="bn-IN" sz="2800" dirty="0"/>
              <a:t>জামে তিরমিযী ইত্যাদি গ্রন্থ থেকে সংকলন করেন</a:t>
            </a:r>
            <a:r>
              <a:rPr lang="bn-IN" sz="2800" dirty="0" smtClean="0"/>
              <a:t>।</a:t>
            </a:r>
            <a:endParaRPr lang="en-US" sz="2800" dirty="0"/>
          </a:p>
        </p:txBody>
      </p:sp>
    </p:spTree>
    <p:extLst>
      <p:ext uri="{BB962C8B-B14F-4D97-AF65-F5344CB8AC3E}">
        <p14:creationId xmlns:p14="http://schemas.microsoft.com/office/powerpoint/2010/main" val="307698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0"/>
            <a:ext cx="8686800" cy="5755422"/>
          </a:xfrm>
          <a:prstGeom prst="rect">
            <a:avLst/>
          </a:prstGeom>
          <a:solidFill>
            <a:srgbClr val="FFC000"/>
          </a:solidFill>
        </p:spPr>
        <p:txBody>
          <a:bodyPr wrap="square">
            <a:spAutoFit/>
          </a:bodyPr>
          <a:lstStyle/>
          <a:p>
            <a:r>
              <a:rPr lang="bn-IN" sz="2800" dirty="0">
                <a:latin typeface="SutonnyMJ" pitchFamily="2" charset="0"/>
              </a:rPr>
              <a:t>এ বিষয়ে তিনি ভূমিকায় লিখেন</a:t>
            </a:r>
            <a:r>
              <a:rPr lang="en-US" sz="2800" dirty="0">
                <a:latin typeface="SutonnyMJ" pitchFamily="2" charset="0"/>
              </a:rPr>
              <a:t>,</a:t>
            </a:r>
          </a:p>
          <a:p>
            <a:pPr rtl="1"/>
            <a:r>
              <a:rPr lang="ar-SA" sz="2800" b="1" dirty="0">
                <a:latin typeface="SutonnyMJ" pitchFamily="2" charset="0"/>
              </a:rPr>
              <a:t>وتجد أحاديث كل باب منها تنقسم إلىٰ صحاح وحسان، أعني بـ «الصّحاح» ما أخرجه الشيخان: أبو عبد الله محمد بن إسمعيل الجعفي البخاري، وأبو الحسين مسلم بن الحجاج القشيري النيسابوري ، في جامعهما، أو أحدهما.</a:t>
            </a:r>
            <a:endParaRPr lang="en-US" sz="2800" dirty="0">
              <a:latin typeface="SutonnyMJ" pitchFamily="2" charset="0"/>
            </a:endParaRPr>
          </a:p>
          <a:p>
            <a:pPr rtl="1"/>
            <a:r>
              <a:rPr lang="ar-SA" sz="2800" b="1" dirty="0">
                <a:latin typeface="SutonnyMJ" pitchFamily="2" charset="0"/>
              </a:rPr>
              <a:t>وأعني بـ «الحِسان» ما أورده أبو داود سليمان بن الأشعث السجستاني وأبو عيسى محمد بن عيسى بن سورة الترمذي وغيرهما</a:t>
            </a:r>
            <a:r>
              <a:rPr lang="ar-SA" sz="2800" b="1" dirty="0" smtClean="0">
                <a:latin typeface="SutonnyMJ" pitchFamily="2" charset="0"/>
              </a:rPr>
              <a:t>.</a:t>
            </a:r>
            <a:endParaRPr lang="en-US" sz="2800" dirty="0" smtClean="0">
              <a:latin typeface="SutonnyMJ" pitchFamily="2" charset="0"/>
            </a:endParaRPr>
          </a:p>
          <a:p>
            <a:r>
              <a:rPr lang="en-US" sz="2800" b="1" dirty="0" smtClean="0">
                <a:latin typeface="SutonnyMJ" pitchFamily="2" charset="0"/>
              </a:rPr>
              <a:t>(</a:t>
            </a:r>
            <a:r>
              <a:rPr lang="en-US" sz="3200" dirty="0" err="1" smtClean="0">
                <a:latin typeface="SutonnyMJ" pitchFamily="2" charset="0"/>
              </a:rPr>
              <a:t>wcÖq</a:t>
            </a:r>
            <a:r>
              <a:rPr lang="en-US" sz="3200" dirty="0" smtClean="0">
                <a:latin typeface="SutonnyMJ" pitchFamily="2" charset="0"/>
              </a:rPr>
              <a:t> </a:t>
            </a:r>
            <a:r>
              <a:rPr lang="en-US" sz="3200" dirty="0" err="1" smtClean="0">
                <a:latin typeface="SutonnyMJ" pitchFamily="2" charset="0"/>
              </a:rPr>
              <a:t>wkÿv</a:t>
            </a:r>
            <a:r>
              <a:rPr lang="en-US" sz="3200" dirty="0" smtClean="0">
                <a:latin typeface="SutonnyMJ" pitchFamily="2" charset="0"/>
              </a:rPr>
              <a:t>©_x</a:t>
            </a:r>
            <a:r>
              <a:rPr lang="bn-IN" sz="3200" dirty="0" smtClean="0">
                <a:latin typeface="SutonnyMJ" pitchFamily="2" charset="0"/>
              </a:rPr>
              <a:t>!)</a:t>
            </a:r>
            <a:r>
              <a:rPr lang="en-US" sz="2800" dirty="0" smtClean="0">
                <a:latin typeface="SutonnyMJ" pitchFamily="2" charset="0"/>
              </a:rPr>
              <a:t> </a:t>
            </a:r>
            <a:r>
              <a:rPr lang="bn-IN" sz="2800" dirty="0" smtClean="0">
                <a:latin typeface="SutonnyMJ" pitchFamily="2" charset="0"/>
              </a:rPr>
              <a:t>আপনি লক্ষ্য করে থাকবেন</a:t>
            </a:r>
            <a:r>
              <a:rPr lang="en-US" sz="2800" dirty="0" smtClean="0">
                <a:latin typeface="SutonnyMJ" pitchFamily="2" charset="0"/>
              </a:rPr>
              <a:t>, </a:t>
            </a:r>
            <a:r>
              <a:rPr lang="bn-IN" sz="2800" dirty="0" smtClean="0">
                <a:latin typeface="SutonnyMJ" pitchFamily="2" charset="0"/>
              </a:rPr>
              <a:t>কিতাবটির প্রত্যেক অধ্যায়ের হাদীসগুলো </a:t>
            </a:r>
            <a:r>
              <a:rPr lang="en-US" sz="2800" dirty="0" smtClean="0">
                <a:latin typeface="SutonnyMJ" pitchFamily="2" charset="0"/>
              </a:rPr>
              <a:t>‘</a:t>
            </a:r>
            <a:r>
              <a:rPr lang="bn-IN" sz="2800" dirty="0" smtClean="0">
                <a:latin typeface="SutonnyMJ" pitchFamily="2" charset="0"/>
              </a:rPr>
              <a:t>সহীহ ও হাসান</a:t>
            </a:r>
            <a:r>
              <a:rPr lang="en-US" sz="2800" dirty="0" smtClean="0">
                <a:latin typeface="SutonnyMJ" pitchFamily="2" charset="0"/>
              </a:rPr>
              <a:t> </a:t>
            </a:r>
            <a:r>
              <a:rPr lang="bn-IN" sz="2800" dirty="0" smtClean="0">
                <a:latin typeface="SutonnyMJ" pitchFamily="2" charset="0"/>
              </a:rPr>
              <a:t>দুভাগে বিভক্ত। </a:t>
            </a:r>
            <a:r>
              <a:rPr lang="en-US" sz="2800" dirty="0">
                <a:latin typeface="SutonnyMJ" pitchFamily="2" charset="0"/>
              </a:rPr>
              <a:t> </a:t>
            </a:r>
            <a:r>
              <a:rPr lang="en-US" sz="2800" dirty="0" smtClean="0">
                <a:latin typeface="SutonnyMJ" pitchFamily="2" charset="0"/>
              </a:rPr>
              <a:t> </a:t>
            </a:r>
            <a:r>
              <a:rPr lang="bn-IN" sz="2800" dirty="0" smtClean="0">
                <a:latin typeface="SutonnyMJ" pitchFamily="2" charset="0"/>
              </a:rPr>
              <a:t>সহীহ</a:t>
            </a:r>
            <a:r>
              <a:rPr lang="en-US" sz="2800" dirty="0" smtClean="0">
                <a:latin typeface="SutonnyMJ" pitchFamily="2" charset="0"/>
              </a:rPr>
              <a:t> </a:t>
            </a:r>
            <a:r>
              <a:rPr lang="bn-IN" sz="2800" dirty="0" smtClean="0">
                <a:latin typeface="SutonnyMJ" pitchFamily="2" charset="0"/>
              </a:rPr>
              <a:t>বলতে আমি সেসব হাদীস বুঝিয়েছি যা ইমাম </a:t>
            </a:r>
            <a:r>
              <a:rPr lang="en-US" sz="2800" dirty="0" smtClean="0">
                <a:latin typeface="SutonnyMJ" pitchFamily="2" charset="0"/>
              </a:rPr>
              <a:t>… </a:t>
            </a:r>
            <a:r>
              <a:rPr lang="bn-IN" sz="2800" dirty="0" smtClean="0">
                <a:latin typeface="SutonnyMJ" pitchFamily="2" charset="0"/>
              </a:rPr>
              <a:t>বুখারী ও ইমাম</a:t>
            </a:r>
            <a:r>
              <a:rPr lang="en-US" sz="2800" dirty="0" smtClean="0">
                <a:latin typeface="SutonnyMJ" pitchFamily="2" charset="0"/>
              </a:rPr>
              <a:t>… </a:t>
            </a:r>
            <a:r>
              <a:rPr lang="bn-IN" sz="2800" dirty="0" smtClean="0">
                <a:latin typeface="SutonnyMJ" pitchFamily="2" charset="0"/>
              </a:rPr>
              <a:t>মুসলিম উভয়ে অথবা উভয়ের কোন একজন তাঁদের কিতাবে উল্লেখ করেছেন। আর হাসান</a:t>
            </a:r>
            <a:r>
              <a:rPr lang="en-US" sz="2800" dirty="0" smtClean="0">
                <a:latin typeface="SutonnyMJ" pitchFamily="2" charset="0"/>
              </a:rPr>
              <a:t> </a:t>
            </a:r>
            <a:r>
              <a:rPr lang="bn-IN" sz="2800" dirty="0" smtClean="0">
                <a:latin typeface="SutonnyMJ" pitchFamily="2" charset="0"/>
              </a:rPr>
              <a:t>বলে উদ্দেশ্য হলো</a:t>
            </a:r>
            <a:r>
              <a:rPr lang="en-US" sz="2800" dirty="0" smtClean="0">
                <a:latin typeface="SutonnyMJ" pitchFamily="2" charset="0"/>
              </a:rPr>
              <a:t>, </a:t>
            </a:r>
            <a:r>
              <a:rPr lang="bn-IN" sz="2800" dirty="0" smtClean="0">
                <a:latin typeface="SutonnyMJ" pitchFamily="2" charset="0"/>
              </a:rPr>
              <a:t>যেসব হাদীস ইমাম আবু দাউদ</a:t>
            </a:r>
            <a:r>
              <a:rPr lang="en-US" sz="2800" dirty="0" smtClean="0">
                <a:latin typeface="SutonnyMJ" pitchFamily="2" charset="0"/>
              </a:rPr>
              <a:t>…, </a:t>
            </a:r>
            <a:r>
              <a:rPr lang="bn-IN" sz="2800" dirty="0" smtClean="0">
                <a:latin typeface="SutonnyMJ" pitchFamily="2" charset="0"/>
              </a:rPr>
              <a:t>ইমাম তিরমিযী</a:t>
            </a:r>
            <a:r>
              <a:rPr lang="en-US" sz="2800" dirty="0" smtClean="0">
                <a:latin typeface="SutonnyMJ" pitchFamily="2" charset="0"/>
              </a:rPr>
              <a:t>… </a:t>
            </a:r>
            <a:r>
              <a:rPr lang="bn-IN" sz="2800" dirty="0" smtClean="0">
                <a:latin typeface="SutonnyMJ" pitchFamily="2" charset="0"/>
              </a:rPr>
              <a:t>ও অন্যান্যরা উল্লেখ করেছেন</a:t>
            </a:r>
            <a:r>
              <a:rPr lang="en-US" sz="2800" dirty="0" smtClean="0">
                <a:latin typeface="SutonnyMJ" pitchFamily="2" charset="0"/>
              </a:rPr>
              <a:t>|</a:t>
            </a:r>
            <a:endParaRPr lang="en-US" sz="2800" dirty="0">
              <a:latin typeface="SutonnyMJ" pitchFamily="2" charset="0"/>
            </a:endParaRPr>
          </a:p>
        </p:txBody>
      </p:sp>
    </p:spTree>
    <p:extLst>
      <p:ext uri="{BB962C8B-B14F-4D97-AF65-F5344CB8AC3E}">
        <p14:creationId xmlns:p14="http://schemas.microsoft.com/office/powerpoint/2010/main" val="428754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066800"/>
            <a:ext cx="8763000" cy="4708981"/>
          </a:xfrm>
          <a:prstGeom prst="rect">
            <a:avLst/>
          </a:prstGeom>
          <a:solidFill>
            <a:srgbClr val="FFC000"/>
          </a:solidFill>
        </p:spPr>
        <p:txBody>
          <a:bodyPr wrap="square">
            <a:spAutoFit/>
          </a:bodyPr>
          <a:lstStyle/>
          <a:p>
            <a:r>
              <a:rPr lang="bn-IN" sz="3000" dirty="0"/>
              <a:t>মিশকাত শরীফ লেখার ক্ষেত্রে খতীব তিবরীযী (রহ.) কোন কোন বিষয়ে ইমাম বাগাওয়ী (রহ.)-কে অনুসরণ করেছেন নিম্নলিখিত বিষয়গুলোতে তা বিশেষভাবে লক্ষ্যণীয়:</a:t>
            </a:r>
            <a:endParaRPr lang="en-US" sz="3000" dirty="0"/>
          </a:p>
          <a:p>
            <a:r>
              <a:rPr lang="bn-IN" sz="3000" dirty="0"/>
              <a:t>১.</a:t>
            </a:r>
            <a:r>
              <a:rPr lang="en-US" sz="3000" dirty="0"/>
              <a:t>         </a:t>
            </a:r>
            <a:r>
              <a:rPr lang="bn-IN" sz="3000" dirty="0"/>
              <a:t>মিশকাত শরীফের অধ্যায় ও পরিচ্ছেদগুলো বিন্যাসের ক্ষেত্রে খতীব তিবরীযী (রহ.) পূর্ণভাবে ইমাম বাগাওয়ী (রহ.)-এর পদ্ধতি অনুসরণ করেছেন।</a:t>
            </a:r>
            <a:endParaRPr lang="en-US" sz="3000" dirty="0"/>
          </a:p>
          <a:p>
            <a:r>
              <a:rPr lang="bn-IN" sz="3000" dirty="0"/>
              <a:t>২.</a:t>
            </a:r>
            <a:r>
              <a:rPr lang="en-US" sz="3000" dirty="0"/>
              <a:t>         </a:t>
            </a:r>
            <a:r>
              <a:rPr lang="bn-IN" sz="3000" dirty="0"/>
              <a:t>খতীব তিবরীযী (রহ.) ইমাম বাগাওয়ী (রহ.)-এর </a:t>
            </a:r>
            <a:r>
              <a:rPr lang="en-US" sz="3000" dirty="0"/>
              <a:t>‘</a:t>
            </a:r>
            <a:r>
              <a:rPr lang="bn-IN" sz="3000" dirty="0"/>
              <a:t>সহীহ ও হাসান</a:t>
            </a:r>
            <a:r>
              <a:rPr lang="en-US" sz="3000" dirty="0"/>
              <a:t>’ </a:t>
            </a:r>
            <a:r>
              <a:rPr lang="bn-IN" sz="3000" dirty="0"/>
              <a:t>সম্পর্কিত পরিভাষা বহাল রেখেই প্রত্যেক পরিচ্ছেদের হাদীস বিন্যাস করেছেন।</a:t>
            </a:r>
            <a:endParaRPr lang="en-US" sz="3000" dirty="0"/>
          </a:p>
        </p:txBody>
      </p:sp>
    </p:spTree>
    <p:extLst>
      <p:ext uri="{BB962C8B-B14F-4D97-AF65-F5344CB8AC3E}">
        <p14:creationId xmlns:p14="http://schemas.microsoft.com/office/powerpoint/2010/main" val="198757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2286"/>
            <a:ext cx="8534400" cy="4801314"/>
          </a:xfrm>
          <a:prstGeom prst="rect">
            <a:avLst/>
          </a:prstGeom>
          <a:solidFill>
            <a:srgbClr val="FFC000"/>
          </a:solidFill>
        </p:spPr>
        <p:txBody>
          <a:bodyPr wrap="square">
            <a:spAutoFit/>
          </a:bodyPr>
          <a:lstStyle/>
          <a:p>
            <a:r>
              <a:rPr lang="en-US" sz="3400" dirty="0">
                <a:latin typeface="SutonnyMJ" pitchFamily="2" charset="0"/>
              </a:rPr>
              <a:t>3</a:t>
            </a:r>
            <a:r>
              <a:rPr lang="bn-IN" sz="3400" dirty="0"/>
              <a:t>.</a:t>
            </a:r>
            <a:r>
              <a:rPr lang="en-US" sz="3400" dirty="0"/>
              <a:t>         </a:t>
            </a:r>
            <a:r>
              <a:rPr lang="bn-IN" sz="3400" dirty="0"/>
              <a:t>ইমাম বাগাওয়ী (রহ.) কোনো একটি হাদীস উল্লেখ করার পর হাদীসটি তিনি কোন কিতাব থেকে সংগ্রহ করেছেন তা উল্লেখ করেননি। আবার বহু হাদীসের বর্ণনাকারীর নামও উল্লেখ করেন নি। পক্ষান্তরে খতীব তিবরীযী (রহ.) প্রত্যেক হাদীসের বর্ণনাকারী ও হাদীসটি কোন কিতাবে উল্লেখিত হয়েছে সে কিতাবের নাম উল্লেখ করেছেন</a:t>
            </a:r>
            <a:r>
              <a:rPr lang="bn-IN" sz="3400" dirty="0" smtClean="0"/>
              <a:t>।</a:t>
            </a:r>
            <a:endParaRPr lang="en-US" sz="3400" dirty="0"/>
          </a:p>
          <a:p>
            <a:endParaRPr lang="en-US" sz="3400" dirty="0" smtClean="0"/>
          </a:p>
        </p:txBody>
      </p:sp>
    </p:spTree>
    <p:extLst>
      <p:ext uri="{BB962C8B-B14F-4D97-AF65-F5344CB8AC3E}">
        <p14:creationId xmlns:p14="http://schemas.microsoft.com/office/powerpoint/2010/main" val="152257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90600"/>
            <a:ext cx="8763000" cy="4401205"/>
          </a:xfrm>
          <a:prstGeom prst="rect">
            <a:avLst/>
          </a:prstGeom>
          <a:solidFill>
            <a:srgbClr val="FFC000"/>
          </a:solidFill>
        </p:spPr>
        <p:txBody>
          <a:bodyPr wrap="square">
            <a:spAutoFit/>
          </a:bodyPr>
          <a:lstStyle/>
          <a:p>
            <a:r>
              <a:rPr lang="bn-IN" sz="2800" dirty="0"/>
              <a:t>খতীব তিবরীযী (রহ.) প্রত্যেক অধ্যায়কে তিনটি পরিচ্ছেদে বিভক্ত করেছেন:</a:t>
            </a:r>
            <a:endParaRPr lang="en-US" sz="2800" dirty="0"/>
          </a:p>
          <a:p>
            <a:r>
              <a:rPr lang="bn-IN" sz="2800" dirty="0"/>
              <a:t>প্রথম পরিচ্ছেদে</a:t>
            </a:r>
            <a:r>
              <a:rPr lang="en-US" sz="2800" dirty="0"/>
              <a:t>, </a:t>
            </a:r>
            <a:r>
              <a:rPr lang="bn-IN" sz="2800" dirty="0"/>
              <a:t>ইমাম বাগাওয়ী কর্তৃক উল্লেখিত </a:t>
            </a:r>
            <a:r>
              <a:rPr lang="en-US" sz="2800" dirty="0"/>
              <a:t>‘</a:t>
            </a:r>
            <a:r>
              <a:rPr lang="bn-IN" sz="2800" dirty="0"/>
              <a:t>সহীহ হাদীস</a:t>
            </a:r>
            <a:r>
              <a:rPr lang="en-US" sz="2800" dirty="0"/>
              <a:t>’ </a:t>
            </a:r>
            <a:r>
              <a:rPr lang="bn-IN" sz="2800" dirty="0"/>
              <a:t>তথা বুখারী ও মুসলিম শরীফের হাদীসগুলো উল্লেখ করেছেন।</a:t>
            </a:r>
            <a:endParaRPr lang="en-US" sz="2800" dirty="0"/>
          </a:p>
          <a:p>
            <a:r>
              <a:rPr lang="bn-IN" sz="2800" dirty="0"/>
              <a:t>দ্বিতীয় পরিচ্ছেদে</a:t>
            </a:r>
            <a:r>
              <a:rPr lang="en-US" sz="2800" dirty="0"/>
              <a:t>, </a:t>
            </a:r>
            <a:r>
              <a:rPr lang="bn-IN" sz="2800" dirty="0"/>
              <a:t>ইমাম বাগাওয়ী কর্তৃক উল্লেখিত </a:t>
            </a:r>
            <a:r>
              <a:rPr lang="en-US" sz="2800" dirty="0"/>
              <a:t>‘</a:t>
            </a:r>
            <a:r>
              <a:rPr lang="bn-IN" sz="2800" dirty="0"/>
              <a:t>হাসান হাদীস</a:t>
            </a:r>
            <a:r>
              <a:rPr lang="en-US" sz="2800" dirty="0"/>
              <a:t>’ </a:t>
            </a:r>
            <a:r>
              <a:rPr lang="bn-IN" sz="2800" dirty="0"/>
              <a:t>তথা বুখারী ও মুসলিম শরীফ ব্যতীত বাকী কিতাবের হাদীসগুলো উল্লেখ করেছেন।</a:t>
            </a:r>
            <a:endParaRPr lang="en-US" sz="2800" dirty="0"/>
          </a:p>
          <a:p>
            <a:r>
              <a:rPr lang="bn-IN" sz="2800" dirty="0"/>
              <a:t>তৃতীয় পরিচ্ছেদে</a:t>
            </a:r>
            <a:r>
              <a:rPr lang="en-US" sz="2800" dirty="0"/>
              <a:t>, </a:t>
            </a:r>
            <a:r>
              <a:rPr lang="bn-IN" sz="2800" dirty="0"/>
              <a:t>নিজের পক্ষ থেকে আরো কিছু হাদীস যোগ করেছেন। যা বুখারী শরীফসহ অন্যান্য কিতাব থেকে তিনি নিজে সংগ্রহ করেছেন। [তিবরীযী</a:t>
            </a:r>
            <a:r>
              <a:rPr lang="en-US" sz="2800" dirty="0"/>
              <a:t>, </a:t>
            </a:r>
            <a:r>
              <a:rPr lang="bn-IN" sz="2800" dirty="0"/>
              <a:t>মিশকাত</a:t>
            </a:r>
            <a:r>
              <a:rPr lang="en-US" sz="2800" dirty="0"/>
              <a:t>, </a:t>
            </a:r>
            <a:r>
              <a:rPr lang="bn-IN" sz="2800" dirty="0"/>
              <a:t>খ. ১</a:t>
            </a:r>
            <a:r>
              <a:rPr lang="en-US" sz="2800" dirty="0"/>
              <a:t>, </a:t>
            </a:r>
            <a:r>
              <a:rPr lang="bn-IN" sz="2800" dirty="0"/>
              <a:t>পৃ. ৬</a:t>
            </a:r>
            <a:r>
              <a:rPr lang="en-US" sz="2800" dirty="0"/>
              <a:t>Ñ</a:t>
            </a:r>
            <a:r>
              <a:rPr lang="bn-IN" sz="2800" dirty="0"/>
              <a:t>৭]</a:t>
            </a:r>
            <a:endParaRPr lang="en-US" sz="2800" dirty="0"/>
          </a:p>
        </p:txBody>
      </p:sp>
    </p:spTree>
    <p:extLst>
      <p:ext uri="{BB962C8B-B14F-4D97-AF65-F5344CB8AC3E}">
        <p14:creationId xmlns:p14="http://schemas.microsoft.com/office/powerpoint/2010/main" val="111270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192" y="1143000"/>
            <a:ext cx="8357616" cy="4524315"/>
          </a:xfrm>
          <a:prstGeom prst="rect">
            <a:avLst/>
          </a:prstGeom>
          <a:solidFill>
            <a:srgbClr val="FFC000"/>
          </a:solidFill>
        </p:spPr>
        <p:txBody>
          <a:bodyPr wrap="square">
            <a:spAutoFit/>
          </a:bodyPr>
          <a:lstStyle/>
          <a:p>
            <a:r>
              <a:rPr lang="en-US" sz="3200" dirty="0">
                <a:latin typeface="SutonnyMJ" pitchFamily="2" charset="0"/>
              </a:rPr>
              <a:t>6</a:t>
            </a:r>
            <a:r>
              <a:rPr lang="bn-IN" sz="3200" dirty="0"/>
              <a:t>.</a:t>
            </a:r>
            <a:r>
              <a:rPr lang="en-US" sz="3200" dirty="0"/>
              <a:t>         </a:t>
            </a:r>
            <a:r>
              <a:rPr lang="bn-IN" sz="3200" dirty="0"/>
              <a:t>ইমাম বাগাওয়ী (রহ.) তাঁর কিতাবে কোন কোন হাদীস মূল শব্দে উল্লেখ করেননি। ক্ষেত্র বিশেষে মূল হাদীসের কোন কোন শব্দ পরিবর্তনও করেছেন। খতীব তিবরীযী (রহ.) হাদীস উল্লেখ করার ক্ষেত্রে (ইমাম বাগাওয়ী কর্তৃক উল্লেখিত হাদীসগুলোতেও) হাদীসের মূল শব্দ উল্লেখ করার প্রতি বিশেষ গুরুত্বারোপ করেছেন। </a:t>
            </a:r>
            <a:endParaRPr lang="en-US" sz="3200" dirty="0" smtClean="0"/>
          </a:p>
          <a:p>
            <a:r>
              <a:rPr lang="en-US" sz="3200" dirty="0" smtClean="0">
                <a:latin typeface="SutonnyMJ" pitchFamily="2" charset="0"/>
              </a:rPr>
              <a:t>7</a:t>
            </a:r>
            <a:r>
              <a:rPr lang="en-US" sz="3200" dirty="0" smtClean="0"/>
              <a:t>.</a:t>
            </a:r>
            <a:r>
              <a:rPr lang="en-US" sz="3200" dirty="0" smtClean="0">
                <a:latin typeface="SutonnyMJ" pitchFamily="2" charset="0"/>
              </a:rPr>
              <a:t>Djygyj </a:t>
            </a:r>
            <a:r>
              <a:rPr lang="en-US" sz="3200" dirty="0" err="1" smtClean="0">
                <a:latin typeface="SutonnyMJ" pitchFamily="2" charset="0"/>
              </a:rPr>
              <a:t>nvw</a:t>
            </a:r>
            <a:r>
              <a:rPr lang="en-US" sz="3200" dirty="0" smtClean="0">
                <a:latin typeface="SutonnyMJ" pitchFamily="2" charset="0"/>
              </a:rPr>
              <a:t>`‡mi ¸</a:t>
            </a:r>
            <a:r>
              <a:rPr lang="en-US" sz="3200" dirty="0" err="1" smtClean="0">
                <a:latin typeface="SutonnyMJ" pitchFamily="2" charset="0"/>
              </a:rPr>
              <a:t>iyZ¡c</a:t>
            </a:r>
            <a:r>
              <a:rPr lang="en-US" sz="3200" dirty="0" smtClean="0">
                <a:latin typeface="SutonnyMJ" pitchFamily="2" charset="0"/>
              </a:rPr>
              <a:t>~©Y </a:t>
            </a:r>
            <a:r>
              <a:rPr lang="en-US" sz="3200" dirty="0" err="1" smtClean="0">
                <a:latin typeface="SutonnyMJ" pitchFamily="2" charset="0"/>
              </a:rPr>
              <a:t>wKQz</a:t>
            </a:r>
            <a:r>
              <a:rPr lang="en-US" sz="3200" dirty="0" smtClean="0">
                <a:latin typeface="SutonnyMJ" pitchFamily="2" charset="0"/>
              </a:rPr>
              <a:t> </a:t>
            </a:r>
            <a:r>
              <a:rPr lang="en-US" sz="3200" dirty="0" err="1" smtClean="0">
                <a:latin typeface="SutonnyMJ" pitchFamily="2" charset="0"/>
              </a:rPr>
              <a:t>cwifvlvI</a:t>
            </a:r>
            <a:r>
              <a:rPr lang="en-US" sz="3200" dirty="0" smtClean="0">
                <a:latin typeface="SutonnyMJ" pitchFamily="2" charset="0"/>
              </a:rPr>
              <a:t> </a:t>
            </a:r>
            <a:r>
              <a:rPr lang="en-US" sz="3200" dirty="0" err="1" smtClean="0">
                <a:latin typeface="SutonnyMJ" pitchFamily="2" charset="0"/>
              </a:rPr>
              <a:t>Gi</a:t>
            </a:r>
            <a:r>
              <a:rPr lang="en-US" sz="3200" dirty="0" smtClean="0">
                <a:latin typeface="SutonnyMJ" pitchFamily="2" charset="0"/>
              </a:rPr>
              <a:t> ‡</a:t>
            </a:r>
            <a:r>
              <a:rPr lang="en-US" sz="3200" dirty="0" err="1" smtClean="0">
                <a:latin typeface="SutonnyMJ" pitchFamily="2" charset="0"/>
              </a:rPr>
              <a:t>gvKvwÏgvq</a:t>
            </a:r>
            <a:r>
              <a:rPr lang="en-US" sz="3200" dirty="0" smtClean="0">
                <a:latin typeface="SutonnyMJ" pitchFamily="2" charset="0"/>
              </a:rPr>
              <a:t> </a:t>
            </a:r>
            <a:r>
              <a:rPr lang="en-US" sz="3200" dirty="0" err="1" smtClean="0">
                <a:latin typeface="SutonnyMJ" pitchFamily="2" charset="0"/>
              </a:rPr>
              <a:t>D‡jøL</a:t>
            </a:r>
            <a:r>
              <a:rPr lang="en-US" sz="3200" dirty="0" smtClean="0">
                <a:latin typeface="SutonnyMJ" pitchFamily="2" charset="0"/>
              </a:rPr>
              <a:t> </a:t>
            </a:r>
            <a:r>
              <a:rPr lang="en-US" sz="3200" dirty="0" err="1" smtClean="0">
                <a:latin typeface="SutonnyMJ" pitchFamily="2" charset="0"/>
              </a:rPr>
              <a:t>K‡i‡Qb</a:t>
            </a:r>
            <a:r>
              <a:rPr lang="en-US" sz="3200" dirty="0" smtClean="0">
                <a:latin typeface="SutonnyMJ" pitchFamily="2" charset="0"/>
              </a:rPr>
              <a:t>| </a:t>
            </a:r>
            <a:r>
              <a:rPr lang="en-US" sz="3200" dirty="0" err="1" smtClean="0">
                <a:latin typeface="SutonnyMJ" pitchFamily="2" charset="0"/>
              </a:rPr>
              <a:t>hv</a:t>
            </a:r>
            <a:r>
              <a:rPr lang="en-US" sz="3200" dirty="0" smtClean="0">
                <a:latin typeface="SutonnyMJ" pitchFamily="2" charset="0"/>
              </a:rPr>
              <a:t> </a:t>
            </a:r>
            <a:r>
              <a:rPr lang="en-US" sz="3200" dirty="0" err="1" smtClean="0">
                <a:latin typeface="SutonnyMJ" pitchFamily="2" charset="0"/>
              </a:rPr>
              <a:t>Rvbv</a:t>
            </a:r>
            <a:r>
              <a:rPr lang="en-US" sz="3200" dirty="0" smtClean="0">
                <a:latin typeface="SutonnyMJ" pitchFamily="2" charset="0"/>
              </a:rPr>
              <a:t> </a:t>
            </a:r>
            <a:r>
              <a:rPr lang="en-US" sz="3200" dirty="0" err="1" smtClean="0">
                <a:latin typeface="SutonnyMJ" pitchFamily="2" charset="0"/>
              </a:rPr>
              <a:t>Avgv</a:t>
            </a:r>
            <a:r>
              <a:rPr lang="en-US" sz="3200" dirty="0" smtClean="0">
                <a:latin typeface="SutonnyMJ" pitchFamily="2" charset="0"/>
              </a:rPr>
              <a:t>‡`i </a:t>
            </a:r>
            <a:r>
              <a:rPr lang="en-US" sz="3200" dirty="0" err="1" smtClean="0">
                <a:latin typeface="SutonnyMJ" pitchFamily="2" charset="0"/>
              </a:rPr>
              <a:t>AZxe</a:t>
            </a:r>
            <a:r>
              <a:rPr lang="en-US" sz="3200" dirty="0" smtClean="0">
                <a:latin typeface="SutonnyMJ" pitchFamily="2" charset="0"/>
              </a:rPr>
              <a:t> </a:t>
            </a:r>
            <a:r>
              <a:rPr lang="en-US" sz="3200" dirty="0" err="1" smtClean="0">
                <a:latin typeface="SutonnyMJ" pitchFamily="2" charset="0"/>
              </a:rPr>
              <a:t>Riæix</a:t>
            </a:r>
            <a:r>
              <a:rPr lang="en-US" sz="3200" dirty="0" smtClean="0">
                <a:latin typeface="SutonnyMJ" pitchFamily="2" charset="0"/>
              </a:rPr>
              <a:t>|</a:t>
            </a:r>
            <a:endParaRPr lang="en-US" sz="3200" dirty="0"/>
          </a:p>
        </p:txBody>
      </p:sp>
    </p:spTree>
    <p:extLst>
      <p:ext uri="{BB962C8B-B14F-4D97-AF65-F5344CB8AC3E}">
        <p14:creationId xmlns:p14="http://schemas.microsoft.com/office/powerpoint/2010/main" val="1201758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2229</TotalTime>
  <Words>367</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hightech</dc:creator>
  <cp:lastModifiedBy>Sheikh farid</cp:lastModifiedBy>
  <cp:revision>44</cp:revision>
  <dcterms:created xsi:type="dcterms:W3CDTF">2020-05-23T05:26:42Z</dcterms:created>
  <dcterms:modified xsi:type="dcterms:W3CDTF">2020-10-21T17:59:12Z</dcterms:modified>
</cp:coreProperties>
</file>