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0" r:id="rId1"/>
  </p:sldMasterIdLst>
  <p:notesMasterIdLst>
    <p:notesMasterId r:id="rId26"/>
  </p:notesMasterIdLst>
  <p:sldIdLst>
    <p:sldId id="346" r:id="rId2"/>
    <p:sldId id="290" r:id="rId3"/>
    <p:sldId id="313" r:id="rId4"/>
    <p:sldId id="315" r:id="rId5"/>
    <p:sldId id="317" r:id="rId6"/>
    <p:sldId id="321" r:id="rId7"/>
    <p:sldId id="324" r:id="rId8"/>
    <p:sldId id="319" r:id="rId9"/>
    <p:sldId id="325" r:id="rId10"/>
    <p:sldId id="326" r:id="rId11"/>
    <p:sldId id="345" r:id="rId12"/>
    <p:sldId id="327" r:id="rId13"/>
    <p:sldId id="328" r:id="rId14"/>
    <p:sldId id="330" r:id="rId15"/>
    <p:sldId id="331" r:id="rId16"/>
    <p:sldId id="295" r:id="rId17"/>
    <p:sldId id="332" r:id="rId18"/>
    <p:sldId id="342" r:id="rId19"/>
    <p:sldId id="334" r:id="rId20"/>
    <p:sldId id="336" r:id="rId21"/>
    <p:sldId id="337" r:id="rId22"/>
    <p:sldId id="339" r:id="rId23"/>
    <p:sldId id="338" r:id="rId24"/>
    <p:sldId id="34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666"/>
    <a:srgbClr val="640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5637" autoAdjust="0"/>
  </p:normalViewPr>
  <p:slideViewPr>
    <p:cSldViewPr>
      <p:cViewPr varScale="1">
        <p:scale>
          <a:sx n="70" d="100"/>
          <a:sy n="70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A1E31-A9BB-4700-8E34-C2DCFB7F5CFD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BDC55E-1A8A-4823-BF3E-24AD01B9707C}" type="pres">
      <dgm:prSet presAssocID="{7B4A1E31-A9BB-4700-8E34-C2DCFB7F5CF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04EF3369-A855-49C6-8835-2034468AA361}" type="presOf" srcId="{7B4A1E31-A9BB-4700-8E34-C2DCFB7F5CFD}" destId="{54BDC55E-1A8A-4823-BF3E-24AD01B9707C}" srcOrd="0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38B29-A2B7-4869-A360-9779166A51A5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BBDC6-5F78-42AC-B21B-BD650CE57D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6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49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go to teach article without pronunciation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21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use of </a:t>
            </a:r>
            <a:r>
              <a:rPr lang="bn-BD" dirty="0" smtClean="0"/>
              <a:t>এ,অ,আ,ইউ,ওয়া।</a:t>
            </a:r>
            <a:r>
              <a:rPr lang="en-US" baseline="0" dirty="0" smtClean="0"/>
              <a:t> So you have to follow the first letter of the word to use article. If the first letter is a consonant, you have to use ‘a’ and if the first letter of the word is a vowel, you have to use ‘an.’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60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to do in case of having</a:t>
            </a:r>
            <a:r>
              <a:rPr lang="en-US" baseline="0" dirty="0" smtClean="0"/>
              <a:t> no presence of 5 pronunciations.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60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Normal use of ‘a’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44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In case of having</a:t>
            </a:r>
            <a:r>
              <a:rPr lang="en-US" baseline="0" dirty="0" smtClean="0"/>
              <a:t> no presence of 5 pronunciations, teacher may conduct this session according to animation.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8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to mention that a, an are used before</a:t>
            </a:r>
            <a:r>
              <a:rPr lang="en-US" baseline="0" dirty="0" smtClean="0"/>
              <a:t> singular nouns.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65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These articles are normally</a:t>
            </a:r>
            <a:r>
              <a:rPr lang="en-US" baseline="0" dirty="0" smtClean="0"/>
              <a:t>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49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Special use of articles.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4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Practicing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96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5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Details about the teacher.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51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Practice option.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4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Practice option.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13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evaluate</a:t>
            </a:r>
            <a:r>
              <a:rPr lang="en-US" baseline="0" dirty="0" smtClean="0"/>
              <a:t> the students through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39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fix it as home work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72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9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Declaration of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9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Starting the main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0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Classification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6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start teaching the use of ‘a’ according to pronunciation.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9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use it as common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7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start teaching the use of ‘an’ according to pronunciation.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9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use it as common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8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9EA6-98E1-4F05-B440-E154F24C6942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6860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1A78-CD2A-4994-AFF9-D80092E6F0F4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5650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8EA-00B5-46A6-9C79-8C9546F809F3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4718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653C-4E5A-4E53-B001-11CAD177752C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456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78A5-B9AD-48F8-9B2B-F5B224FBBADB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2827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45EE-F3E7-42CC-8F2D-1E78820908CD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3704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E1EB-19DC-4B6F-95F7-6FE8EF9FC147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88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8764-E58A-40AC-A370-644410AA1413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7031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AC9B-5446-44D6-B4CC-71330B14A2D8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6729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7A00-3E50-49F6-8CD7-BD4DCA7D31AE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0512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825D-5865-413F-805D-63023F432588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023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C8A3D-CEFB-41BD-8DF0-D07E0705A786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Monzu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2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ransition spd="slow">
    <p:newsflash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rgbClr val="00206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066800"/>
            <a:ext cx="7848600" cy="5105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Welcome</a:t>
            </a:r>
            <a:endParaRPr lang="en-US" sz="4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3939"/>
            <a:ext cx="8286750" cy="51514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8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18393" y="1579145"/>
            <a:ext cx="5334000" cy="5278855"/>
            <a:chOff x="-3534619" y="609600"/>
            <a:chExt cx="11954168" cy="579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0" r="7129"/>
            <a:stretch/>
          </p:blipFill>
          <p:spPr>
            <a:xfrm>
              <a:off x="-3534619" y="609600"/>
              <a:ext cx="11954168" cy="57912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-3534617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Callout 4"/>
          <p:cNvSpPr/>
          <p:nvPr/>
        </p:nvSpPr>
        <p:spPr>
          <a:xfrm>
            <a:off x="4800600" y="990600"/>
            <a:ext cx="3886200" cy="2639427"/>
          </a:xfrm>
          <a:prstGeom prst="wedgeEllipseCallout">
            <a:avLst>
              <a:gd name="adj1" fmla="val -104540"/>
              <a:gd name="adj2" fmla="val 44068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But remember.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6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7" y="3656581"/>
            <a:ext cx="2748303" cy="2744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950"/>
          <a:stretch/>
        </p:blipFill>
        <p:spPr>
          <a:xfrm>
            <a:off x="275542" y="275771"/>
            <a:ext cx="2791508" cy="264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0399" y="1124619"/>
            <a:ext cx="563880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We have  ______ projector in our class.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1" y="4977825"/>
            <a:ext cx="5638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He sent me _______ email.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00598" y="2459726"/>
            <a:ext cx="2438401" cy="23408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ইউ, ওয়া, এ,অ,আ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01" y="2583833"/>
            <a:ext cx="3173099" cy="2252087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105400" y="112065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a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494704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an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467600" y="5791200"/>
            <a:ext cx="1023257" cy="798869"/>
          </a:xfrm>
          <a:prstGeom prst="wedgeEllipseCallout">
            <a:avLst>
              <a:gd name="adj1" fmla="val -71254"/>
              <a:gd name="adj2" fmla="val -81608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Book Antiqua" pitchFamily="18" charset="0"/>
              </a:rPr>
              <a:t>ই</a:t>
            </a:r>
            <a:r>
              <a:rPr lang="bn-BD" sz="4400" dirty="0" smtClean="0">
                <a:latin typeface="Book Antiqua" pitchFamily="18" charset="0"/>
              </a:rPr>
              <a:t> 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108371" y="2162628"/>
            <a:ext cx="1023257" cy="798869"/>
          </a:xfrm>
          <a:prstGeom prst="wedgeEllipseCallout">
            <a:avLst>
              <a:gd name="adj1" fmla="val -92531"/>
              <a:gd name="adj2" fmla="val -97960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Book Antiqua" pitchFamily="18" charset="0"/>
              </a:rPr>
              <a:t>প 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/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81000" y="685800"/>
            <a:ext cx="8382000" cy="1981200"/>
          </a:xfrm>
          <a:prstGeom prst="downArrowCallout">
            <a:avLst>
              <a:gd name="adj1" fmla="val 52111"/>
              <a:gd name="adj2" fmla="val 57105"/>
              <a:gd name="adj3" fmla="val 25000"/>
              <a:gd name="adj4" fmla="val 52669"/>
            </a:avLst>
          </a:prstGeom>
          <a:ln w="50800" cap="sq" cmpd="dbl">
            <a:solidFill>
              <a:srgbClr val="C00000"/>
            </a:solidFill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When you will find  no sound of -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7000" y="2743200"/>
            <a:ext cx="3733800" cy="14478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ইউ/ওয়া</a:t>
            </a:r>
          </a:p>
          <a:p>
            <a:pPr algn="ctr"/>
            <a:r>
              <a:rPr lang="bn-BD" sz="4400" dirty="0" smtClean="0"/>
              <a:t>এ,অ,আ</a:t>
            </a:r>
            <a:endParaRPr lang="en-US" sz="4400" dirty="0"/>
          </a:p>
        </p:txBody>
      </p:sp>
      <p:sp>
        <p:nvSpPr>
          <p:cNvPr id="5" name="Up Arrow Callout 4"/>
          <p:cNvSpPr/>
          <p:nvPr/>
        </p:nvSpPr>
        <p:spPr>
          <a:xfrm>
            <a:off x="609600" y="4343400"/>
            <a:ext cx="8153400" cy="1828800"/>
          </a:xfrm>
          <a:prstGeom prst="upArrowCallout">
            <a:avLst>
              <a:gd name="adj1" fmla="val 62932"/>
              <a:gd name="adj2" fmla="val 65517"/>
              <a:gd name="adj3" fmla="val 25000"/>
              <a:gd name="adj4" fmla="val 52908"/>
            </a:avLst>
          </a:prstGeom>
          <a:ln w="50800" cmpd="dbl">
            <a:solidFill>
              <a:schemeClr val="accent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 will you do?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0" y="0"/>
            <a:ext cx="5334000" cy="5278855"/>
            <a:chOff x="-3534619" y="609600"/>
            <a:chExt cx="11954168" cy="579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0" r="7129"/>
            <a:stretch/>
          </p:blipFill>
          <p:spPr>
            <a:xfrm>
              <a:off x="-3534619" y="609600"/>
              <a:ext cx="11954168" cy="579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-3534617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Book Antiqua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672255" y="304800"/>
            <a:ext cx="6166946" cy="21262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If you find a consonant as the first letter of   the word , that means (b, c, d, f, g, h, j, k, l, m, n, p, q, r, s, t, v, w, x, y &amp; z)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5105400" y="2514600"/>
            <a:ext cx="3733801" cy="1828800"/>
          </a:xfrm>
          <a:prstGeom prst="upArrowCallout">
            <a:avLst>
              <a:gd name="adj1" fmla="val 52586"/>
              <a:gd name="adj2" fmla="val 49138"/>
              <a:gd name="adj3" fmla="val 25000"/>
              <a:gd name="adj4" fmla="val 58081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You have to write  ‘a’ before the word.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181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He is __boy.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634342" y="6019800"/>
            <a:ext cx="1544169" cy="533400"/>
          </a:xfrm>
          <a:prstGeom prst="wedgeEllipseCallout">
            <a:avLst>
              <a:gd name="adj1" fmla="val -58025"/>
              <a:gd name="adj2" fmla="val -111650"/>
            </a:avLst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Book Antiqua" pitchFamily="18" charset="0"/>
              </a:rPr>
              <a:t>ব 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4191000" y="6096000"/>
            <a:ext cx="1295400" cy="41910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ook Antiqua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86400" y="5486400"/>
            <a:ext cx="2438401" cy="13348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Book Antiqua" pitchFamily="18" charset="0"/>
              </a:rPr>
              <a:t>ইউ, ওয়া, এ,অ,আ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2400300" y="4666947"/>
            <a:ext cx="1409700" cy="667053"/>
          </a:xfrm>
          <a:prstGeom prst="curvedDownArrow">
            <a:avLst>
              <a:gd name="adj1" fmla="val 25000"/>
              <a:gd name="adj2" fmla="val 50709"/>
              <a:gd name="adj3" fmla="val 25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5377542"/>
            <a:ext cx="1828800" cy="5164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Consonant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516345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a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/>
      <p:bldP spid="9" grpId="0" animBg="1"/>
      <p:bldP spid="9" grpId="1" animBg="1"/>
      <p:bldP spid="10" grpId="0" animBg="1"/>
      <p:bldP spid="11" grpId="0" animBg="1"/>
      <p:bldP spid="14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943599" y="5486400"/>
            <a:ext cx="2438401" cy="13348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Book Antiqua" pitchFamily="18" charset="0"/>
              </a:rPr>
              <a:t>ইউ, ওয়া, এ,অ,আ</a:t>
            </a:r>
            <a:endParaRPr lang="en-US" sz="2800" b="1" dirty="0">
              <a:latin typeface="Book Antiqu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1311" y="0"/>
            <a:ext cx="6553200" cy="5278855"/>
            <a:chOff x="-3534619" y="609600"/>
            <a:chExt cx="11954168" cy="579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0" r="7129"/>
            <a:stretch/>
          </p:blipFill>
          <p:spPr>
            <a:xfrm>
              <a:off x="-3534619" y="609600"/>
              <a:ext cx="11954168" cy="579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-3534617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Book Antiqua" pitchFamily="18" charset="0"/>
              </a:endParaRPr>
            </a:p>
          </p:txBody>
        </p:sp>
      </p:grpSp>
      <p:sp>
        <p:nvSpPr>
          <p:cNvPr id="7" name="Rectangular Callout 6"/>
          <p:cNvSpPr/>
          <p:nvPr/>
        </p:nvSpPr>
        <p:spPr>
          <a:xfrm>
            <a:off x="256041" y="412496"/>
            <a:ext cx="4315959" cy="2018557"/>
          </a:xfrm>
          <a:prstGeom prst="wedgeRectCallout">
            <a:avLst>
              <a:gd name="adj1" fmla="val 90144"/>
              <a:gd name="adj2" fmla="val 301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If you find a vowel as the first letter of   the word , that means</a:t>
            </a:r>
          </a:p>
          <a:p>
            <a:pPr algn="just"/>
            <a:r>
              <a:rPr lang="en-US" sz="3200" b="1" dirty="0" smtClean="0">
                <a:latin typeface="Book Antiqua" pitchFamily="18" charset="0"/>
              </a:rPr>
              <a:t> (a, e, i, o, u)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256040" y="2452074"/>
            <a:ext cx="4315959" cy="1828800"/>
          </a:xfrm>
          <a:prstGeom prst="upArrowCallout">
            <a:avLst>
              <a:gd name="adj1" fmla="val 52586"/>
              <a:gd name="adj2" fmla="val 49138"/>
              <a:gd name="adj3" fmla="val 25000"/>
              <a:gd name="adj4" fmla="val 58081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You have to write  ‘an’ before the word.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041" y="5181600"/>
            <a:ext cx="3934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It is ___ inkpot.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057400" y="5932061"/>
            <a:ext cx="1544169" cy="533400"/>
          </a:xfrm>
          <a:prstGeom prst="wedgeEllipseCallout">
            <a:avLst>
              <a:gd name="adj1" fmla="val -32647"/>
              <a:gd name="adj2" fmla="val -95324"/>
            </a:avLst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Book Antiqua" pitchFamily="18" charset="0"/>
              </a:rPr>
              <a:t>ই   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3601569" y="6019800"/>
            <a:ext cx="2265831" cy="4191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ook Antiqua" pitchFamily="18" charset="0"/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2271096" y="4647058"/>
            <a:ext cx="2361973" cy="686942"/>
          </a:xfrm>
          <a:prstGeom prst="curvedDownArrow">
            <a:avLst>
              <a:gd name="adj1" fmla="val 25000"/>
              <a:gd name="adj2" fmla="val 50709"/>
              <a:gd name="adj3" fmla="val 25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85772" y="5334000"/>
            <a:ext cx="1447800" cy="5164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Vowel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5230" y="5181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an</a:t>
            </a:r>
            <a:endParaRPr lang="en-US" sz="4000" b="1" dirty="0">
              <a:latin typeface="Book Antiqua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23" y="5451696"/>
            <a:ext cx="2196151" cy="1558704"/>
          </a:xfrm>
          <a:prstGeom prst="rect">
            <a:avLst/>
          </a:prstGeom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/>
      <p:bldP spid="10" grpId="0" animBg="1"/>
      <p:bldP spid="10" grpId="1" animBg="1"/>
      <p:bldP spid="11" grpId="0" animBg="1"/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18393" y="0"/>
            <a:ext cx="4401207" cy="3962400"/>
            <a:chOff x="-3745233" y="609600"/>
            <a:chExt cx="12164782" cy="579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0" r="7129"/>
            <a:stretch/>
          </p:blipFill>
          <p:spPr>
            <a:xfrm>
              <a:off x="-3534619" y="609600"/>
              <a:ext cx="11954168" cy="57912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-3745233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own Arrow Callout 4"/>
          <p:cNvSpPr/>
          <p:nvPr/>
        </p:nvSpPr>
        <p:spPr>
          <a:xfrm>
            <a:off x="4343401" y="1403684"/>
            <a:ext cx="4114800" cy="1720516"/>
          </a:xfrm>
          <a:prstGeom prst="downArrowCallout">
            <a:avLst>
              <a:gd name="adj1" fmla="val 48621"/>
              <a:gd name="adj2" fmla="val 47777"/>
              <a:gd name="adj3" fmla="val 35967"/>
              <a:gd name="adj4" fmla="val 472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You have to remember.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3124200"/>
            <a:ext cx="411480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A/an is always used before a single noun. 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6943" y="5424713"/>
            <a:ext cx="320039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This is an egg. 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42" y="5424713"/>
            <a:ext cx="762001" cy="584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28599" y="4648200"/>
            <a:ext cx="275357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I have a pen</a:t>
            </a:r>
            <a:r>
              <a:rPr lang="en-US" sz="3200" b="1" dirty="0">
                <a:latin typeface="Book Antiqua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42" y="5446706"/>
            <a:ext cx="762003" cy="5408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44" y="4662714"/>
            <a:ext cx="762001" cy="562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28599" y="5424714"/>
            <a:ext cx="275357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I have a pens.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8" y="4651382"/>
            <a:ext cx="762003" cy="596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365171" y="4662845"/>
            <a:ext cx="3200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This is an eggs.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8" grpId="0" animBg="1"/>
      <p:bldP spid="2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63449"/>
              </p:ext>
            </p:extLst>
          </p:nvPr>
        </p:nvGraphicFramePr>
        <p:xfrm>
          <a:off x="380999" y="1295400"/>
          <a:ext cx="8382002" cy="479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50"/>
                <a:gridCol w="2139951"/>
                <a:gridCol w="2193053"/>
                <a:gridCol w="2302748"/>
              </a:tblGrid>
              <a:tr h="838200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                      A</a:t>
                      </a:r>
                    </a:p>
                    <a:p>
                      <a:pPr algn="l"/>
                      <a:r>
                        <a:rPr lang="en-US" sz="2000" b="1" dirty="0" smtClean="0">
                          <a:latin typeface="Book Antiqua" pitchFamily="18" charset="0"/>
                        </a:rPr>
                        <a:t>( Consonant</a:t>
                      </a:r>
                      <a:r>
                        <a:rPr lang="en-US" sz="2000" b="1" baseline="0" dirty="0" smtClean="0">
                          <a:latin typeface="Book Antiqua" pitchFamily="18" charset="0"/>
                        </a:rPr>
                        <a:t> Sound – before A </a:t>
                      </a:r>
                      <a:r>
                        <a:rPr lang="en-US" sz="2000" b="1" dirty="0" smtClean="0">
                          <a:latin typeface="Book Antiqua" pitchFamily="18" charset="0"/>
                        </a:rPr>
                        <a:t>)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 Antiqua" pitchFamily="18" charset="0"/>
                        </a:rPr>
                        <a:t> An</a:t>
                      </a:r>
                    </a:p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( Vowel</a:t>
                      </a:r>
                      <a:r>
                        <a:rPr lang="en-US" sz="2400" b="1" baseline="0" dirty="0" smtClean="0">
                          <a:latin typeface="Book Antiqua" pitchFamily="18" charset="0"/>
                        </a:rPr>
                        <a:t> Sound – before An </a:t>
                      </a:r>
                      <a:r>
                        <a:rPr lang="en-US" sz="2400" b="1" dirty="0" smtClean="0">
                          <a:latin typeface="Book Antiqua" pitchFamily="18" charset="0"/>
                        </a:rPr>
                        <a:t>)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boy 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lion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ass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elephant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book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mango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ant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inkpot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bag 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student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apple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ice-cream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</a:t>
                      </a:r>
                      <a:r>
                        <a:rPr lang="en-US" sz="2400" b="1" baseline="0" dirty="0" smtClean="0">
                          <a:latin typeface="Book Antiqua" pitchFamily="18" charset="0"/>
                        </a:rPr>
                        <a:t> cat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woman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</a:t>
                      </a:r>
                      <a:r>
                        <a:rPr lang="en-US" sz="2400" b="1" baseline="0" dirty="0" smtClean="0">
                          <a:latin typeface="Book Antiqua" pitchFamily="18" charset="0"/>
                        </a:rPr>
                        <a:t> arm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idiot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chair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table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egg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ox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dog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tiger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ear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orange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horse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tree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eye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umbrella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304800"/>
            <a:ext cx="82296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Some common used articles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304800" y="901005"/>
            <a:ext cx="8534400" cy="1676400"/>
          </a:xfrm>
          <a:prstGeom prst="downArrowCallout">
            <a:avLst>
              <a:gd name="adj1" fmla="val 64498"/>
              <a:gd name="adj2" fmla="val 53213"/>
              <a:gd name="adj3" fmla="val 29702"/>
              <a:gd name="adj4" fmla="val 4992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Special use of ‘a’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01205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‘A’ is used before-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171" y="3209091"/>
            <a:ext cx="83058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itchFamily="18" charset="0"/>
              </a:rPr>
              <a:t>1</a:t>
            </a:r>
            <a:r>
              <a:rPr lang="en-US" sz="3200" dirty="0" smtClean="0">
                <a:latin typeface="Book Antiqua" pitchFamily="18" charset="0"/>
              </a:rPr>
              <a:t>.  </a:t>
            </a:r>
            <a:r>
              <a:rPr lang="en-US" sz="3200" b="1" dirty="0" smtClean="0">
                <a:latin typeface="Book Antiqua" pitchFamily="18" charset="0"/>
              </a:rPr>
              <a:t>The sense of a person-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    You are </a:t>
            </a:r>
            <a:r>
              <a:rPr lang="en-US" sz="3200" b="1" i="1" u="sng" dirty="0" smtClean="0">
                <a:solidFill>
                  <a:srgbClr val="FF0000"/>
                </a:solidFill>
                <a:latin typeface="Book Antiqua" pitchFamily="18" charset="0"/>
                <a:cs typeface="NikoshBAN" pitchFamily="2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Nazrul</a:t>
            </a:r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, I see.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558605"/>
            <a:ext cx="82296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2. </a:t>
            </a:r>
            <a:r>
              <a:rPr lang="en-US" sz="2800" b="1" dirty="0">
                <a:latin typeface="Book Antiqua" pitchFamily="18" charset="0"/>
                <a:cs typeface="NikoshBAN" pitchFamily="2" charset="0"/>
              </a:rPr>
              <a:t>T</a:t>
            </a:r>
            <a:r>
              <a:rPr lang="en-US" sz="2800" b="1" dirty="0" smtClean="0">
                <a:latin typeface="Book Antiqua" pitchFamily="18" charset="0"/>
                <a:cs typeface="NikoshBAN" pitchFamily="2" charset="0"/>
              </a:rPr>
              <a:t>he </a:t>
            </a:r>
            <a:r>
              <a:rPr lang="en-US" sz="2800" b="1" dirty="0">
                <a:latin typeface="Book Antiqua" pitchFamily="18" charset="0"/>
                <a:cs typeface="NikoshBAN" pitchFamily="2" charset="0"/>
              </a:rPr>
              <a:t>superlative ‘most’ when it means ‘very’.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   He saw </a:t>
            </a:r>
            <a:r>
              <a:rPr lang="en-US" sz="2800" b="1" i="1" u="sng" dirty="0" smtClean="0">
                <a:solidFill>
                  <a:srgbClr val="FF0000"/>
                </a:solidFill>
                <a:latin typeface="Book Antiqua" pitchFamily="18" charset="0"/>
                <a:cs typeface="NikoshBAN" pitchFamily="2" charset="0"/>
              </a:rPr>
              <a:t>a</a:t>
            </a:r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most wonderful sight.</a:t>
            </a:r>
          </a:p>
          <a:p>
            <a:pPr>
              <a:tabLst>
                <a:tab pos="40640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It is</a:t>
            </a:r>
            <a:r>
              <a:rPr lang="en-US" sz="2800" b="1" i="1" u="sng" dirty="0" smtClean="0">
                <a:solidFill>
                  <a:srgbClr val="FF0000"/>
                </a:solidFill>
                <a:latin typeface="Book Antiqua" pitchFamily="18" charset="0"/>
                <a:cs typeface="NikoshBAN" pitchFamily="2" charset="0"/>
              </a:rPr>
              <a:t> a </a:t>
            </a:r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most interesting story.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143000" y="762000"/>
            <a:ext cx="6934200" cy="2209800"/>
          </a:xfrm>
          <a:prstGeom prst="downArrowCallout">
            <a:avLst>
              <a:gd name="adj1" fmla="val 55213"/>
              <a:gd name="adj2" fmla="val 66379"/>
              <a:gd name="adj3" fmla="val 34195"/>
              <a:gd name="adj4" fmla="val 4790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Activities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43000" y="3048000"/>
            <a:ext cx="6934200" cy="31242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Orally </a:t>
            </a:r>
          </a:p>
          <a:p>
            <a:pPr algn="ctr"/>
            <a:r>
              <a:rPr lang="en-US" sz="4800" b="1" dirty="0" smtClean="0">
                <a:latin typeface="Book Antiqua" pitchFamily="18" charset="0"/>
              </a:rPr>
              <a:t>&amp; </a:t>
            </a:r>
          </a:p>
          <a:p>
            <a:pPr algn="ctr"/>
            <a:r>
              <a:rPr lang="en-US" sz="4800" b="1" dirty="0" smtClean="0">
                <a:latin typeface="Book Antiqua" pitchFamily="18" charset="0"/>
              </a:rPr>
              <a:t>individually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"/>
          <a:stretch/>
        </p:blipFill>
        <p:spPr>
          <a:xfrm>
            <a:off x="326571" y="3496100"/>
            <a:ext cx="3087426" cy="3133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659414" y="4572000"/>
            <a:ext cx="487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He is ____one-eyed boy.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371" y="4602777"/>
            <a:ext cx="53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7686" y="156683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an</a:t>
            </a:r>
            <a:endParaRPr lang="en-US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1524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M</a:t>
            </a:r>
            <a:r>
              <a:rPr lang="en-US" sz="3200" b="1" dirty="0" smtClean="0">
                <a:latin typeface="Book Antiqua" pitchFamily="18" charset="0"/>
              </a:rPr>
              <a:t>r. </a:t>
            </a:r>
            <a:r>
              <a:rPr lang="en-US" sz="3200" b="1" dirty="0" err="1" smtClean="0">
                <a:latin typeface="Book Antiqua" pitchFamily="18" charset="0"/>
              </a:rPr>
              <a:t>Rubiat</a:t>
            </a:r>
            <a:r>
              <a:rPr lang="en-US" sz="3200" b="1" dirty="0" smtClean="0">
                <a:latin typeface="Book Antiqua" pitchFamily="18" charset="0"/>
              </a:rPr>
              <a:t> is </a:t>
            </a:r>
            <a:r>
              <a:rPr lang="en-US" sz="3200" b="1" u="sng" dirty="0" smtClean="0">
                <a:latin typeface="Book Antiqua" pitchFamily="18" charset="0"/>
              </a:rPr>
              <a:t>    </a:t>
            </a:r>
            <a:r>
              <a:rPr lang="en-US" sz="3200" b="1" dirty="0" smtClean="0">
                <a:latin typeface="Book Antiqua" pitchFamily="18" charset="0"/>
              </a:rPr>
              <a:t> LLB.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652157"/>
            <a:ext cx="2794000" cy="247204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5344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Introduction</a:t>
            </a:r>
            <a:endParaRPr lang="en-US" sz="4400" b="1" dirty="0">
              <a:latin typeface="Book Antiqu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13215"/>
              </p:ext>
            </p:extLst>
          </p:nvPr>
        </p:nvGraphicFramePr>
        <p:xfrm>
          <a:off x="381000" y="1508760"/>
          <a:ext cx="8534400" cy="4358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4864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Book Antiqua" pitchFamily="18" charset="0"/>
                      </a:endParaRPr>
                    </a:p>
                    <a:p>
                      <a:endParaRPr lang="en-US" sz="2800" dirty="0" smtClean="0">
                        <a:latin typeface="Book Antiqua" pitchFamily="18" charset="0"/>
                      </a:endParaRPr>
                    </a:p>
                    <a:p>
                      <a:endParaRPr lang="en-US" sz="2800" dirty="0" smtClean="0">
                        <a:latin typeface="Book Antiqua" pitchFamily="18" charset="0"/>
                      </a:endParaRPr>
                    </a:p>
                    <a:p>
                      <a:r>
                        <a:rPr lang="en-US" sz="2800" dirty="0" smtClean="0">
                          <a:latin typeface="Book Antiqua" pitchFamily="18" charset="0"/>
                        </a:rPr>
                        <a:t>Md.</a:t>
                      </a:r>
                      <a:r>
                        <a:rPr lang="en-US" sz="2800" baseline="0" dirty="0" smtClean="0">
                          <a:latin typeface="Book Antiqua" pitchFamily="18" charset="0"/>
                        </a:rPr>
                        <a:t> Monzurul Islam</a:t>
                      </a:r>
                      <a:endParaRPr lang="en-US" sz="2800" dirty="0" smtClean="0">
                        <a:latin typeface="Book Antiqua" pitchFamily="18" charset="0"/>
                      </a:endParaRPr>
                    </a:p>
                    <a:p>
                      <a:r>
                        <a:rPr lang="en-US" sz="2800" dirty="0" smtClean="0">
                          <a:latin typeface="Book Antiqua" pitchFamily="18" charset="0"/>
                        </a:rPr>
                        <a:t>               At</a:t>
                      </a:r>
                    </a:p>
                    <a:p>
                      <a:r>
                        <a:rPr lang="en-US" sz="2800" dirty="0" err="1" smtClean="0">
                          <a:latin typeface="Book Antiqua" pitchFamily="18" charset="0"/>
                        </a:rPr>
                        <a:t>Andharijhar</a:t>
                      </a:r>
                      <a:r>
                        <a:rPr lang="en-US" sz="2800" baseline="0" dirty="0" smtClean="0">
                          <a:latin typeface="Book Antiqua" pitchFamily="18" charset="0"/>
                        </a:rPr>
                        <a:t> A M A Bilateral high </a:t>
                      </a:r>
                      <a:r>
                        <a:rPr lang="en-US" sz="2800" baseline="0" dirty="0" err="1" smtClean="0">
                          <a:latin typeface="Book Antiqua" pitchFamily="18" charset="0"/>
                        </a:rPr>
                        <a:t>school,Bhurungamari</a:t>
                      </a:r>
                      <a:r>
                        <a:rPr lang="en-US" sz="2800" baseline="0" dirty="0" smtClean="0">
                          <a:latin typeface="Book Antiqua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Book Antiqua" pitchFamily="18" charset="0"/>
                        </a:rPr>
                        <a:t>Kurigram</a:t>
                      </a:r>
                      <a:endParaRPr lang="en-US" sz="2800" dirty="0" smtClean="0">
                        <a:latin typeface="Book Antiqua" pitchFamily="18" charset="0"/>
                      </a:endParaRPr>
                    </a:p>
                    <a:p>
                      <a:endParaRPr lang="en-US" sz="2800" baseline="0" dirty="0" smtClean="0">
                        <a:latin typeface="Book Antiqua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Book Antiqua" pitchFamily="18" charset="0"/>
                        </a:rPr>
                        <a:t> </a:t>
                      </a:r>
                      <a:endParaRPr lang="en-US" sz="2800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ook Antiqua" pitchFamily="18" charset="0"/>
                        </a:rPr>
                        <a:t>Class-VIII</a:t>
                      </a:r>
                    </a:p>
                    <a:p>
                      <a:r>
                        <a:rPr lang="en-US" sz="2800" dirty="0" smtClean="0">
                          <a:latin typeface="Book Antiqua" pitchFamily="18" charset="0"/>
                        </a:rPr>
                        <a:t>English 2nd Paper</a:t>
                      </a:r>
                    </a:p>
                    <a:p>
                      <a:r>
                        <a:rPr lang="en-US" sz="2800" dirty="0" smtClean="0">
                          <a:latin typeface="Book Antiqua" pitchFamily="18" charset="0"/>
                        </a:rPr>
                        <a:t>Subject: Article</a:t>
                      </a:r>
                    </a:p>
                    <a:p>
                      <a:r>
                        <a:rPr lang="en-US" sz="2800" dirty="0" smtClean="0">
                          <a:latin typeface="Book Antiqua" pitchFamily="18" charset="0"/>
                        </a:rPr>
                        <a:t>Time-35 minutes</a:t>
                      </a:r>
                      <a:endParaRPr lang="en-US" sz="2800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38688"/>
              </p:ext>
            </p:extLst>
          </p:nvPr>
        </p:nvGraphicFramePr>
        <p:xfrm>
          <a:off x="4267200" y="1524000"/>
          <a:ext cx="1551296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" r:id="rId4" imgW="19530000" imgH="19530000" progId="Photoshop.Image.7">
                  <p:embed/>
                </p:oleObj>
              </mc:Choice>
              <mc:Fallback>
                <p:oleObj name="Image" r:id="rId4" imgW="19530000" imgH="1953000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0" y="1524000"/>
                        <a:ext cx="1551296" cy="188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28956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65714" y="1546693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Mr. </a:t>
            </a:r>
            <a:r>
              <a:rPr lang="en-US" sz="2800" b="1" dirty="0" err="1" smtClean="0">
                <a:latin typeface="Book Antiqua" pitchFamily="18" charset="0"/>
              </a:rPr>
              <a:t>Dohan</a:t>
            </a:r>
            <a:r>
              <a:rPr lang="en-US" sz="2800" b="1" dirty="0" smtClean="0">
                <a:latin typeface="Book Antiqua" pitchFamily="18" charset="0"/>
              </a:rPr>
              <a:t> is ___ B.A.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9428" y="4648200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This is __unique picture.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3486" y="1524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a</a:t>
            </a:r>
            <a:endParaRPr lang="en-US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60102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a</a:t>
            </a:r>
            <a:endParaRPr lang="en-US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6" y="152400"/>
            <a:ext cx="2460659" cy="301921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428999"/>
            <a:ext cx="3047998" cy="3200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60056" y="1529089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Let us go out for______ walk.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799" y="4691388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This is___ ewe.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1524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52135"/>
            <a:ext cx="2105025" cy="22669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8600" y="152400"/>
            <a:ext cx="8610600" cy="2286000"/>
          </a:xfrm>
          <a:prstGeom prst="downArrowCallout">
            <a:avLst>
              <a:gd name="adj1" fmla="val 60000"/>
              <a:gd name="adj2" fmla="val 93039"/>
              <a:gd name="adj3" fmla="val 35833"/>
              <a:gd name="adj4" fmla="val 49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Evaluation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438399"/>
            <a:ext cx="8610600" cy="41220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 smtClean="0">
              <a:latin typeface="Book Antiqua" pitchFamily="18" charset="0"/>
            </a:endParaRPr>
          </a:p>
          <a:p>
            <a:pPr algn="just"/>
            <a:r>
              <a:rPr lang="en-US" sz="3200" b="1" dirty="0" smtClean="0">
                <a:latin typeface="Book Antiqua" pitchFamily="18" charset="0"/>
              </a:rPr>
              <a:t>Fill in the blanks with appropriate  article-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 smtClean="0">
                <a:latin typeface="Book Antiqua" pitchFamily="18" charset="0"/>
              </a:rPr>
              <a:t>I have  ______ umbrella.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 smtClean="0">
                <a:latin typeface="Book Antiqua" pitchFamily="18" charset="0"/>
              </a:rPr>
              <a:t>He  is</a:t>
            </a:r>
            <a:r>
              <a:rPr lang="en-US" sz="3200" b="1" dirty="0">
                <a:latin typeface="Book Antiqua" pitchFamily="18" charset="0"/>
              </a:rPr>
              <a:t> </a:t>
            </a:r>
            <a:r>
              <a:rPr lang="en-US" sz="3200" b="1" dirty="0" smtClean="0">
                <a:latin typeface="Book Antiqua" pitchFamily="18" charset="0"/>
              </a:rPr>
              <a:t>______ brilliant student.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 smtClean="0">
                <a:latin typeface="Book Antiqua" pitchFamily="18" charset="0"/>
              </a:rPr>
              <a:t>You showed</a:t>
            </a:r>
            <a:r>
              <a:rPr lang="en-US" sz="3200" b="1" dirty="0">
                <a:latin typeface="Book Antiqua" pitchFamily="18" charset="0"/>
              </a:rPr>
              <a:t> </a:t>
            </a:r>
            <a:r>
              <a:rPr lang="en-US" sz="3200" b="1" dirty="0" smtClean="0">
                <a:latin typeface="Book Antiqua" pitchFamily="18" charset="0"/>
              </a:rPr>
              <a:t>______ excellent performance.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 err="1" smtClean="0">
                <a:latin typeface="Book Antiqua" pitchFamily="18" charset="0"/>
              </a:rPr>
              <a:t>Noman</a:t>
            </a:r>
            <a:r>
              <a:rPr lang="en-US" sz="3200" b="1" dirty="0" smtClean="0">
                <a:latin typeface="Book Antiqua" pitchFamily="18" charset="0"/>
              </a:rPr>
              <a:t> is</a:t>
            </a:r>
            <a:r>
              <a:rPr lang="en-US" sz="3200" b="1" dirty="0">
                <a:latin typeface="Book Antiqua" pitchFamily="18" charset="0"/>
              </a:rPr>
              <a:t> </a:t>
            </a:r>
            <a:r>
              <a:rPr lang="en-US" sz="3200" b="1" dirty="0" smtClean="0">
                <a:latin typeface="Book Antiqua" pitchFamily="18" charset="0"/>
              </a:rPr>
              <a:t>______ university student.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 smtClean="0">
                <a:latin typeface="Book Antiqua" pitchFamily="18" charset="0"/>
              </a:rPr>
              <a:t>It takes</a:t>
            </a:r>
            <a:r>
              <a:rPr lang="en-US" sz="3200" b="1" dirty="0">
                <a:latin typeface="Book Antiqua" pitchFamily="18" charset="0"/>
              </a:rPr>
              <a:t> </a:t>
            </a:r>
            <a:r>
              <a:rPr lang="en-US" sz="3200" b="1" dirty="0" smtClean="0">
                <a:latin typeface="Book Antiqua" pitchFamily="18" charset="0"/>
              </a:rPr>
              <a:t>______ hour to go there.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381000"/>
            <a:ext cx="601980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Home Task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828800"/>
            <a:ext cx="8458200" cy="472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Book Antiqua" pitchFamily="18" charset="0"/>
              </a:rPr>
              <a:t>Fill in the  blanks with a/an.</a:t>
            </a:r>
          </a:p>
          <a:p>
            <a:pPr algn="just"/>
            <a:r>
              <a:rPr lang="en-US" sz="3600" b="1" dirty="0" err="1" smtClean="0">
                <a:latin typeface="Book Antiqua" pitchFamily="18" charset="0"/>
              </a:rPr>
              <a:t>Jayeef</a:t>
            </a:r>
            <a:r>
              <a:rPr lang="en-US" sz="3600" b="1" dirty="0" smtClean="0">
                <a:latin typeface="Book Antiqua" pitchFamily="18" charset="0"/>
              </a:rPr>
              <a:t> is _____  meritorious student.  He studies in ____ renowned school. There is </a:t>
            </a:r>
            <a:r>
              <a:rPr lang="en-US" sz="3600" b="1" dirty="0">
                <a:latin typeface="Book Antiqua" pitchFamily="18" charset="0"/>
              </a:rPr>
              <a:t>_____</a:t>
            </a:r>
            <a:r>
              <a:rPr lang="en-US" sz="3600" b="1" dirty="0" smtClean="0">
                <a:latin typeface="Book Antiqua" pitchFamily="18" charset="0"/>
              </a:rPr>
              <a:t> expert headmaster in the school. He is ____ honest man. The school has achieved ____ unique position in regard of result.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648766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A man of truth is a man of respect.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457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Verse Universal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4890447" cy="345515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381000" y="381000"/>
            <a:ext cx="8153400" cy="2927135"/>
          </a:xfrm>
          <a:prstGeom prst="pentagon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Our today’s lesson is-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386254" y="3308136"/>
            <a:ext cx="8153400" cy="2619016"/>
          </a:xfrm>
          <a:prstGeom prst="trapezoid">
            <a:avLst>
              <a:gd name="adj" fmla="val 58642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Article (Part-1)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Unit- 11, Lesson-1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2881478"/>
              </p:ext>
            </p:extLst>
          </p:nvPr>
        </p:nvGraphicFramePr>
        <p:xfrm>
          <a:off x="381000" y="304800"/>
          <a:ext cx="8382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1524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What are called article?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631" y="921841"/>
            <a:ext cx="76962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A, An, The- Words use of before the Noun  Called  of   </a:t>
            </a:r>
            <a:r>
              <a:rPr lang="en-US" sz="2800" b="1" dirty="0" smtClean="0">
                <a:latin typeface="Book Antiqua" pitchFamily="18" charset="0"/>
              </a:rPr>
              <a:t>article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>
                <a:latin typeface="Book Antiqua" pitchFamily="18" charset="0"/>
              </a:rPr>
              <a:t>.</a:t>
            </a:r>
            <a:endParaRPr lang="en-US" b="1" dirty="0" smtClean="0">
              <a:latin typeface="Book Antiqua" pitchFamily="18" charset="0"/>
            </a:endParaRPr>
          </a:p>
          <a:p>
            <a:pPr algn="ctr"/>
            <a:r>
              <a:rPr lang="en-US" b="1" dirty="0" smtClean="0">
                <a:latin typeface="Book Antiqua" pitchFamily="18" charset="0"/>
              </a:rPr>
              <a:t>Example- </a:t>
            </a:r>
            <a:r>
              <a:rPr lang="en-US" b="1" u="sng" dirty="0" smtClean="0">
                <a:latin typeface="Book Antiqua" pitchFamily="18" charset="0"/>
              </a:rPr>
              <a:t>A </a:t>
            </a:r>
            <a:r>
              <a:rPr lang="en-US" b="1" dirty="0" smtClean="0">
                <a:latin typeface="Book Antiqua" pitchFamily="18" charset="0"/>
              </a:rPr>
              <a:t>book</a:t>
            </a:r>
          </a:p>
          <a:p>
            <a:pPr algn="ctr"/>
            <a:r>
              <a:rPr lang="en-US" b="1" u="sng" dirty="0" smtClean="0">
                <a:latin typeface="Book Antiqua" pitchFamily="18" charset="0"/>
              </a:rPr>
              <a:t>An</a:t>
            </a:r>
            <a:r>
              <a:rPr lang="en-US" b="1" dirty="0" smtClean="0">
                <a:latin typeface="Book Antiqua" pitchFamily="18" charset="0"/>
              </a:rPr>
              <a:t> egg</a:t>
            </a:r>
          </a:p>
          <a:p>
            <a:pPr algn="ctr"/>
            <a:r>
              <a:rPr lang="en-US" b="1" u="sng" dirty="0" smtClean="0">
                <a:latin typeface="Book Antiqua" pitchFamily="18" charset="0"/>
              </a:rPr>
              <a:t>The</a:t>
            </a:r>
            <a:r>
              <a:rPr lang="en-US" b="1" dirty="0" smtClean="0">
                <a:latin typeface="Book Antiqua" pitchFamily="18" charset="0"/>
              </a:rPr>
              <a:t> moon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1535407"/>
            <a:ext cx="22860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Article</a:t>
            </a:r>
            <a:endParaRPr lang="en-US" sz="3200" b="1" dirty="0">
              <a:latin typeface="Book Antiqua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80772" y="2123551"/>
            <a:ext cx="5000170" cy="1461366"/>
            <a:chOff x="2180772" y="2765286"/>
            <a:chExt cx="5000170" cy="1461366"/>
          </a:xfrm>
        </p:grpSpPr>
        <p:grpSp>
          <p:nvGrpSpPr>
            <p:cNvPr id="14" name="Group 13"/>
            <p:cNvGrpSpPr/>
            <p:nvPr/>
          </p:nvGrpSpPr>
          <p:grpSpPr>
            <a:xfrm>
              <a:off x="4495800" y="2765286"/>
              <a:ext cx="152400" cy="736284"/>
              <a:chOff x="4495800" y="2765286"/>
              <a:chExt cx="152400" cy="736284"/>
            </a:xfrm>
          </p:grpSpPr>
          <p:sp>
            <p:nvSpPr>
              <p:cNvPr id="11" name="Isosceles Triangle 10"/>
              <p:cNvSpPr/>
              <p:nvPr/>
            </p:nvSpPr>
            <p:spPr>
              <a:xfrm rot="10800000">
                <a:off x="4495800" y="3272970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4557486" y="2765286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2224314" y="3505200"/>
              <a:ext cx="4876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180772" y="3490368"/>
              <a:ext cx="152400" cy="736284"/>
              <a:chOff x="4510314" y="2736258"/>
              <a:chExt cx="152400" cy="736284"/>
            </a:xfrm>
          </p:grpSpPr>
          <p:sp>
            <p:nvSpPr>
              <p:cNvPr id="18" name="Isosceles Triangle 17"/>
              <p:cNvSpPr/>
              <p:nvPr/>
            </p:nvSpPr>
            <p:spPr>
              <a:xfrm rot="10800000">
                <a:off x="4510314" y="3243942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4557486" y="2736258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7028542" y="3487057"/>
              <a:ext cx="152400" cy="707256"/>
              <a:chOff x="4524828" y="2750772"/>
              <a:chExt cx="152400" cy="707256"/>
            </a:xfrm>
          </p:grpSpPr>
          <p:sp>
            <p:nvSpPr>
              <p:cNvPr id="21" name="Isosceles Triangle 20"/>
              <p:cNvSpPr/>
              <p:nvPr/>
            </p:nvSpPr>
            <p:spPr>
              <a:xfrm rot="10800000">
                <a:off x="4524828" y="3229428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4586514" y="2750772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838200" y="3628459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Definite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8628" y="3639979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Indefinite</a:t>
            </a:r>
            <a:endParaRPr lang="en-US" sz="2800" b="1" dirty="0">
              <a:latin typeface="Book Antiqua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0772" y="4167328"/>
            <a:ext cx="152400" cy="707256"/>
            <a:chOff x="7180942" y="3624943"/>
            <a:chExt cx="152400" cy="70725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242628" y="3624943"/>
              <a:ext cx="14514" cy="5076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Isosceles Triangle 27"/>
            <p:cNvSpPr/>
            <p:nvPr/>
          </p:nvSpPr>
          <p:spPr>
            <a:xfrm rot="10800000">
              <a:off x="7180942" y="4103599"/>
              <a:ext cx="152400" cy="2286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28542" y="4134092"/>
            <a:ext cx="152400" cy="707256"/>
            <a:chOff x="7180942" y="3624943"/>
            <a:chExt cx="152400" cy="70725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242628" y="3624943"/>
              <a:ext cx="14514" cy="5076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>
            <a:xfrm rot="10800000">
              <a:off x="7180942" y="4103599"/>
              <a:ext cx="152400" cy="2286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38200" y="4876416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5000" y="4869359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A, An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8458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What are the divisions of article?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0336" y="5392579"/>
            <a:ext cx="3657600" cy="108442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Definite article is used to particularize a noun.</a:t>
            </a:r>
            <a:endParaRPr lang="en-US" sz="2000" b="1" dirty="0"/>
          </a:p>
        </p:txBody>
      </p:sp>
      <p:sp>
        <p:nvSpPr>
          <p:cNvPr id="35" name="Up Arrow Callout 34"/>
          <p:cNvSpPr/>
          <p:nvPr/>
        </p:nvSpPr>
        <p:spPr>
          <a:xfrm>
            <a:off x="5423336" y="5387380"/>
            <a:ext cx="3409042" cy="1084421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Indefinite </a:t>
            </a:r>
            <a:r>
              <a:rPr lang="en-US" sz="2000" b="1" dirty="0"/>
              <a:t>a</a:t>
            </a:r>
            <a:r>
              <a:rPr lang="en-US" sz="2000" b="1" dirty="0" smtClean="0"/>
              <a:t>rticle is used to generalize a noun.</a:t>
            </a:r>
            <a:endParaRPr 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228600" y="6054181"/>
            <a:ext cx="6555434" cy="65141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‘A’ is used before the sound of-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2133" y="5992400"/>
            <a:ext cx="220868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bn-BD" sz="4400" dirty="0" smtClean="0"/>
              <a:t>ইউ,ওয়া 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349591" y="926813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He is __ European.</a:t>
            </a:r>
            <a:r>
              <a:rPr lang="bn-BD" sz="4000" b="1" dirty="0" smtClean="0">
                <a:latin typeface="Book Antiqua" pitchFamily="18" charset="0"/>
              </a:rPr>
              <a:t> 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84317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a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679134" y="1917413"/>
            <a:ext cx="2209800" cy="978187"/>
          </a:xfrm>
          <a:prstGeom prst="wedgeEllipseCallout">
            <a:avLst>
              <a:gd name="adj1" fmla="val -38145"/>
              <a:gd name="adj2" fmla="val -84481"/>
            </a:avLst>
          </a:prstGeom>
          <a:ln w="101600" cap="sq" cmpd="dbl">
            <a:solidFill>
              <a:srgbClr val="00B0F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ইউ </a:t>
            </a:r>
            <a:endParaRPr lang="en-US" sz="6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83" y="3031687"/>
            <a:ext cx="4955234" cy="2931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3962400"/>
            <a:ext cx="4075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 smtClean="0">
                <a:latin typeface="Book Antiqua" pitchFamily="18" charset="0"/>
              </a:rPr>
              <a:t>Give me __ one taka note</a:t>
            </a:r>
            <a:r>
              <a:rPr lang="en-US" sz="2800" b="1" spc="-100" dirty="0">
                <a:latin typeface="Book Antiqua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39626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a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28600" y="4800600"/>
            <a:ext cx="1789583" cy="1006729"/>
          </a:xfrm>
          <a:prstGeom prst="wedgeEllipseCallout">
            <a:avLst>
              <a:gd name="adj1" fmla="val 40799"/>
              <a:gd name="adj2" fmla="val -84581"/>
            </a:avLst>
          </a:prstGeom>
          <a:ln w="76200" cap="sq" cmpd="dbl">
            <a:solidFill>
              <a:srgbClr val="00B0F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ওয়া 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609600" y="533400"/>
            <a:ext cx="2057400" cy="2362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7" grpId="1" animBg="1"/>
      <p:bldP spid="11" grpId="0"/>
      <p:bldP spid="12" grpId="0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66820"/>
              </p:ext>
            </p:extLst>
          </p:nvPr>
        </p:nvGraphicFramePr>
        <p:xfrm>
          <a:off x="533400" y="457200"/>
          <a:ext cx="8305800" cy="5760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05800"/>
              </a:tblGrid>
              <a:tr h="39581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Follow some examples</a:t>
                      </a:r>
                      <a:endParaRPr lang="en-US" sz="360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 marL="0" indent="1087438" algn="l">
                        <a:tabLst>
                          <a:tab pos="2174875" algn="l"/>
                        </a:tabLst>
                      </a:pPr>
                      <a:r>
                        <a:rPr lang="en-US" sz="3600" b="1" dirty="0" smtClean="0">
                          <a:latin typeface="Book Antiqua" pitchFamily="18" charset="0"/>
                        </a:rPr>
                        <a:t>          a European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 marL="0" indent="2112963" algn="l"/>
                      <a:r>
                        <a:rPr lang="en-US" sz="3600" b="1" dirty="0" smtClean="0">
                          <a:latin typeface="Book Antiqua" pitchFamily="18" charset="0"/>
                        </a:rPr>
                        <a:t> a union 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 marL="0" indent="2222500" algn="l"/>
                      <a:r>
                        <a:rPr lang="en-US" sz="3600" b="1" dirty="0" smtClean="0">
                          <a:latin typeface="Book Antiqua" pitchFamily="18" charset="0"/>
                        </a:rPr>
                        <a:t>a university 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 marL="0" indent="2222500" algn="l"/>
                      <a:r>
                        <a:rPr lang="en-US" sz="3600" b="1" dirty="0" smtClean="0">
                          <a:latin typeface="Book Antiqua" pitchFamily="18" charset="0"/>
                        </a:rPr>
                        <a:t>a useful book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 marL="0" indent="2222500" algn="l"/>
                      <a:r>
                        <a:rPr lang="en-US" sz="3600" b="1" dirty="0" smtClean="0">
                          <a:latin typeface="Book Antiqua" pitchFamily="18" charset="0"/>
                        </a:rPr>
                        <a:t>a unique</a:t>
                      </a:r>
                      <a:r>
                        <a:rPr lang="en-US" sz="3600" b="1" baseline="0" dirty="0" smtClean="0">
                          <a:latin typeface="Book Antiqua" pitchFamily="18" charset="0"/>
                        </a:rPr>
                        <a:t> scene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 marL="0" indent="2174875" algn="l"/>
                      <a:r>
                        <a:rPr lang="en-US" sz="3600" b="1" dirty="0" smtClean="0">
                          <a:latin typeface="Book Antiqua" pitchFamily="18" charset="0"/>
                        </a:rPr>
                        <a:t>a one-rupee note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 marL="0" indent="2174875" algn="l"/>
                      <a:r>
                        <a:rPr lang="en-US" sz="3600" b="1" dirty="0" smtClean="0">
                          <a:latin typeface="Book Antiqua" pitchFamily="18" charset="0"/>
                        </a:rPr>
                        <a:t>a one-eyed deer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18115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latin typeface="Book Antiqua" pitchFamily="18" charset="0"/>
                        </a:rPr>
                        <a:t>a High / Higher- Secondary School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24971" y="5904269"/>
            <a:ext cx="6781800" cy="87381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‘An’ is used before the sound of-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59657"/>
            <a:ext cx="4572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Mrs. Amin  is _____ LLB 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505200" y="1057060"/>
            <a:ext cx="2209800" cy="768494"/>
          </a:xfrm>
          <a:prstGeom prst="wedgeEllipseCallout">
            <a:avLst>
              <a:gd name="adj1" fmla="val 64318"/>
              <a:gd name="adj2" fmla="val -99035"/>
            </a:avLst>
          </a:prstGeom>
          <a:noFill/>
          <a:ln w="76200" cap="sq" cmpd="dbl">
            <a:solidFill>
              <a:srgbClr val="00B0F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Book Antiqua" pitchFamily="18" charset="0"/>
              </a:rPr>
              <a:t>এ </a:t>
            </a:r>
            <a:endParaRPr lang="en-US" sz="40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364" y="162580"/>
            <a:ext cx="72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an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4286" y="2209800"/>
            <a:ext cx="453571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He is ____ honest man.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943600" y="3505201"/>
            <a:ext cx="2362200" cy="685799"/>
          </a:xfrm>
          <a:prstGeom prst="wedgeEllipseCallout">
            <a:avLst>
              <a:gd name="adj1" fmla="val -69419"/>
              <a:gd name="adj2" fmla="val -163548"/>
            </a:avLst>
          </a:prstGeom>
          <a:noFill/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Book Antiqua" pitchFamily="18" charset="0"/>
              </a:rPr>
              <a:t>অ</a:t>
            </a:r>
            <a:endParaRPr lang="en-US" sz="4000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6838" y="2209800"/>
            <a:ext cx="8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an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" y="3167743"/>
            <a:ext cx="2504620" cy="28897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51843" y="4414636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I will come after_____ hour.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586764" y="5105400"/>
            <a:ext cx="2066472" cy="798869"/>
          </a:xfrm>
          <a:prstGeom prst="wedgeEllipseCallout">
            <a:avLst>
              <a:gd name="adj1" fmla="val -26852"/>
              <a:gd name="adj2" fmla="val -77974"/>
            </a:avLst>
          </a:prstGeom>
          <a:noFill/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Book Antiqua" pitchFamily="18" charset="0"/>
              </a:rPr>
              <a:t>আ 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4146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an 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8174" y="5980469"/>
            <a:ext cx="1665061" cy="7251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Book Antiqua" pitchFamily="18" charset="0"/>
              </a:rPr>
              <a:t>এ,অ,আ </a:t>
            </a:r>
            <a:endParaRPr lang="en-US" sz="3600" dirty="0"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304801"/>
            <a:ext cx="2133600" cy="242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4" y="159657"/>
            <a:ext cx="2095500" cy="28860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9" grpId="1" animBg="1"/>
      <p:bldP spid="10" grpId="0"/>
      <p:bldP spid="12" grpId="0" animBg="1"/>
      <p:bldP spid="13" grpId="0" animBg="1"/>
      <p:bldP spid="13" grpId="1" animBg="1"/>
      <p:bldP spid="14" grpId="0"/>
      <p:bldP spid="16" grpId="0"/>
      <p:bldP spid="17" grpId="0" animBg="1"/>
      <p:bldP spid="17" grpId="1" animBg="1"/>
      <p:bldP spid="1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57121"/>
              </p:ext>
            </p:extLst>
          </p:nvPr>
        </p:nvGraphicFramePr>
        <p:xfrm>
          <a:off x="609600" y="381000"/>
          <a:ext cx="7924800" cy="60080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24800"/>
              </a:tblGrid>
              <a:tr h="72675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Book Antiqua" pitchFamily="18" charset="0"/>
                        </a:rPr>
                        <a:t>Follow some examples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98210">
                <a:tc>
                  <a:txBody>
                    <a:bodyPr/>
                    <a:lstStyle/>
                    <a:p>
                      <a:pPr marL="0" indent="1482725" algn="l"/>
                      <a:r>
                        <a:rPr lang="en-US" sz="3600" b="1" dirty="0" smtClean="0">
                          <a:latin typeface="Book Antiqua" pitchFamily="18" charset="0"/>
                        </a:rPr>
                        <a:t>an hour ( ‘h’ silent)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98210">
                <a:tc>
                  <a:txBody>
                    <a:bodyPr/>
                    <a:lstStyle/>
                    <a:p>
                      <a:pPr marL="0" marR="0" indent="1482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Book Antiqua" pitchFamily="18" charset="0"/>
                        </a:rPr>
                        <a:t>an honest ( ‘h’ silent) 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Book Antiqua" pitchFamily="18" charset="0"/>
                        </a:rPr>
                        <a:t>an M.A.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Book Antiqua" pitchFamily="18" charset="0"/>
                        </a:rPr>
                        <a:t>an M.P.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Book Antiqua" pitchFamily="18" charset="0"/>
                        </a:rPr>
                        <a:t>an L.L.B.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98210">
                <a:tc>
                  <a:txBody>
                    <a:bodyPr/>
                    <a:lstStyle/>
                    <a:p>
                      <a:pPr marL="0" marR="0" indent="1482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Book Antiqua" pitchFamily="18" charset="0"/>
                        </a:rPr>
                        <a:t>an M.L.A.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Book Antiqua" pitchFamily="18" charset="0"/>
                        </a:rPr>
                        <a:t>an S.D.O.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00773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Book Antiqua" pitchFamily="18" charset="0"/>
                        </a:rPr>
                        <a:t>an H.S.</a:t>
                      </a:r>
                      <a:r>
                        <a:rPr lang="en-US" sz="3600" b="1" baseline="0" dirty="0" smtClean="0">
                          <a:latin typeface="Book Antiqua" pitchFamily="18" charset="0"/>
                        </a:rPr>
                        <a:t> School 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4014</TotalTime>
  <Words>985</Words>
  <Application>Microsoft Office PowerPoint</Application>
  <PresentationFormat>On-screen Show (4:3)</PresentationFormat>
  <Paragraphs>241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Book Antiqua</vt:lpstr>
      <vt:lpstr>Calibri</vt:lpstr>
      <vt:lpstr>Calibri Light</vt:lpstr>
      <vt:lpstr>NikoshBAN</vt:lpstr>
      <vt:lpstr>Vrinda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WELCOME…</dc:title>
  <dc:creator>User</dc:creator>
  <cp:lastModifiedBy>Microsoft account</cp:lastModifiedBy>
  <cp:revision>353</cp:revision>
  <dcterms:created xsi:type="dcterms:W3CDTF">2013-01-13T13:52:12Z</dcterms:created>
  <dcterms:modified xsi:type="dcterms:W3CDTF">2020-10-22T16:35:37Z</dcterms:modified>
</cp:coreProperties>
</file>