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3" r:id="rId7"/>
    <p:sldId id="271" r:id="rId8"/>
    <p:sldId id="27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61541-6516-4EC4-8B5E-460A44E1F6F3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22691-2F56-4078-B5AC-462646F7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2E82-CE29-4CF4-A494-1DF8C78E39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0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D2E82-CE29-4CF4-A494-1DF8C78E39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0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03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4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2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2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3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5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0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4209-162C-408C-ACE3-1B4BF23380F0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E03A-9FA1-40F0-A9AC-8129008B5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34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0" y="656823"/>
            <a:ext cx="9608474" cy="555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5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5000">
        <p14:warp dir="in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753257"/>
            <a:ext cx="11508377" cy="205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২. ওয়াজিব ধারণা : যেখানে কুরআন ও হাদিসের স্পষ্ট প্রমাণ নেই সেখানে প্রবল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ধারণানুযায়ী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আমল করা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যেমন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ম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ো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কাদ্দামার ফ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য়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সালা 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নির্ভর সাক্ষীদের সাক্ষ্যানুযায়ী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রা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য়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দেও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য়া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।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14:flythroug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880" y="862250"/>
            <a:ext cx="11247120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৩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, 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জায়েজ ধারণাঃ যেমন সালাতের রাকাত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সম্পর্কে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সন্দেহ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হলে(৩/৪রাকাত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) তখন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প্রবল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ধারণানুযায়ী 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আমল করা জায়েজ।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14:flythroug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643716"/>
            <a:ext cx="10842171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৪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মুস্তাহাব ধারণা: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সাধারণ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ভাবে 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প্রত্যক মুসলমান সম্পর্কে ভাল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ো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ধারণা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প</a:t>
            </a:r>
            <a:r>
              <a:rPr lang="bn-BD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ো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ষণ</a:t>
            </a:r>
            <a:r>
              <a:rPr lang="bn-BD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করা 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মু</a:t>
            </a:r>
            <a:r>
              <a:rPr lang="bn-BD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স্তা</a:t>
            </a:r>
            <a:r>
              <a:rPr lang="bn-IN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হাব।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29" y="261257"/>
            <a:ext cx="33310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6644" y="1624539"/>
            <a:ext cx="46794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হারাম </a:t>
            </a:r>
            <a:r>
              <a:rPr lang="bn-IN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ধারণা</a:t>
            </a:r>
            <a:r>
              <a:rPr lang="bn-BD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কী ?</a:t>
            </a:r>
            <a:r>
              <a:rPr lang="bn-IN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650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8149" y="209196"/>
            <a:ext cx="275715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725" y="1349111"/>
            <a:ext cx="6751766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n-IN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প্রত্যক </a:t>
            </a:r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মুসলমান সম্পর্কে ভাল</a:t>
            </a:r>
            <a:r>
              <a:rPr lang="bn-BD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ো </a:t>
            </a:r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ধারণা</a:t>
            </a:r>
            <a:r>
              <a:rPr lang="bn-BD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প</a:t>
            </a:r>
            <a:r>
              <a:rPr lang="bn-BD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ো</a:t>
            </a:r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ষণ</a:t>
            </a:r>
            <a:r>
              <a:rPr lang="bn-BD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করা </a:t>
            </a:r>
            <a:r>
              <a:rPr lang="bn-BD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কী</a:t>
            </a:r>
            <a:r>
              <a:rPr lang="bn-IN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।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600200"/>
            <a:ext cx="7620000" cy="5029200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জঘন্য অপরাধ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চরম জুলুম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দুনিয়া ও আখিরাতে মারাত্বক ক্ষতিগ্রস্ত হয়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জাহান্নাম হবে তার স্থান 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bn-BD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ইমানদারদের ঘৃণার পাত্র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98469" y="228600"/>
            <a:ext cx="6248400" cy="13716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খারাপ ধারনার কুফল </a:t>
            </a:r>
            <a:r>
              <a:rPr lang="bn-BD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9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14:flythrough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188029" y="520337"/>
            <a:ext cx="6858000" cy="32766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8729" y="1103259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প্রতিকারের</a:t>
            </a:r>
          </a:p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	উপায়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14:flythrough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178"/>
            <a:ext cx="381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09930" y="-4391246"/>
            <a:ext cx="381001" cy="91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9313" y="2133490"/>
            <a:ext cx="333375" cy="914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4175"/>
            <a:ext cx="304800" cy="6858000"/>
          </a:xfrm>
          <a:prstGeom prst="rect">
            <a:avLst/>
          </a:prstGeom>
        </p:spPr>
      </p:pic>
      <p:pic>
        <p:nvPicPr>
          <p:cNvPr id="10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2524"/>
            <a:ext cx="8502685" cy="63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4924"/>
            <a:ext cx="8502685" cy="63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Computer City\Pictures\সেমিনার অনুষ্ঠিত হয়েছে_files\th_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4495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5486401"/>
            <a:ext cx="676866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সেমিনার ,সেম্পোজিয়ামের আয়োজন ও অংশ গ্রহণ  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38" y="762000"/>
            <a:ext cx="408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9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14:flythrough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178"/>
            <a:ext cx="381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09930" y="-4391246"/>
            <a:ext cx="381001" cy="91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9313" y="2133490"/>
            <a:ext cx="333375" cy="914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4175"/>
            <a:ext cx="304800" cy="6858000"/>
          </a:xfrm>
          <a:prstGeom prst="rect">
            <a:avLst/>
          </a:prstGeom>
        </p:spPr>
      </p:pic>
      <p:pic>
        <p:nvPicPr>
          <p:cNvPr id="10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2524"/>
            <a:ext cx="8502685" cy="63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4924"/>
            <a:ext cx="8502685" cy="63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38200"/>
            <a:ext cx="4267200" cy="4317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3" b="4270"/>
          <a:stretch/>
        </p:blipFill>
        <p:spPr>
          <a:xfrm>
            <a:off x="7086600" y="685800"/>
            <a:ext cx="3276600" cy="434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2138" y="5638801"/>
            <a:ext cx="433026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 সহ কুরআন অধ্যায়ন করা 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islam\Desktop\yousuf\Aarhus_rose_gar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458200" cy="61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28353"/>
            <a:ext cx="381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09930" y="-4377071"/>
            <a:ext cx="381001" cy="91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9313" y="2147665"/>
            <a:ext cx="333375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04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4038600"/>
            <a:ext cx="8534400" cy="2308324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endParaRPr lang="bn-BD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SzPct val="80000"/>
            </a:pPr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 ধারণা 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বাচতে হলে আমাদেরকে কী কী কাজ থেকে বাচতে হবে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572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1737633"/>
            <a:ext cx="5669280" cy="30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14:flythrough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pPr/>
              <a:t>বৃহস্পতিবার, 22 অক্টোবর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81525" y="343573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72201" y="1371600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33301" y="1238250"/>
            <a:ext cx="4846458" cy="4715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00799" y="1143000"/>
            <a:ext cx="4833257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242349" y="1371600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2482" y="4720475"/>
            <a:ext cx="187204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324" y="30578"/>
            <a:ext cx="952500" cy="1238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87" y="30578"/>
            <a:ext cx="952500" cy="1238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952500" cy="1238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578"/>
            <a:ext cx="952500" cy="12382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578"/>
            <a:ext cx="952500" cy="1238250"/>
          </a:xfrm>
          <a:prstGeom prst="rect">
            <a:avLst/>
          </a:prstGeom>
        </p:spPr>
      </p:pic>
      <p:pic>
        <p:nvPicPr>
          <p:cNvPr id="26" name="Picture 25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1" y="1268828"/>
            <a:ext cx="1122207" cy="1295400"/>
          </a:xfrm>
          <a:prstGeom prst="rect">
            <a:avLst/>
          </a:prstGeom>
        </p:spPr>
      </p:pic>
      <p:pic>
        <p:nvPicPr>
          <p:cNvPr id="27" name="Picture 26" descr="gfgfhghgjhgjghj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919" y="1108531"/>
            <a:ext cx="1292367" cy="1295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32" y="6092788"/>
            <a:ext cx="952500" cy="619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97" y="30578"/>
            <a:ext cx="952500" cy="1238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427" y="6092788"/>
            <a:ext cx="952500" cy="6191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27" y="6092788"/>
            <a:ext cx="952500" cy="6191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27" y="6137880"/>
            <a:ext cx="952500" cy="6191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107" y="6137880"/>
            <a:ext cx="952500" cy="6191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6137880"/>
            <a:ext cx="952500" cy="6191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31" y="6137880"/>
            <a:ext cx="952500" cy="6191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11" y="6137880"/>
            <a:ext cx="952500" cy="61912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10" y="6137880"/>
            <a:ext cx="952500" cy="6191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33302" y="2594806"/>
            <a:ext cx="49103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accent3"/>
                </a:solidFill>
                <a:latin typeface="SutonnyMJ" pitchFamily="2" charset="0"/>
              </a:rPr>
              <a:t>মোঃজাকারিয়া</a:t>
            </a:r>
          </a:p>
          <a:p>
            <a:pPr algn="ctr"/>
            <a:r>
              <a:rPr lang="bn-BD" sz="2800" b="1" dirty="0">
                <a:ln/>
                <a:solidFill>
                  <a:schemeClr val="accent3"/>
                </a:solidFill>
                <a:latin typeface="SutonnyMJ" pitchFamily="2" charset="0"/>
              </a:rPr>
              <a:t>সহকারী শিক্ষক</a:t>
            </a:r>
          </a:p>
          <a:p>
            <a:pPr algn="ctr"/>
            <a:r>
              <a:rPr lang="bn-BD" sz="2800" b="1" dirty="0">
                <a:ln/>
                <a:solidFill>
                  <a:schemeClr val="accent3"/>
                </a:solidFill>
                <a:latin typeface="SutonnyMJ" pitchFamily="2" charset="0"/>
              </a:rPr>
              <a:t>কাঁঠালবাড়ী মোস্তাফিয়া ফাজিল মাদ্রাসা।</a:t>
            </a:r>
            <a:endParaRPr lang="en-US" sz="2800" b="1" dirty="0">
              <a:ln/>
              <a:solidFill>
                <a:schemeClr val="accent3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87" y="1275055"/>
            <a:ext cx="4191268" cy="4641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0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688">
        <p14:warp dir="in"/>
      </p:transition>
    </mc:Choice>
    <mc:Fallback xmlns="">
      <p:transition spd="slow" advTm="126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 animBg="1"/>
      <p:bldP spid="24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14178"/>
            <a:ext cx="381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09930" y="-4391246"/>
            <a:ext cx="381001" cy="91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9313" y="2133490"/>
            <a:ext cx="333375" cy="914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4175"/>
            <a:ext cx="304800" cy="6858000"/>
          </a:xfrm>
          <a:prstGeom prst="rect">
            <a:avLst/>
          </a:prstGeom>
        </p:spPr>
      </p:pic>
      <p:pic>
        <p:nvPicPr>
          <p:cNvPr id="10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2524"/>
            <a:ext cx="8502685" cy="63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4924"/>
            <a:ext cx="8502685" cy="63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81400" y="548640"/>
            <a:ext cx="4724400" cy="1143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6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81200" y="1838016"/>
            <a:ext cx="7962900" cy="4700786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endParaRPr lang="bn-BD" sz="4800" b="1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8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ধারণার </a:t>
            </a:r>
            <a:r>
              <a:rPr lang="bn-BD" sz="48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কুফল কী কী?			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8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গীবত </a:t>
            </a:r>
            <a:r>
              <a:rPr lang="bn-BD" sz="48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কারীকে কি বলে ?			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8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গীবত </a:t>
            </a:r>
            <a:r>
              <a:rPr lang="bn-BD" sz="48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কি ?			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800" b="1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 কত প্রকার কী </a:t>
            </a:r>
            <a:r>
              <a:rPr lang="bn-BD" sz="48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?	</a:t>
            </a:r>
          </a:p>
          <a:p>
            <a:pPr marL="1044702" lvl="2" indent="-514350">
              <a:buNone/>
            </a:pPr>
            <a:r>
              <a:rPr lang="bn-BD" sz="4000" b="1" dirty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en-US" sz="4000" b="1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9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124" y="76200"/>
            <a:ext cx="9022676" cy="6705600"/>
          </a:xfrm>
          <a:prstGeom prst="rect">
            <a:avLst/>
          </a:prstGeom>
        </p:spPr>
      </p:pic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4343401" y="76200"/>
            <a:ext cx="3055937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2021" y="216746"/>
            <a:ext cx="8866355" cy="6488855"/>
          </a:xfrm>
          <a:prstGeom prst="rect">
            <a:avLst/>
          </a:prstGeom>
          <a:noFill/>
          <a:ln w="142875">
            <a:solidFill>
              <a:srgbClr val="00B0F0"/>
            </a:solidFill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1" y="5257801"/>
            <a:ext cx="8767011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সমাজে প্রচলিত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খারপ ধারণা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প্রতিকারের উপায় সমূহ বর্ণনা কর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14:flythrough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pe_Myrtle_Flowers.13581132_st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381001"/>
            <a:ext cx="6477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b="1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52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106" y="477281"/>
            <a:ext cx="6234789" cy="8255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bn-BD" sz="3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দেখ এবং চিন্তাকরে বল ।</a:t>
            </a:r>
            <a:endParaRPr lang="en-US" sz="36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67" y="1989909"/>
            <a:ext cx="4300948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79" y="1989908"/>
            <a:ext cx="3680456" cy="4191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48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834">
        <p14:flythrough/>
      </p:transition>
    </mc:Choice>
    <mc:Fallback xmlns="">
      <p:transition spd="slow" advTm="3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152" y="381000"/>
            <a:ext cx="4575048" cy="914400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pPr algn="ctr"/>
            <a:r>
              <a:rPr lang="bn-BD" sz="6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8315" y="4458349"/>
            <a:ext cx="27432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 -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endParaRPr lang="bn-BD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  -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৯৬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3483" y="1650840"/>
            <a:ext cx="5368833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খারাপ ধারণা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6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80">
        <p14:flythrough/>
      </p:transition>
    </mc:Choice>
    <mc:Fallback xmlns="">
      <p:transition spd="slow" advTm="80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270" y="2722047"/>
            <a:ext cx="1108365" cy="685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Calibri" panose="020F0502020204030204" pitchFamily="34" charset="0"/>
              </a:rPr>
              <a:t>الظن</a:t>
            </a:r>
            <a:endParaRPr lang="en-US" sz="3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9635" y="549065"/>
            <a:ext cx="5290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Arial Unicode MS" panose="020B0604020202020204" pitchFamily="34" charset="-128"/>
              </a:rPr>
              <a:t>খারাপ </a:t>
            </a:r>
            <a:r>
              <a:rPr lang="bn-IN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Arial Unicode MS" panose="020B0604020202020204" pitchFamily="34" charset="-128"/>
              </a:rPr>
              <a:t>ধারণা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51885" y="2038074"/>
            <a:ext cx="8305800" cy="372458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 --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কী তা বলতে পারবে।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প্রকারভেদ সমূহ ব্যাখ্যা করতে 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কুফল ও প্রতিকার বিষয়ে বিশ্লেষণ করতে  পা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7546" y="-93590"/>
            <a:ext cx="110836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Unicode MS" panose="020B0604020202020204" pitchFamily="34" charset="-12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Unicode MS" panose="020B0604020202020204" pitchFamily="34" charset="-128"/>
                <a:ea typeface="Calibri" panose="020F0502020204030204" pitchFamily="34" charset="0"/>
              </a:rPr>
              <a:t>الظن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1269" y="3498229"/>
            <a:ext cx="1108365" cy="685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Calibri" panose="020F0502020204030204" pitchFamily="34" charset="0"/>
              </a:rPr>
              <a:t>الظن</a:t>
            </a:r>
            <a:endParaRPr lang="en-US" sz="3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269" y="4241777"/>
            <a:ext cx="1108365" cy="685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Calibri" panose="020F0502020204030204" pitchFamily="34" charset="0"/>
              </a:rPr>
              <a:t>الظن</a:t>
            </a:r>
            <a:endParaRPr lang="en-US" sz="3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1270" y="994529"/>
            <a:ext cx="1108365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Unicode MS" panose="020B0604020202020204" pitchFamily="34" charset="-12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Unicode MS" panose="020B0604020202020204" pitchFamily="34" charset="-128"/>
                <a:ea typeface="Calibri" panose="020F0502020204030204" pitchFamily="34" charset="0"/>
              </a:rPr>
              <a:t>الظن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3692" y="1044703"/>
            <a:ext cx="5290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Arial Unicode MS" panose="020B0604020202020204" pitchFamily="34" charset="-128"/>
              </a:rPr>
              <a:t>খারাপ </a:t>
            </a:r>
            <a:r>
              <a:rPr lang="bn-I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Arial Unicode MS" panose="020B0604020202020204" pitchFamily="34" charset="-128"/>
              </a:rPr>
              <a:t>ধারণা </a:t>
            </a:r>
            <a:r>
              <a:rPr lang="bn-BD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Arial Unicode MS" panose="020B0604020202020204" pitchFamily="34" charset="-128"/>
              </a:rPr>
              <a:t>এর পিরিচিত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7794" y="1840004"/>
            <a:ext cx="8991600" cy="3241448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80000"/>
              <a:buFont typeface="Wingdings" pitchFamily="2" charset="2"/>
              <a:buChar char="§"/>
            </a:pPr>
            <a:r>
              <a:rPr lang="bn-BD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শব্দের অর্থ ধারনা করা,বা আন্দাজ করে কথা বলা।</a:t>
            </a:r>
          </a:p>
          <a:p>
            <a:r>
              <a:rPr lang="bn-BD" sz="3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পরিভাষায় -  কোন ব্যক্তি বা বস্তু সম্পর্কে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 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বা আন্দাজে কথা বলা। তবে ধারণা দ্বারা বা কুধারণা </a:t>
            </a:r>
            <a:r>
              <a:rPr lang="bn-IN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উদ্দেশ্যএবং </a:t>
            </a:r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উহাই শুধুমাত্র হারাম।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বলা হয়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4891" y="1915752"/>
            <a:ext cx="1108365" cy="6851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Calibri" panose="020F0502020204030204" pitchFamily="34" charset="0"/>
              </a:rPr>
              <a:t>الظن</a:t>
            </a:r>
            <a:endParaRPr lang="en-US" sz="3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53840" y="3252"/>
            <a:ext cx="30480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উপস্থাপন-১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161904" y="476794"/>
            <a:ext cx="6858000" cy="5205549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 </a:t>
            </a:r>
            <a:r>
              <a:rPr lang="bn-I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 </a:t>
            </a:r>
            <a:r>
              <a:rPr lang="bn-BD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ভেদ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4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1"/>
    </mc:Choice>
    <mc:Fallback xmlns="">
      <p:transition spd="slow" advTm="3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1" y="274638"/>
            <a:ext cx="573677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খারাপ ধারণার </a:t>
            </a:r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753632" y="4578414"/>
            <a:ext cx="1794986" cy="6096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3143012" y="4523499"/>
            <a:ext cx="2261440" cy="6096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695667" y="3726362"/>
            <a:ext cx="477066" cy="53857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302747" y="3741722"/>
            <a:ext cx="601981" cy="581608"/>
          </a:xfrm>
          <a:prstGeom prst="downArrow">
            <a:avLst>
              <a:gd name="adj1" fmla="val 50000"/>
              <a:gd name="adj2" fmla="val 5449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441382" y="3852206"/>
            <a:ext cx="517071" cy="47867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5998846" y="4548324"/>
            <a:ext cx="2232660" cy="6096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9001669" y="4565582"/>
            <a:ext cx="1757976" cy="6096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Flowchart: Magnetic Disk 21"/>
          <p:cNvSpPr/>
          <p:nvPr/>
        </p:nvSpPr>
        <p:spPr>
          <a:xfrm>
            <a:off x="4349115" y="1960487"/>
            <a:ext cx="2585085" cy="1116037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9157" y="2056417"/>
            <a:ext cx="1905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7918" y="4603927"/>
            <a:ext cx="17907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হারাম ধারণা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4847" y="4548324"/>
            <a:ext cx="220020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ওয়াজিব ধারণা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8846" y="4634704"/>
            <a:ext cx="223266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জায়েজ ধারণা 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13371" y="4596666"/>
            <a:ext cx="175797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মুস্তাহাব ধারণা 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9627463" y="3741722"/>
            <a:ext cx="564968" cy="6858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Minus 4"/>
          <p:cNvSpPr/>
          <p:nvPr/>
        </p:nvSpPr>
        <p:spPr>
          <a:xfrm>
            <a:off x="-574766" y="3014803"/>
            <a:ext cx="13088983" cy="930179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9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4"/>
    </mc:Choice>
    <mc:Fallback xmlns="">
      <p:transition spd="slow" advTm="12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23" grpId="0" animBg="1"/>
      <p:bldP spid="24" grpId="0" animBg="1"/>
      <p:bldP spid="27" grpId="0" animBg="1"/>
      <p:bldP spid="28" grpId="0" animBg="1"/>
      <p:bldP spid="3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672" y="261395"/>
            <a:ext cx="1108365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Unicode MS" panose="020B0604020202020204" pitchFamily="34" charset="-12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Unicode MS" panose="020B0604020202020204" pitchFamily="34" charset="-128"/>
                <a:ea typeface="Calibri" panose="020F0502020204030204" pitchFamily="34" charset="0"/>
              </a:rPr>
              <a:t>الظن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2037" y="235556"/>
            <a:ext cx="5684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 </a:t>
            </a:r>
            <a:r>
              <a:rPr lang="bn-IN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 </a:t>
            </a:r>
            <a:r>
              <a:rPr lang="bn-BD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প্রকার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03" y="1237895"/>
            <a:ext cx="11991703" cy="256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      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প্রকাশ </a:t>
            </a:r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থাকে যে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,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ধারণা চার প্রকার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।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১. </a:t>
            </a:r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হারাম ধারণা: আল্লাহর প্রতি কুধারণা 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প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ো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ষণ </a:t>
            </a:r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করা। যেমন</a:t>
            </a: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তিনি আমাকে শান্তি 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দেবেন বা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সর্বদা </a:t>
            </a:r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বিপদেই রাখবেন। এমনিভাবে যে মুসলমানকে বাহ্যিকভাবে সৎ মনে হয় তার 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সম্পর্কে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কুধারণা </a:t>
            </a:r>
            <a:r>
              <a:rPr lang="bn-IN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করাও হারাম</a:t>
            </a:r>
            <a:r>
              <a:rPr lang="bn-IN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NikoshBAN" panose="02000000000000000000" pitchFamily="2" charset="0"/>
              </a:rPr>
              <a:t>।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947">
        <p14:flythrough/>
      </p:transition>
    </mc:Choice>
    <mc:Fallback xmlns="">
      <p:transition spd="slow" advTm="79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4|3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2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2|1.1|0.9|1.1|0.9|0.9|1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301</TotalTime>
  <Words>399</Words>
  <Application>Microsoft Office PowerPoint</Application>
  <PresentationFormat>Widescreen</PresentationFormat>
  <Paragraphs>75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 Unicode MS</vt:lpstr>
      <vt:lpstr>Arial</vt:lpstr>
      <vt:lpstr>Calibri</vt:lpstr>
      <vt:lpstr>NikoshBAN</vt:lpstr>
      <vt:lpstr>SutonnyMJ</vt:lpstr>
      <vt:lpstr>Trebuchet MS</vt:lpstr>
      <vt:lpstr>Tw Cen MT</vt:lpstr>
      <vt:lpstr>Vrinda</vt:lpstr>
      <vt:lpstr>Wingdings</vt:lpstr>
      <vt:lpstr>Circuit</vt:lpstr>
      <vt:lpstr>PowerPoint Presentation</vt:lpstr>
      <vt:lpstr>PowerPoint Presentation</vt:lpstr>
      <vt:lpstr>নিচের ছবিগুলো দেখ এবং চিন্তাকরে বল ।</vt:lpstr>
      <vt:lpstr>আজকের পাঠ </vt:lpstr>
      <vt:lpstr>PowerPoint Presentation</vt:lpstr>
      <vt:lpstr>PowerPoint Presentation</vt:lpstr>
      <vt:lpstr>PowerPoint Presentation</vt:lpstr>
      <vt:lpstr>খারাপ ধারণার প্রকারভেদ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36</cp:revision>
  <dcterms:created xsi:type="dcterms:W3CDTF">2020-03-14T13:29:50Z</dcterms:created>
  <dcterms:modified xsi:type="dcterms:W3CDTF">2020-10-22T02:20:46Z</dcterms:modified>
</cp:coreProperties>
</file>