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3" r:id="rId11"/>
    <p:sldId id="272" r:id="rId12"/>
    <p:sldId id="265" r:id="rId13"/>
    <p:sldId id="266" r:id="rId14"/>
    <p:sldId id="267" r:id="rId15"/>
    <p:sldId id="273" r:id="rId16"/>
    <p:sldId id="268" r:id="rId17"/>
    <p:sldId id="269" r:id="rId18"/>
    <p:sldId id="274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CCFF"/>
    <a:srgbClr val="5B9BD5"/>
    <a:srgbClr val="41719C"/>
    <a:srgbClr val="D48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87E-2BC1-4BA1-9DE6-2774F37F222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8B81-F04F-42B5-863C-937A9499D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" y="13852"/>
            <a:ext cx="12179622" cy="6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7297">
              <a:schemeClr val="accent6">
                <a:lumMod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62000">
              <a:schemeClr val="accent6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4" y="1528121"/>
            <a:ext cx="6016171" cy="338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17485" y="5050972"/>
            <a:ext cx="82005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572" y="192445"/>
            <a:ext cx="971005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নানা কারণে বন্যা হয়। চলো বাংলাদেশে বন্যার প্রাকৃতিক কারণসমূহ জেনে আসা যাক-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485" y="5050972"/>
            <a:ext cx="82005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 বৃষ্টিপাত/ উজানে প্রচুর বৃষ্টিপাত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28" y="1521309"/>
            <a:ext cx="6034337" cy="3394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17485" y="5050972"/>
            <a:ext cx="82005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485" y="5050972"/>
            <a:ext cx="82005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গভীরতাসম্পন্ন নদী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4" y="1528120"/>
            <a:ext cx="6048851" cy="338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017485" y="5044159"/>
            <a:ext cx="82005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7485" y="5057785"/>
            <a:ext cx="82005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 দ্বারা আবৃত শাখা নদী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28" y="1514555"/>
            <a:ext cx="6034337" cy="3413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017485" y="5064598"/>
            <a:ext cx="82005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7485" y="5051863"/>
            <a:ext cx="820057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হিমবাহের বরফগলা পানি প্রবাহ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4000" y="4987692"/>
            <a:ext cx="11691258" cy="1826105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উল্লিখিত কারণ ছাড়াও অন্যান্য প্রাকৃতিক কারণও (ভৌগোলিক অবস্থান, মৌসুমি জলবায়ুর প্রভাব, বঙ্গোপসাগরে তীব্র জোয়ার-ভাটা ও ভূমিকম্প) বন্যার জন্যে অনেকাংশে দায়ী।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5687" y="1007906"/>
            <a:ext cx="5493855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57" y="3338286"/>
            <a:ext cx="11466286" cy="707886"/>
          </a:xfrm>
          <a:prstGeom prst="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প্রাকৃতিক কারণগুলো উল্লেখ কর।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199" y="275772"/>
            <a:ext cx="216262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97297">
              <a:schemeClr val="accent6">
                <a:lumMod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62000">
              <a:schemeClr val="accent6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2058" y="551543"/>
            <a:ext cx="9245600" cy="107405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বন্যার মানবসৃষ্ট কারণসমূহ জেনে আসা যাক-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12" y="1875290"/>
            <a:ext cx="5369831" cy="301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81942" y="5141004"/>
            <a:ext cx="6400800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1942" y="5141004"/>
            <a:ext cx="6400800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 বৃক্ষ কর্তন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12" y="1875290"/>
            <a:ext cx="5361820" cy="301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81942" y="5144841"/>
            <a:ext cx="6400800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1942" y="5136673"/>
            <a:ext cx="6400800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 নদীর উপর নির্মিত ফারাক্কা বাঁধ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01" y="1871481"/>
            <a:ext cx="5369831" cy="308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481942" y="5134740"/>
            <a:ext cx="6400800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1942" y="5137167"/>
            <a:ext cx="6400800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 নগরায়ণ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36" y="1796971"/>
            <a:ext cx="2105891" cy="590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7991" y="274283"/>
            <a:ext cx="4675909" cy="7078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শ্রেণিবিভাগ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1756" y="2926077"/>
            <a:ext cx="2594909" cy="6399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আকস্মিক বন্যা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9521" y="4070690"/>
            <a:ext cx="3602181" cy="590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হ্রাস-বৃদ্ধির দ্রুত গতি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53344" y="5175994"/>
            <a:ext cx="3879273" cy="590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এলাকায় দেখা যায়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2617" y="1202635"/>
            <a:ext cx="401781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জোয়ার-ভাটাজনিত বন্যা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88580" y="2454314"/>
            <a:ext cx="2105891" cy="590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 স্থায়ী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62230" y="3566057"/>
            <a:ext cx="3236300" cy="7609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উচ্চতা ৩-৬ মিটার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19577" y="4848582"/>
            <a:ext cx="2788235" cy="10281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আমাবস্যায় ও পূর্ণিমায় বন্যার রূপ ভয়াবহ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2809" y="1327383"/>
            <a:ext cx="3338946" cy="5901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মৌসুমি বন্যা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1613" y="2494457"/>
            <a:ext cx="2510265" cy="526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ঋতু ভিত্তিক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740" y="3583132"/>
            <a:ext cx="27752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বিস্তৃতি ব্যাপক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7880" y="4750556"/>
            <a:ext cx="27385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 পরিমাণ বেশি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371" y="5807599"/>
            <a:ext cx="29040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হ্রাস-বৃদ্ধির গতি ধীর</a:t>
            </a:r>
          </a:p>
        </p:txBody>
      </p:sp>
      <p:sp>
        <p:nvSpPr>
          <p:cNvPr id="52" name="Down Arrow 51"/>
          <p:cNvSpPr/>
          <p:nvPr/>
        </p:nvSpPr>
        <p:spPr>
          <a:xfrm rot="21439913">
            <a:off x="1842494" y="5296970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1842494" y="4156073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1848588" y="3050771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1848588" y="1935473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-Down Arrow 56"/>
          <p:cNvSpPr/>
          <p:nvPr/>
        </p:nvSpPr>
        <p:spPr>
          <a:xfrm rot="3557565">
            <a:off x="7403714" y="1230160"/>
            <a:ext cx="400240" cy="117338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-Down Arrow 57"/>
          <p:cNvSpPr/>
          <p:nvPr/>
        </p:nvSpPr>
        <p:spPr>
          <a:xfrm rot="6577468">
            <a:off x="4168212" y="1171823"/>
            <a:ext cx="400240" cy="134965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rot="21445499">
            <a:off x="5772251" y="2397256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5772251" y="3573946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21445499">
            <a:off x="5806887" y="4686295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21445499">
            <a:off x="9902799" y="1925209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21445499">
            <a:off x="9902799" y="3051269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 rot="21445499">
            <a:off x="9902800" y="4333206"/>
            <a:ext cx="467388" cy="4642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  <p:bldP spid="17" grpId="0" animBg="1"/>
      <p:bldP spid="19" grpId="0" animBg="1"/>
      <p:bldP spid="26" grpId="0" animBg="1"/>
      <p:bldP spid="29" grpId="0" animBg="1"/>
      <p:bldP spid="32" grpId="0" animBg="1"/>
      <p:bldP spid="35" grpId="0" animBg="1"/>
      <p:bldP spid="43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66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8060" y="203860"/>
            <a:ext cx="4905828" cy="8563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প্রভাব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5" y="1461985"/>
            <a:ext cx="5698939" cy="333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4" y="1472366"/>
            <a:ext cx="5698940" cy="3321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64938" y="5018128"/>
            <a:ext cx="7232072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938" y="5018128"/>
            <a:ext cx="7232072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বন্যায় মানুষ ও পশুপাখির জীবন বিপন্ন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4938" y="5018128"/>
            <a:ext cx="7232072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4938" y="5018128"/>
            <a:ext cx="7232072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বন্যায় ফসলের ব্যাপক ক্ষতি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8483" y="5018128"/>
            <a:ext cx="11125200" cy="159049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 বন্যায় মানুষের প্রাণহানি ঘটে , স্বাভাবিক জীবনযাত্রা ব্যাহত হয় এবং ধ্বংস হয় সম্পদ।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19726" y="477912"/>
            <a:ext cx="10654146" cy="59367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18910" y="897046"/>
            <a:ext cx="9855776" cy="5098473"/>
            <a:chOff x="1127415" y="706473"/>
            <a:chExt cx="4544291" cy="5098473"/>
          </a:xfrm>
        </p:grpSpPr>
        <p:sp>
          <p:nvSpPr>
            <p:cNvPr id="6" name="Rectangle 5"/>
            <p:cNvSpPr/>
            <p:nvPr/>
          </p:nvSpPr>
          <p:spPr>
            <a:xfrm>
              <a:off x="1127415" y="706473"/>
              <a:ext cx="4544291" cy="5098473"/>
            </a:xfrm>
            <a:prstGeom prst="rect">
              <a:avLst/>
            </a:prstGeom>
            <a:solidFill>
              <a:srgbClr val="FFCCFF"/>
            </a:solidFill>
            <a:ln w="57150">
              <a:solidFill>
                <a:srgbClr val="66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04631" y="1098513"/>
              <a:ext cx="4026351" cy="4314394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35594" y="3248702"/>
            <a:ext cx="8422409" cy="144655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বন্যাকে কয় ভাগে ভাগ করা হয়েছে? ও কি কি? বন্যার একটি প্রভাব সংক্ষেপে ব্যাখ্যা কর।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0740" y="1292622"/>
            <a:ext cx="3610098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9151" y="1408625"/>
            <a:ext cx="2305133" cy="523220"/>
          </a:xfrm>
          <a:prstGeom prst="rect">
            <a:avLst/>
          </a:prstGeom>
          <a:solidFill>
            <a:srgbClr val="66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0">
              <a:schemeClr val="accent4">
                <a:lumMod val="89000"/>
              </a:schemeClr>
            </a:gs>
            <a:gs pos="45000">
              <a:schemeClr val="accent4">
                <a:lumMod val="75000"/>
              </a:schemeClr>
            </a:gs>
            <a:gs pos="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5" y="1391226"/>
            <a:ext cx="5628119" cy="315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309255" y="275771"/>
            <a:ext cx="5457371" cy="8418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নিয়ন্ত্রণ ব্যবস্থা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258" y="4876800"/>
            <a:ext cx="6429829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পূর্বাভাস ও সতর্কীকরণ ব্যবস্থা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5" y="1391226"/>
            <a:ext cx="5628119" cy="315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01257" y="4876800"/>
            <a:ext cx="6429829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ড্রেজিং এর মাধ্যমে জলাশয়ের গভীরতা বৃদ্ধি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4" y="1391225"/>
            <a:ext cx="5628120" cy="3201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01253" y="4876800"/>
            <a:ext cx="6429829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দু তীরে বেড়িবাঁধ নির্মাণ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1391224"/>
            <a:ext cx="5657148" cy="320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B9B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01253" y="4877862"/>
            <a:ext cx="6429829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দু তীরে ঘন জঙ্গল সৃষ্টি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0327" y="87088"/>
            <a:ext cx="11249891" cy="595084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পৃষ্ঠার আলোকে নিম্নে আরও কিছু বন্যা নিয়ন্ত্রণ ব্যবস্থা উল্লেখ করা হলো-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80123"/>
              </p:ext>
            </p:extLst>
          </p:nvPr>
        </p:nvGraphicFramePr>
        <p:xfrm>
          <a:off x="130630" y="748701"/>
          <a:ext cx="11916226" cy="610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204">
                  <a:extLst>
                    <a:ext uri="{9D8B030D-6E8A-4147-A177-3AD203B41FA5}">
                      <a16:colId xmlns:a16="http://schemas.microsoft.com/office/drawing/2014/main" val="2144956610"/>
                    </a:ext>
                  </a:extLst>
                </a:gridCol>
                <a:gridCol w="4175511">
                  <a:extLst>
                    <a:ext uri="{9D8B030D-6E8A-4147-A177-3AD203B41FA5}">
                      <a16:colId xmlns:a16="http://schemas.microsoft.com/office/drawing/2014/main" val="1798443965"/>
                    </a:ext>
                  </a:extLst>
                </a:gridCol>
                <a:gridCol w="4175511">
                  <a:extLst>
                    <a:ext uri="{9D8B030D-6E8A-4147-A177-3AD203B41FA5}">
                      <a16:colId xmlns:a16="http://schemas.microsoft.com/office/drawing/2014/main" val="2970602074"/>
                    </a:ext>
                  </a:extLst>
                </a:gridCol>
              </a:tblGrid>
              <a:tr h="93495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ব্যবস্থাপনা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শ্রমসাধ্য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ব্যায়বহুল প্রকৌশল ব্যবস্থাপনা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সহজ প্রকৌশলগত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ব্যাবস্থাপনা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30124"/>
                  </a:ext>
                </a:extLst>
              </a:tr>
              <a:tr h="80744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১/ সহজে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স্থানান্তরযোগ্য বসতি তৈরি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১/ ড্রেজারের মাধ্যমে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নদীর পানি পরিবহন ক্ষমতা বৃদ্ধি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১/ নদীর দু তীরে বেড়িবাঁধ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দিয়ে পানি উপচে পড়া বন্ধ   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76068"/>
                  </a:ext>
                </a:extLst>
              </a:tr>
              <a:tr h="80744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২/ নদীর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দু তীরে ঘন জঙ্গল সৃষ্টি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২/ সন্নিহিত স্থানে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জলাধার নির্মাণের মাধ্যমে পানিপ্রবাহকে সম্পূর্ণভাবে নিয়ন্ত্রণ করা। </a:t>
                      </a:r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২/ দেশের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সর্বত্র বনায়ন সৃষ্টি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24659"/>
                  </a:ext>
                </a:extLst>
              </a:tr>
              <a:tr h="80744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৩/ নদী-শাসন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ব্যাবস্থা সুনিশ্চিত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৩/ ভারত থেকে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আসা পানিকে বাঁধের সাহায্যে নিয়ন্ত্রণ ও নিষ্কাশন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৩/ রাস্তাঘাট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নির্মাণের ক্ষেত্রে পরিকল্পিত পানি নিষ্কাশনের ব্যবস্থা রাখা।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87633"/>
                  </a:ext>
                </a:extLst>
              </a:tr>
              <a:tr h="80744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৪/ বন্যার পূর্ভাবাস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সতর্কীকরণ ব্যবস্থার    উন্নয়ন সাধন।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৪/ সমুদ্র উপকূলবর্তী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এলাকার পানির অনুপ্রবেশ বন্ধ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.৪/ বন্যা প্রবল অঞ্চলে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সর্বোচ্চ বন্যা লেভেলের উপরে ‘আশ্রয়কেন্দ্র’ প্রতিষ্ঠা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0784"/>
                  </a:ext>
                </a:extLst>
              </a:tr>
              <a:tr h="80744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পুকুর,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নালা, বিল প্রভৃতি খনন করা এবং সেচের পানি সংরক্ষণ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৫/ নদী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তীরকে স্থায়ী সুদৃঢ় কাঠামোর সাহায্যে সংরক্ষণ করা।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৫/ শহর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বেষ্টনিমূলক বাঁধ দেওয়া।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695347"/>
                  </a:ext>
                </a:extLst>
              </a:tr>
              <a:tr h="80744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৬/ প্রতি বছর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বন্যা মোকাবেলার জন্য সরকারিভাবে স্থায়ী প্রশাসনিক কাঠামো গড়ে তোলা।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1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5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49600" y="493484"/>
            <a:ext cx="5907314" cy="1509486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9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7372" y="3164114"/>
            <a:ext cx="11553372" cy="1640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নিয়ন্ত্রণে সহজ প্রকৌশলগত ব্যাবস্থাপনাগুলো কি কি? উল্লেখ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5029" y="2090057"/>
            <a:ext cx="9956800" cy="235131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343" y="1675564"/>
            <a:ext cx="637177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21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572" y="609600"/>
            <a:ext cx="10203543" cy="5370286"/>
          </a:xfrm>
          <a:prstGeom prst="rect">
            <a:avLst/>
          </a:prstGeom>
          <a:solidFill>
            <a:srgbClr val="99FF3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61526" y="859134"/>
            <a:ext cx="3335847" cy="95515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829" y="2388848"/>
            <a:ext cx="3614057" cy="2893100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>
              <a:solidFill>
                <a:srgbClr val="FF0000"/>
              </a:solidFill>
            </a:endParaRP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মোঃ আবদুল বাসেত</a:t>
            </a:r>
          </a:p>
          <a:p>
            <a:pPr algn="ctr"/>
            <a:r>
              <a:rPr lang="bn-IN" dirty="0"/>
              <a:t>সহ. শিক্ষক (আই.সি.টি)</a:t>
            </a:r>
          </a:p>
          <a:p>
            <a:pPr algn="ctr"/>
            <a:r>
              <a:rPr lang="bn-IN" dirty="0">
                <a:solidFill>
                  <a:schemeClr val="accent5">
                    <a:lumMod val="50000"/>
                  </a:schemeClr>
                </a:solidFill>
              </a:rPr>
              <a:t>সাতমোড়া উচ্চ বিদ্যালয়</a:t>
            </a:r>
          </a:p>
          <a:p>
            <a:pPr algn="ctr"/>
            <a:r>
              <a:rPr lang="bn-IN" dirty="0">
                <a:solidFill>
                  <a:schemeClr val="accent5">
                    <a:lumMod val="50000"/>
                  </a:schemeClr>
                </a:solidFill>
              </a:rPr>
              <a:t>নবীনগর, ব্রাহ্মণবাড়ীয়া</a:t>
            </a:r>
          </a:p>
          <a:p>
            <a:pPr algn="ctr"/>
            <a:r>
              <a:rPr lang="en-US" dirty="0"/>
              <a:t>Cell: 01710998333</a:t>
            </a:r>
          </a:p>
          <a:p>
            <a:r>
              <a:rPr lang="bn-IN" sz="1400" dirty="0" smtClean="0">
                <a:solidFill>
                  <a:schemeClr val="tx1"/>
                </a:solidFill>
              </a:rPr>
              <a:t>           </a:t>
            </a:r>
            <a:r>
              <a:rPr lang="en-US" sz="1400" dirty="0" smtClean="0">
                <a:solidFill>
                  <a:schemeClr val="tx1"/>
                </a:solidFill>
              </a:rPr>
              <a:t>Email: shsab1972@gmail.com</a:t>
            </a:r>
            <a:endParaRPr lang="bn-IN" sz="1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42" y="1690910"/>
            <a:ext cx="1692030" cy="1706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393543" y="2031998"/>
            <a:ext cx="4477657" cy="3606802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 ভূগোল ও পরিবেশ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শ্রেণীঃ-দশম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 চতুর্দশ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পাঠঃ- বাংলাদেশের প্রাকৃতিক দুর্যোগ (বন্যা)।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৫০ মিনিট</a:t>
            </a:r>
          </a:p>
          <a:p>
            <a:pPr algn="ctr"/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/১০/২০২০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27000">
              <a:schemeClr val="accent1">
                <a:lumMod val="97000"/>
                <a:lumOff val="3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4005" y="5554470"/>
            <a:ext cx="7279242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42" y="467536"/>
            <a:ext cx="6994892" cy="444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692724" y="5540182"/>
            <a:ext cx="726636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বন্যায় ফসলের বিপুল ক্ষতি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41" y="467536"/>
            <a:ext cx="6994893" cy="444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30763" y="5546448"/>
            <a:ext cx="7279246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4005" y="5541171"/>
            <a:ext cx="7279246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বন্যায় মানুষ ও পশুপাখির জীবনব্যবস্থা বিপন্ন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40" y="471032"/>
            <a:ext cx="6994894" cy="444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693998" y="5539798"/>
            <a:ext cx="7279249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7012" y="5545459"/>
            <a:ext cx="7303758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হিমবাহের বরফগলা পানি যা বন্যার জন্য দায়ী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50" y="469658"/>
            <a:ext cx="6988135" cy="4443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15952" y="5539193"/>
            <a:ext cx="7279249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6756" y="5545843"/>
            <a:ext cx="9186862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ড্রেজিং এর মাধ্যমে জলাভূমির পানি পরিবহন ক্ষমতা বৃদ্ধি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306284" y="667657"/>
            <a:ext cx="9898743" cy="5733143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886855" y="943429"/>
            <a:ext cx="6328228" cy="12192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526971" y="2619828"/>
            <a:ext cx="6328228" cy="9144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দুর্যোগ</a:t>
            </a:r>
            <a:endParaRPr lang="en-US" sz="48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122054" y="3675742"/>
            <a:ext cx="4528458" cy="89988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8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9086" y="885372"/>
            <a:ext cx="7605486" cy="1146629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396343"/>
            <a:ext cx="11103431" cy="179977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দুর্যোগ বন্যা সম্পর্কে বর্ণনা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8" y="322031"/>
            <a:ext cx="11103428" cy="6245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54742" y="478971"/>
            <a:ext cx="837474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শুরুতে জেনে আসা যাক বন্যা কাকে বলে-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0400" y="3091543"/>
            <a:ext cx="8606971" cy="2627086"/>
          </a:xfrm>
          <a:prstGeom prst="roundRect">
            <a:avLst/>
          </a:prstGeom>
          <a:solidFill>
            <a:schemeClr val="bg1">
              <a:alpha val="47843"/>
            </a:schemeClr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দেশের প্রেক্ষিতে কোন এলাকা প্লাবিত হয়ে যদি মানুষের ও সম্পদের ক্ষতিসাধন হয় তাহলে তাকে বন্যা বলা হয়।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9" y="754742"/>
            <a:ext cx="8924560" cy="5388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301137" y="1478662"/>
            <a:ext cx="4528457" cy="754743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3486" y="3448844"/>
            <a:ext cx="5457371" cy="830997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কাকে বলে?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3185" y="1062519"/>
            <a:ext cx="22047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787"/>
              </p:ext>
            </p:extLst>
          </p:nvPr>
        </p:nvGraphicFramePr>
        <p:xfrm>
          <a:off x="1553025" y="1561495"/>
          <a:ext cx="9739088" cy="46329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869544">
                  <a:extLst>
                    <a:ext uri="{9D8B030D-6E8A-4147-A177-3AD203B41FA5}">
                      <a16:colId xmlns:a16="http://schemas.microsoft.com/office/drawing/2014/main" val="2752773983"/>
                    </a:ext>
                  </a:extLst>
                </a:gridCol>
                <a:gridCol w="4869544">
                  <a:extLst>
                    <a:ext uri="{9D8B030D-6E8A-4147-A177-3AD203B41FA5}">
                      <a16:colId xmlns:a16="http://schemas.microsoft.com/office/drawing/2014/main" val="78659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কারণ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</a:t>
                      </a:r>
                      <a:r>
                        <a:rPr lang="bn-IN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কারণ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32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উজানে প্রচুর বৃষ্টিপাত।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ভৌগোলিক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অবস্থান।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মৌসুমি জলবায়ুর প্রভাব।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মূল নদীর গভীরতা কম।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শাখা নদীগুলো পলি দ্বারা আবৃত।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হিমালয়ের বরফগলা পানিপ্রবাহ।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বঙ্গোপসাগরের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তীব্র জোয়ার-ভাটা।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ভূমিকম্প।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নদী অববাহিকায় ব্যাপক বৃক্ষ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কর্তন।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গঙ্গা নদীর উপর নির্মিত ফারাক্কা বাঁধ।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অন্যান্য নদীতে নির্মিত বাধেঁর প্রভাব।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অপরিকল্পিত নগরায়ণ।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824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944" y="478971"/>
            <a:ext cx="5979886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কারণসমূহ-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689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101</cp:revision>
  <dcterms:created xsi:type="dcterms:W3CDTF">2020-10-06T09:11:27Z</dcterms:created>
  <dcterms:modified xsi:type="dcterms:W3CDTF">2020-10-22T15:15:02Z</dcterms:modified>
</cp:coreProperties>
</file>