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1" r:id="rId3"/>
    <p:sldId id="262" r:id="rId4"/>
    <p:sldId id="256" r:id="rId5"/>
    <p:sldId id="257" r:id="rId6"/>
    <p:sldId id="263" r:id="rId7"/>
    <p:sldId id="268" r:id="rId8"/>
    <p:sldId id="259" r:id="rId9"/>
    <p:sldId id="258" r:id="rId10"/>
    <p:sldId id="264" r:id="rId11"/>
    <p:sldId id="265" r:id="rId12"/>
    <p:sldId id="267" r:id="rId13"/>
    <p:sldId id="269" r:id="rId14"/>
    <p:sldId id="271" r:id="rId15"/>
    <p:sldId id="266" r:id="rId16"/>
    <p:sldId id="272" r:id="rId17"/>
    <p:sldId id="260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3CD7C-FAC5-4D99-8016-0CF15C888E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8B1280-B43F-4120-BA9B-92E6B89F89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EE638-EFFB-4ECC-B4BC-8FF9F4FA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9FC5-921C-4939-8A6C-AA725954520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6DDEE-A564-428E-96B9-5C9BF3BB7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C4D6F-A693-4C58-AEDD-35F54856C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63E5-0C9A-49DD-973D-A1F0E3B7E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66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22C80-9007-4563-B308-A07942AC0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D0BFAD-7DDA-43ED-8285-681E152E4C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B16C6-23EE-4054-BB3B-9F3C3A23E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9FC5-921C-4939-8A6C-AA725954520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9CEB7-0E76-49F1-AC20-CAB074FC8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F9479-805C-46AA-AA4C-ECFCF62C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63E5-0C9A-49DD-973D-A1F0E3B7E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65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BDE4CF-FDD8-4FBD-87B6-057D09C673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B490D5-B24F-448F-9FF7-789C8B949A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90E8A-47FF-4BF6-885D-BDC57FBCB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9FC5-921C-4939-8A6C-AA725954520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9E1F8-E3EA-40A6-A288-8704E4F52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404E7-6099-457B-93B4-C668364FB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63E5-0C9A-49DD-973D-A1F0E3B7E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35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9FC5-921C-4939-8A6C-AA725954520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63E5-0C9A-49DD-973D-A1F0E3B7E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4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9FC5-921C-4939-8A6C-AA725954520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63E5-0C9A-49DD-973D-A1F0E3B7E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83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9FC5-921C-4939-8A6C-AA725954520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63E5-0C9A-49DD-973D-A1F0E3B7E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43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9FC5-921C-4939-8A6C-AA725954520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63E5-0C9A-49DD-973D-A1F0E3B7E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16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9FC5-921C-4939-8A6C-AA725954520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63E5-0C9A-49DD-973D-A1F0E3B7E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02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9FC5-921C-4939-8A6C-AA725954520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63E5-0C9A-49DD-973D-A1F0E3B7E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98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9FC5-921C-4939-8A6C-AA725954520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63E5-0C9A-49DD-973D-A1F0E3B7E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0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9FC5-921C-4939-8A6C-AA725954520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63E5-0C9A-49DD-973D-A1F0E3B7E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03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BDC77-4752-496D-8A65-1E3D7BFFB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1618D-6375-4AFC-B52B-80DD047DA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FA299-CFBB-49DA-B462-F0581AEA8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9FC5-921C-4939-8A6C-AA725954520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71BA2-386D-4B51-B564-1805DD32E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D338E-C182-498B-9FEA-6228867CC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63E5-0C9A-49DD-973D-A1F0E3B7E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66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9FC5-921C-4939-8A6C-AA725954520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63E5-0C9A-49DD-973D-A1F0E3B7E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67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9FC5-921C-4939-8A6C-AA725954520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63E5-0C9A-49DD-973D-A1F0E3B7E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19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9FC5-921C-4939-8A6C-AA725954520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63E5-0C9A-49DD-973D-A1F0E3B7E4C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4943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9FC5-921C-4939-8A6C-AA725954520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63E5-0C9A-49DD-973D-A1F0E3B7E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678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9FC5-921C-4939-8A6C-AA725954520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63E5-0C9A-49DD-973D-A1F0E3B7E4C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82263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9FC5-921C-4939-8A6C-AA725954520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63E5-0C9A-49DD-973D-A1F0E3B7E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89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9FC5-921C-4939-8A6C-AA725954520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63E5-0C9A-49DD-973D-A1F0E3B7E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265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9FC5-921C-4939-8A6C-AA725954520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63E5-0C9A-49DD-973D-A1F0E3B7E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81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63535-79A0-46E2-ACFC-02A1D10F2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4E26B-9A00-4C7E-8E48-080D06555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7FE58-1655-4DB4-844D-CEBF35393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9FC5-921C-4939-8A6C-AA725954520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BB95B-A212-4F26-95AE-6180E6AD5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88D73-11FE-448F-84AC-64F86BD2F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63E5-0C9A-49DD-973D-A1F0E3B7E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15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F839-E4D3-48A0-9933-041C3BBBE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96578-C146-4C37-B092-6944955EF3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ED634C-32CA-4B05-8A9C-F3BD8462B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78A9F-00D8-4E42-9782-E59EB8004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9FC5-921C-4939-8A6C-AA725954520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964B9-60E2-405E-9433-4AE46CFFA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3F7685-888F-469B-B69F-BCF3EA0A1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63E5-0C9A-49DD-973D-A1F0E3B7E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25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849A-9814-4F7C-8E56-F08B66291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88613-AB44-414A-92B4-F436948E6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E1D181-C38D-4882-BBBE-67BAE6B41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306177-C916-494E-A6FA-A69F62F035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2BAAC4-2F86-4554-A1A1-B570A4E535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73B5E9-28FF-4237-8E24-B42DD253E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9FC5-921C-4939-8A6C-AA725954520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09FF10-9546-475E-B2DE-346895CD5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7A24E8-266B-48C7-BCE9-B2A6A2D97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63E5-0C9A-49DD-973D-A1F0E3B7E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33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220D9-4937-41E2-A332-EE2153F53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7CB222-0289-409A-A155-797171E9F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9FC5-921C-4939-8A6C-AA725954520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34257-5DC7-42A5-B112-AC78D19E0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375E83-7AA9-483F-AFA8-6703EE6FB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63E5-0C9A-49DD-973D-A1F0E3B7E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5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5463D7-BC23-4A48-B306-35C030967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9FC5-921C-4939-8A6C-AA725954520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EA400F-FFDB-4588-89F6-8808CA970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F23EBB-4F20-489D-9EEF-7F0DDD6EA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63E5-0C9A-49DD-973D-A1F0E3B7E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25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52540-FB31-46C6-8CCE-527872E8A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62B34-FF4E-4919-9DCC-DA81162CD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B6F3B-CE15-46A1-BC0D-68104E2C2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348DC9-DF67-421C-B167-9BE5A9DBD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9FC5-921C-4939-8A6C-AA725954520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9C9238-7F89-4CE3-9855-0A7ACC145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862184-6A04-4657-BCA1-22EBE6DBD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63E5-0C9A-49DD-973D-A1F0E3B7E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86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819B4-E682-47B9-B2A3-A6A8108B9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A531B5-436F-4B2D-BF90-3680E419BD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B089FD-C278-48E3-8F4E-1AEECBF41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C9D949-0B17-4D2D-9684-4007A7D13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9FC5-921C-4939-8A6C-AA725954520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00DCA7-8512-46FE-9093-F55A75BE4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1B3DC0-510D-45E5-BCF2-3A79FA2C3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63E5-0C9A-49DD-973D-A1F0E3B7E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4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F98F95-5567-4692-827D-36DBD4D2B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ADCDE-BA12-4497-B85E-DEB0DD858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35230-BAA4-425E-91C1-1808C0A9AC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E9FC5-921C-4939-8A6C-AA725954520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15039-34CD-47D2-A45D-D45F39C628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15FA6-31A5-422C-B46B-7BE272695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263E5-0C9A-49DD-973D-A1F0E3B7E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9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E9FC5-921C-4939-8A6C-AA725954520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C9263E5-0C9A-49DD-973D-A1F0E3B7E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4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990FB0-84D6-49BC-B172-9BDC32319E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111" r="1" b="1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1E6BB7-9483-448A-889F-12F2005B5777}"/>
              </a:ext>
            </a:extLst>
          </p:cNvPr>
          <p:cNvSpPr txBox="1"/>
          <p:nvPr/>
        </p:nvSpPr>
        <p:spPr>
          <a:xfrm>
            <a:off x="2425149" y="1378226"/>
            <a:ext cx="76862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Welcome to </a:t>
            </a:r>
            <a:r>
              <a:rPr lang="en-US" sz="80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companigonj</a:t>
            </a:r>
            <a:r>
              <a:rPr lang="en-US" sz="80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online school.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645DE693-8EF3-49D7-8CFA-DDAF27CF03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25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A84C10-D69F-456A-AC2C-43308D754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20" y="726326"/>
            <a:ext cx="2349249" cy="57126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158396-806A-4A9E-B876-3679C400A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513" y="1145337"/>
            <a:ext cx="2349249" cy="571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88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4FB350-79E8-4289-90E7-9B138C75F5F7}"/>
              </a:ext>
            </a:extLst>
          </p:cNvPr>
          <p:cNvSpPr txBox="1"/>
          <p:nvPr/>
        </p:nvSpPr>
        <p:spPr>
          <a:xfrm>
            <a:off x="3522130" y="587428"/>
            <a:ext cx="790287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শব্দগুলো হতে যুক্ত বর্ণ চিহ্নিত কর অতঃপর সেগুলো বিভাজন করে একটি করে শব্দ  তৈরি কর। 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CDC34-E3A2-402E-B583-3B08B0FCF221}"/>
              </a:ext>
            </a:extLst>
          </p:cNvPr>
          <p:cNvSpPr txBox="1"/>
          <p:nvPr/>
        </p:nvSpPr>
        <p:spPr>
          <a:xfrm>
            <a:off x="766996" y="2032000"/>
            <a:ext cx="275513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  </a:t>
            </a:r>
            <a:r>
              <a:rPr lang="bn-IN" sz="3200" b="1" dirty="0">
                <a:latin typeface="NikoshBAN" panose="02000000000000000000"/>
              </a:rPr>
              <a:t>পাকি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/>
              </a:rPr>
              <a:t>স্তা</a:t>
            </a:r>
            <a:r>
              <a:rPr lang="bn-IN" sz="3200" b="1" dirty="0">
                <a:latin typeface="NikoshBAN" panose="02000000000000000000"/>
              </a:rPr>
              <a:t>নি </a:t>
            </a:r>
            <a:endParaRPr lang="en-US" sz="3200" b="1" dirty="0">
              <a:latin typeface="NikoshBAN" panose="0200000000000000000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4AD801-3BAD-4B90-867A-303B04B695F6}"/>
              </a:ext>
            </a:extLst>
          </p:cNvPr>
          <p:cNvSpPr txBox="1"/>
          <p:nvPr/>
        </p:nvSpPr>
        <p:spPr>
          <a:xfrm>
            <a:off x="766994" y="5471766"/>
            <a:ext cx="275513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/>
              <a:t> ব্রা</a:t>
            </a:r>
            <a:r>
              <a:rPr lang="bn-IN" sz="3200" b="1" dirty="0">
                <a:solidFill>
                  <a:srgbClr val="FF0000"/>
                </a:solidFill>
              </a:rPr>
              <a:t>হ্ম</a:t>
            </a:r>
            <a:r>
              <a:rPr lang="bn-IN" sz="3200" b="1" dirty="0"/>
              <a:t>ণবাড়িয়া </a:t>
            </a:r>
            <a:endParaRPr lang="en-US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EB10B3-57CB-4978-9F21-93B3809BE5E0}"/>
              </a:ext>
            </a:extLst>
          </p:cNvPr>
          <p:cNvSpPr txBox="1"/>
          <p:nvPr/>
        </p:nvSpPr>
        <p:spPr>
          <a:xfrm>
            <a:off x="766994" y="3020020"/>
            <a:ext cx="275513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/>
              <a:t>  মোহা</a:t>
            </a:r>
            <a:r>
              <a:rPr lang="bn-IN" sz="3200" b="1" dirty="0">
                <a:solidFill>
                  <a:srgbClr val="FF0000"/>
                </a:solidFill>
              </a:rPr>
              <a:t>ম্ম</a:t>
            </a:r>
            <a:r>
              <a:rPr lang="bn-IN" sz="3200" b="1" dirty="0"/>
              <a:t>দ </a:t>
            </a:r>
            <a:endParaRPr lang="en-US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8EC209-FA91-4F7C-8F11-223F8144802C}"/>
              </a:ext>
            </a:extLst>
          </p:cNvPr>
          <p:cNvSpPr txBox="1"/>
          <p:nvPr/>
        </p:nvSpPr>
        <p:spPr>
          <a:xfrm>
            <a:off x="766994" y="4152612"/>
            <a:ext cx="275513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/>
              </a:rPr>
              <a:t>   মো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/>
              </a:rPr>
              <a:t>স্ত</a:t>
            </a:r>
            <a:r>
              <a:rPr lang="bn-IN" sz="3200" b="1" dirty="0">
                <a:latin typeface="NikoshBAN" panose="02000000000000000000"/>
              </a:rPr>
              <a:t>ফা </a:t>
            </a:r>
            <a:endParaRPr lang="en-US" sz="3200" b="1" dirty="0">
              <a:latin typeface="NikoshBAN" panose="0200000000000000000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C79756-2191-43C8-B076-608F0D32612C}"/>
              </a:ext>
            </a:extLst>
          </p:cNvPr>
          <p:cNvSpPr txBox="1"/>
          <p:nvPr/>
        </p:nvSpPr>
        <p:spPr>
          <a:xfrm>
            <a:off x="4718756" y="2030876"/>
            <a:ext cx="98213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/>
              <a:t>স্ত</a:t>
            </a:r>
            <a:endParaRPr lang="en-US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DBB630-26B4-4172-BF55-983941AFF484}"/>
              </a:ext>
            </a:extLst>
          </p:cNvPr>
          <p:cNvSpPr txBox="1"/>
          <p:nvPr/>
        </p:nvSpPr>
        <p:spPr>
          <a:xfrm>
            <a:off x="4718756" y="5418806"/>
            <a:ext cx="98213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 </a:t>
            </a:r>
            <a:r>
              <a:rPr lang="bn-IN" sz="3200" b="1" dirty="0"/>
              <a:t>হ্ম </a:t>
            </a:r>
            <a:endParaRPr lang="en-US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6867EF-1B7F-46A1-99BE-854E786EE577}"/>
              </a:ext>
            </a:extLst>
          </p:cNvPr>
          <p:cNvSpPr txBox="1"/>
          <p:nvPr/>
        </p:nvSpPr>
        <p:spPr>
          <a:xfrm>
            <a:off x="4690528" y="3018871"/>
            <a:ext cx="98213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/>
              <a:t> ম্ম</a:t>
            </a:r>
            <a:endParaRPr lang="en-US" sz="3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B5246-C753-402B-AC87-B135E68BC8D5}"/>
              </a:ext>
            </a:extLst>
          </p:cNvPr>
          <p:cNvSpPr txBox="1"/>
          <p:nvPr/>
        </p:nvSpPr>
        <p:spPr>
          <a:xfrm>
            <a:off x="4690527" y="4154420"/>
            <a:ext cx="98213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/>
              <a:t> স্ত</a:t>
            </a:r>
            <a:endParaRPr lang="en-US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243651-0DA3-4214-B7E8-B04C24D2F1D4}"/>
              </a:ext>
            </a:extLst>
          </p:cNvPr>
          <p:cNvSpPr txBox="1"/>
          <p:nvPr/>
        </p:nvSpPr>
        <p:spPr>
          <a:xfrm>
            <a:off x="9572982" y="2053454"/>
            <a:ext cx="1535286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/>
              <a:t> স্তন্য</a:t>
            </a:r>
            <a:endParaRPr lang="en-US" sz="3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1C754B-FC66-448E-AE33-AB09AC28D92C}"/>
              </a:ext>
            </a:extLst>
          </p:cNvPr>
          <p:cNvSpPr txBox="1"/>
          <p:nvPr/>
        </p:nvSpPr>
        <p:spPr>
          <a:xfrm>
            <a:off x="6787449" y="1953225"/>
            <a:ext cx="177235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/>
              <a:t>স     ত</a:t>
            </a:r>
            <a:endParaRPr lang="en-US" sz="3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CC5CCC-9EDF-41AD-BF2E-2FD253DC5228}"/>
              </a:ext>
            </a:extLst>
          </p:cNvPr>
          <p:cNvSpPr txBox="1"/>
          <p:nvPr/>
        </p:nvSpPr>
        <p:spPr>
          <a:xfrm>
            <a:off x="6787449" y="5471764"/>
            <a:ext cx="177235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/>
              <a:t>হ     ম</a:t>
            </a:r>
            <a:endParaRPr lang="en-US" sz="32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4F6647-8D82-4393-8805-B07F7A56269C}"/>
              </a:ext>
            </a:extLst>
          </p:cNvPr>
          <p:cNvSpPr txBox="1"/>
          <p:nvPr/>
        </p:nvSpPr>
        <p:spPr>
          <a:xfrm>
            <a:off x="6764869" y="3023691"/>
            <a:ext cx="179493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/>
              <a:t>ম      ম</a:t>
            </a:r>
            <a:endParaRPr lang="en-US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1192B6-2BF2-4AFB-92BB-5CC48E7C3D15}"/>
              </a:ext>
            </a:extLst>
          </p:cNvPr>
          <p:cNvSpPr txBox="1"/>
          <p:nvPr/>
        </p:nvSpPr>
        <p:spPr>
          <a:xfrm>
            <a:off x="6841057" y="4242350"/>
            <a:ext cx="171874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/>
              <a:t>স    ত</a:t>
            </a:r>
            <a:endParaRPr lang="en-US" sz="32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22D5D6-747B-4BBD-A666-4AEA174DC950}"/>
              </a:ext>
            </a:extLst>
          </p:cNvPr>
          <p:cNvSpPr txBox="1"/>
          <p:nvPr/>
        </p:nvSpPr>
        <p:spPr>
          <a:xfrm>
            <a:off x="9612508" y="3072459"/>
            <a:ext cx="153528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/>
              </a:rPr>
              <a:t>আম্মা</a:t>
            </a:r>
            <a:endParaRPr lang="en-US" sz="3200" b="1" dirty="0">
              <a:latin typeface="NikoshBAN" panose="0200000000000000000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F6E533-8853-4EBA-BE4E-D519E6A5F1AD}"/>
              </a:ext>
            </a:extLst>
          </p:cNvPr>
          <p:cNvSpPr txBox="1"/>
          <p:nvPr/>
        </p:nvSpPr>
        <p:spPr>
          <a:xfrm>
            <a:off x="9572982" y="4199002"/>
            <a:ext cx="157481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  </a:t>
            </a:r>
            <a:r>
              <a:rPr lang="bn-IN" sz="3200" b="1" dirty="0"/>
              <a:t>ব্যস্ত </a:t>
            </a:r>
            <a:endParaRPr lang="en-US" sz="3200" b="1" dirty="0"/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6CF7C31F-38E4-4594-B913-5FE9B9147A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D2213E-BF80-42C4-B880-467A90F0D4DA}"/>
              </a:ext>
            </a:extLst>
          </p:cNvPr>
          <p:cNvSpPr txBox="1"/>
          <p:nvPr/>
        </p:nvSpPr>
        <p:spPr>
          <a:xfrm>
            <a:off x="9572982" y="5418806"/>
            <a:ext cx="157481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/>
              </a:rPr>
              <a:t>ব্রাহ্মণ</a:t>
            </a:r>
            <a:endParaRPr lang="en-US" sz="3200" b="1" dirty="0">
              <a:latin typeface="NikoshBAN" panose="0200000000000000000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C024A3-B651-4226-83BD-5E09BCC40A5B}"/>
              </a:ext>
            </a:extLst>
          </p:cNvPr>
          <p:cNvSpPr txBox="1"/>
          <p:nvPr/>
        </p:nvSpPr>
        <p:spPr>
          <a:xfrm>
            <a:off x="654752" y="580352"/>
            <a:ext cx="2867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highlight>
                  <a:srgbClr val="FF00FF"/>
                </a:highlight>
              </a:rPr>
              <a:t>জোড়ায়</a:t>
            </a:r>
            <a:r>
              <a:rPr lang="en-US" sz="3600" dirty="0">
                <a:highlight>
                  <a:srgbClr val="FF00FF"/>
                </a:highlight>
              </a:rPr>
              <a:t>  </a:t>
            </a:r>
            <a:r>
              <a:rPr lang="en-US" sz="3600" dirty="0" err="1">
                <a:highlight>
                  <a:srgbClr val="FF00FF"/>
                </a:highlight>
              </a:rPr>
              <a:t>কাজ</a:t>
            </a:r>
            <a:r>
              <a:rPr lang="en-US" sz="3600" dirty="0">
                <a:highlight>
                  <a:srgbClr val="FF00FF"/>
                </a:highligh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7106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F6114D-C95F-4FDA-AB63-A159D5725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44" y="270933"/>
            <a:ext cx="11684000" cy="6344355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4FA8944B-6468-4816-A247-6E137E7C50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75"/>
            </a:avLst>
          </a:prstGeom>
          <a:ln w="57150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4CBE84-C7DD-4483-B483-C81653FC1D06}"/>
              </a:ext>
            </a:extLst>
          </p:cNvPr>
          <p:cNvSpPr/>
          <p:nvPr/>
        </p:nvSpPr>
        <p:spPr>
          <a:xfrm>
            <a:off x="4357511" y="677334"/>
            <a:ext cx="4278489" cy="1072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highlight>
                  <a:srgbClr val="FF00FF"/>
                </a:highlight>
              </a:rPr>
              <a:t>শিক্ষকের আর্দশ পাঠ</a:t>
            </a:r>
            <a:endParaRPr lang="en-US" sz="3200" dirty="0">
              <a:highlight>
                <a:srgbClr val="FF00FF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4D518F-44AF-4071-9B9C-88CAD7B729CD}"/>
              </a:ext>
            </a:extLst>
          </p:cNvPr>
          <p:cNvSpPr txBox="1"/>
          <p:nvPr/>
        </p:nvSpPr>
        <p:spPr>
          <a:xfrm>
            <a:off x="4504266" y="2020711"/>
            <a:ext cx="318346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/>
              </a:rPr>
              <a:t>  পৃষ্ঠা নং ৪২</a:t>
            </a:r>
            <a:endParaRPr lang="en-US" sz="4000" dirty="0">
              <a:solidFill>
                <a:srgbClr val="FF00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87810721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660B9E-F83A-4D76-B073-C3DF4310044A}"/>
              </a:ext>
            </a:extLst>
          </p:cNvPr>
          <p:cNvSpPr txBox="1"/>
          <p:nvPr/>
        </p:nvSpPr>
        <p:spPr>
          <a:xfrm>
            <a:off x="3268132" y="293512"/>
            <a:ext cx="610728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          </a:t>
            </a:r>
            <a:r>
              <a:rPr lang="bn-IN" sz="3600" b="1" dirty="0">
                <a:latin typeface="NikoshBAN" panose="02000000000000000000"/>
              </a:rPr>
              <a:t>দলীয় কাজ </a:t>
            </a:r>
            <a:endParaRPr lang="en-US" sz="3600" b="1" dirty="0">
              <a:latin typeface="NikoshBAN" panose="0200000000000000000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57BE31-2140-49FA-81A9-EFC79B517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0"/>
            <a:ext cx="11684000" cy="40019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655895-0FDC-4F44-94AF-582F27F75446}"/>
              </a:ext>
            </a:extLst>
          </p:cNvPr>
          <p:cNvSpPr txBox="1"/>
          <p:nvPr/>
        </p:nvSpPr>
        <p:spPr>
          <a:xfrm>
            <a:off x="1433687" y="1447534"/>
            <a:ext cx="977617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    </a:t>
            </a:r>
            <a:r>
              <a:rPr lang="bn-IN" sz="3200" b="1" dirty="0"/>
              <a:t>দলীয় ভাবে প্রমিত উচ্চারণে পাঠ্যাংশ পড়তে দিব।</a:t>
            </a:r>
            <a:endParaRPr lang="en-US" sz="3200" b="1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13B621EB-1F30-4EF4-B4EF-5F0B22FCF477}"/>
              </a:ext>
            </a:extLst>
          </p:cNvPr>
          <p:cNvSpPr/>
          <p:nvPr/>
        </p:nvSpPr>
        <p:spPr>
          <a:xfrm>
            <a:off x="0" y="0"/>
            <a:ext cx="12192000" cy="6942667"/>
          </a:xfrm>
          <a:prstGeom prst="frame">
            <a:avLst>
              <a:gd name="adj1" fmla="val 2094"/>
            </a:avLst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29674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0835AC-C2D0-4120-BF18-1781BBAC813C}"/>
              </a:ext>
            </a:extLst>
          </p:cNvPr>
          <p:cNvSpPr txBox="1"/>
          <p:nvPr/>
        </p:nvSpPr>
        <p:spPr>
          <a:xfrm>
            <a:off x="3025422" y="643467"/>
            <a:ext cx="343182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/>
              </a:rPr>
              <a:t>    একক কাজ </a:t>
            </a:r>
            <a:endParaRPr lang="en-US" sz="3600" b="1" dirty="0">
              <a:latin typeface="NikoshB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258419-24AD-46BD-970E-35B378BCC8F1}"/>
              </a:ext>
            </a:extLst>
          </p:cNvPr>
          <p:cNvSpPr txBox="1"/>
          <p:nvPr/>
        </p:nvSpPr>
        <p:spPr>
          <a:xfrm>
            <a:off x="846667" y="1448980"/>
            <a:ext cx="1049866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      </a:t>
            </a:r>
            <a:r>
              <a:rPr lang="bn-IN" sz="2800" dirty="0"/>
              <a:t>পাঠ্যাংশটুকু একজন একজন করে প্রমিত উচ্চারণে পড়তে বলব।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E7BCE6-A9A9-46F2-A269-5349B4090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14" y="2540000"/>
            <a:ext cx="10618486" cy="4001911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4A2F7434-7737-4EDD-8CBE-62771B45C9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9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99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DBC071-A17F-419E-B2F1-F3A61C6751C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A6C4AB-5BF0-4534-AF04-3162D215A7AD}"/>
              </a:ext>
            </a:extLst>
          </p:cNvPr>
          <p:cNvSpPr txBox="1"/>
          <p:nvPr/>
        </p:nvSpPr>
        <p:spPr>
          <a:xfrm>
            <a:off x="1106309" y="2890391"/>
            <a:ext cx="103067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/>
              <a:t>     ১।</a:t>
            </a:r>
            <a:r>
              <a:rPr lang="bn-IN" sz="3200" b="1" dirty="0"/>
              <a:t>কারা ব্রাহ্মবাড়িয়ার দিকে এগিয়ে আসছিল?</a:t>
            </a:r>
          </a:p>
          <a:p>
            <a:endParaRPr lang="bn-IN" sz="3200" b="1" dirty="0"/>
          </a:p>
          <a:p>
            <a:r>
              <a:rPr lang="bn-IN" sz="3200" b="1" dirty="0"/>
              <a:t>         ২।মুক্তিযুদ্ধারা কোথায় অবস্তান নিয়েছিল? </a:t>
            </a:r>
            <a:endParaRPr lang="en-US" sz="32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FC1093-CFC9-40B2-BEF6-8C8D8B71C880}"/>
              </a:ext>
            </a:extLst>
          </p:cNvPr>
          <p:cNvSpPr/>
          <p:nvPr/>
        </p:nvSpPr>
        <p:spPr>
          <a:xfrm>
            <a:off x="3691467" y="1004711"/>
            <a:ext cx="5508977" cy="903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atin typeface="NikoshBAN"/>
              </a:rPr>
              <a:t>মূল্যায়ন </a:t>
            </a:r>
            <a:endParaRPr lang="en-US" sz="44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04387988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B18594-B5D3-4333-9530-0FC28C350FFC}"/>
              </a:ext>
            </a:extLst>
          </p:cNvPr>
          <p:cNvSpPr txBox="1"/>
          <p:nvPr/>
        </p:nvSpPr>
        <p:spPr>
          <a:xfrm>
            <a:off x="2336800" y="812800"/>
            <a:ext cx="789093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              </a:t>
            </a:r>
            <a:r>
              <a:rPr lang="bn-IN" sz="3200" b="1" dirty="0"/>
              <a:t>নিরাময় মূলক ব্যবস্থা গ্রহণ</a:t>
            </a:r>
            <a:endParaRPr lang="en-US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FFA5EC-1A0E-4420-BCEA-AB52468FE14E}"/>
              </a:ext>
            </a:extLst>
          </p:cNvPr>
          <p:cNvSpPr txBox="1"/>
          <p:nvPr/>
        </p:nvSpPr>
        <p:spPr>
          <a:xfrm>
            <a:off x="587021" y="4944533"/>
            <a:ext cx="1139048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      </a:t>
            </a:r>
            <a:r>
              <a:rPr lang="bn-IN" sz="3600" b="1" dirty="0"/>
              <a:t>দূর্বলদের চিনিন্ত করে নিরাময়ের ব্যাস্থা গ্রহণ করব।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61986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71A477-845C-4D2E-888E-9BF267464542}"/>
              </a:ext>
            </a:extLst>
          </p:cNvPr>
          <p:cNvSpPr txBox="1"/>
          <p:nvPr/>
        </p:nvSpPr>
        <p:spPr>
          <a:xfrm>
            <a:off x="3285065" y="508000"/>
            <a:ext cx="435751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/>
              <a:t>       বাড়ির কাজ</a:t>
            </a:r>
            <a:endParaRPr lang="en-US" sz="32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A32E84-26EA-45C0-BD44-7871EC1DE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0" y="1512530"/>
            <a:ext cx="11598787" cy="42560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3E1339-BB10-4863-94FF-D78EE7100115}"/>
              </a:ext>
            </a:extLst>
          </p:cNvPr>
          <p:cNvSpPr txBox="1"/>
          <p:nvPr/>
        </p:nvSpPr>
        <p:spPr>
          <a:xfrm>
            <a:off x="775504" y="5865211"/>
            <a:ext cx="1096551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     </a:t>
            </a:r>
            <a:r>
              <a:rPr lang="bn-IN" sz="3600" b="1" dirty="0"/>
              <a:t>আজকের পাঠ্যাংশটুকু বাড়ি থেকে লিখে আনবে।</a:t>
            </a:r>
            <a:endParaRPr lang="en-US" sz="3600" b="1" dirty="0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4221F025-1EA1-46AB-AC8E-F5107797154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230"/>
            </a:avLst>
          </a:prstGeom>
          <a:ln w="57150"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137296"/>
      </p:ext>
    </p:extLst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BF4A17-8B37-4E09-9A28-93C1BE658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710" y="0"/>
            <a:ext cx="1256071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FB2EB9-FE11-4C8E-B402-462911E554CB}"/>
              </a:ext>
            </a:extLst>
          </p:cNvPr>
          <p:cNvSpPr txBox="1"/>
          <p:nvPr/>
        </p:nvSpPr>
        <p:spPr>
          <a:xfrm>
            <a:off x="185195" y="4609867"/>
            <a:ext cx="115978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3600" b="1" dirty="0"/>
          </a:p>
          <a:p>
            <a:r>
              <a:rPr lang="en-US" sz="3600" b="1" dirty="0" err="1">
                <a:solidFill>
                  <a:srgbClr val="FF0000"/>
                </a:solidFill>
              </a:rPr>
              <a:t>ধন্যবাদ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সবাইকে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bn-IN" sz="3600" b="1" dirty="0"/>
              <a:t>                                                         </a:t>
            </a:r>
            <a:r>
              <a:rPr lang="en-US" sz="3600" b="1" dirty="0" err="1">
                <a:solidFill>
                  <a:srgbClr val="002060"/>
                </a:solidFill>
              </a:rPr>
              <a:t>ভালো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থেকো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650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86FFB2-6193-4F36-AC93-3020AA83FC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111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647CC1-48FA-4A51-A19B-9BC406BC9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39" y="271538"/>
            <a:ext cx="11194473" cy="6179127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6A4B4871-6D66-4964-9D03-E3FA9302067C}"/>
              </a:ext>
            </a:extLst>
          </p:cNvPr>
          <p:cNvSpPr txBox="1"/>
          <p:nvPr/>
        </p:nvSpPr>
        <p:spPr>
          <a:xfrm>
            <a:off x="916852" y="660736"/>
            <a:ext cx="10286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 ক্লাসে সবাইকে ফুলের শুভেচ্ছা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A3E7A8-1567-472A-9625-FCE069737E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516" y="946045"/>
            <a:ext cx="2078182" cy="5712663"/>
          </a:xfrm>
          <a:prstGeom prst="rect">
            <a:avLst/>
          </a:prstGeom>
        </p:spPr>
      </p:pic>
      <p:sp>
        <p:nvSpPr>
          <p:cNvPr id="11" name="Frame 10">
            <a:extLst>
              <a:ext uri="{FF2B5EF4-FFF2-40B4-BE49-F238E27FC236}">
                <a16:creationId xmlns:a16="http://schemas.microsoft.com/office/drawing/2014/main" id="{5F029852-5AE4-4FA1-AC11-629DB58E4231}"/>
              </a:ext>
            </a:extLst>
          </p:cNvPr>
          <p:cNvSpPr/>
          <p:nvPr/>
        </p:nvSpPr>
        <p:spPr>
          <a:xfrm>
            <a:off x="0" y="0"/>
            <a:ext cx="12298017" cy="6858000"/>
          </a:xfrm>
          <a:prstGeom prst="frame">
            <a:avLst>
              <a:gd name="adj1" fmla="val 3804"/>
            </a:avLst>
          </a:prstGeom>
          <a:ln w="571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0B9FD1-77CE-448F-8204-4A81AA3CE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3" y="992937"/>
            <a:ext cx="2078182" cy="571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53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B93A6AC-639E-46E4-AA55-9CC03104358D}"/>
              </a:ext>
            </a:extLst>
          </p:cNvPr>
          <p:cNvSpPr/>
          <p:nvPr/>
        </p:nvSpPr>
        <p:spPr>
          <a:xfrm>
            <a:off x="203557" y="601739"/>
            <a:ext cx="11401064" cy="1446550"/>
          </a:xfrm>
          <a:prstGeom prst="rect">
            <a:avLst/>
          </a:prstGeom>
          <a:ln w="76200">
            <a:solidFill>
              <a:srgbClr val="7030A0"/>
            </a:solidFill>
            <a:prstDash val="dash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800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US" sz="8800" cap="none" spc="0" dirty="0">
              <a:ln w="22225">
                <a:solidFill>
                  <a:srgbClr val="002060"/>
                </a:solidFill>
                <a:prstDash val="solid"/>
              </a:ln>
              <a:solidFill>
                <a:srgbClr val="00B05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9891A6-BCBA-4F7A-8367-C6DBA35B47A0}"/>
              </a:ext>
            </a:extLst>
          </p:cNvPr>
          <p:cNvSpPr txBox="1"/>
          <p:nvPr/>
        </p:nvSpPr>
        <p:spPr>
          <a:xfrm>
            <a:off x="0" y="2867905"/>
            <a:ext cx="7030691" cy="2862322"/>
          </a:xfrm>
          <a:prstGeom prst="rect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রমজান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endParaRPr lang="bn-IN" sz="3600" b="1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পদবীঃ সহকারী শিক্ষক</a:t>
            </a:r>
          </a:p>
          <a:p>
            <a:r>
              <a:rPr lang="bn-IN" sz="36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বিদ্যালয়ঃ মাঝের গাঁও সঃ প্রাঃ  বিঃ কোম্পানিগঞ্জ,সিলেট।</a:t>
            </a:r>
          </a:p>
          <a:p>
            <a:r>
              <a:rPr lang="bn-IN" sz="36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মোবাইল নংঃ</a:t>
            </a:r>
            <a:r>
              <a:rPr lang="en-US" sz="36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017482367</a:t>
            </a:r>
            <a:endParaRPr lang="bn-IN" sz="3600" b="1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342F72-1C0A-42EE-9F72-50ACB08636D7}"/>
              </a:ext>
            </a:extLst>
          </p:cNvPr>
          <p:cNvSpPr txBox="1"/>
          <p:nvPr/>
        </p:nvSpPr>
        <p:spPr>
          <a:xfrm>
            <a:off x="7111572" y="2867905"/>
            <a:ext cx="4606724" cy="2862322"/>
          </a:xfrm>
          <a:prstGeom prst="rect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শ্রেণিঃতৃতীয় </a:t>
            </a:r>
          </a:p>
          <a:p>
            <a:r>
              <a:rPr lang="bn-IN" sz="36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 </a:t>
            </a:r>
          </a:p>
          <a:p>
            <a:r>
              <a:rPr lang="bn-IN" sz="36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পাঠঃএকাই একটি দুর্ঘ </a:t>
            </a:r>
          </a:p>
          <a:p>
            <a:r>
              <a:rPr lang="bn-IN" sz="36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সময়ঃ৪০মিনিট</a:t>
            </a:r>
          </a:p>
          <a:p>
            <a:r>
              <a:rPr lang="bn-IN" sz="3600" b="1" dirty="0">
                <a:ln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endParaRPr lang="en-US" sz="3600" b="1" dirty="0">
              <a:ln>
                <a:solidFill>
                  <a:srgbClr val="00B0F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100759FC-BA9E-4607-86DC-EB9044ED16F2}"/>
              </a:ext>
            </a:extLst>
          </p:cNvPr>
          <p:cNvSpPr/>
          <p:nvPr/>
        </p:nvSpPr>
        <p:spPr>
          <a:xfrm>
            <a:off x="-191911" y="0"/>
            <a:ext cx="12192000" cy="6858000"/>
          </a:xfrm>
          <a:prstGeom prst="frame">
            <a:avLst>
              <a:gd name="adj1" fmla="val 2621"/>
            </a:avLst>
          </a:prstGeom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2159F7-B29E-4CA0-94FF-1C9E29891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934" y="601738"/>
            <a:ext cx="2094274" cy="14143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FF29B4-AA9B-4068-964B-AB3793BC1A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57" y="601738"/>
            <a:ext cx="2094274" cy="1446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27183588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শিক্ষক বাতায়ন">
            <a:extLst>
              <a:ext uri="{FF2B5EF4-FFF2-40B4-BE49-F238E27FC236}">
                <a16:creationId xmlns:a16="http://schemas.microsoft.com/office/drawing/2014/main" id="{0D0D7C3F-97F6-4F0B-BEB2-F6F23FBF6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44" y="1090616"/>
            <a:ext cx="3993266" cy="267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oly Touch Ideal School - Posts | Facebook">
            <a:extLst>
              <a:ext uri="{FF2B5EF4-FFF2-40B4-BE49-F238E27FC236}">
                <a16:creationId xmlns:a16="http://schemas.microsoft.com/office/drawing/2014/main" id="{5FD48489-FD1E-4078-853D-27C5A3A6F4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8" b="15327"/>
          <a:stretch/>
        </p:blipFill>
        <p:spPr bwMode="auto">
          <a:xfrm>
            <a:off x="4216963" y="1099594"/>
            <a:ext cx="3792717" cy="267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তোমাদের আঁকা | 714224 | কালের কণ্ঠ | kalerkantho">
            <a:extLst>
              <a:ext uri="{FF2B5EF4-FFF2-40B4-BE49-F238E27FC236}">
                <a16:creationId xmlns:a16="http://schemas.microsoft.com/office/drawing/2014/main" id="{24500241-D122-407A-9D35-72395E36FD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r="9018"/>
          <a:stretch/>
        </p:blipFill>
        <p:spPr bwMode="auto">
          <a:xfrm>
            <a:off x="219919" y="3796496"/>
            <a:ext cx="3923818" cy="289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মুক্তিযুদ্ধের ছবি | টুনস ম্যাগ বাংলা">
            <a:extLst>
              <a:ext uri="{FF2B5EF4-FFF2-40B4-BE49-F238E27FC236}">
                <a16:creationId xmlns:a16="http://schemas.microsoft.com/office/drawing/2014/main" id="{8824D5F9-0FA9-4728-841B-08C12B154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830" y="3808071"/>
            <a:ext cx="3981691" cy="283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আমার আঁকা ছবিতে বাংলাদেশ">
            <a:extLst>
              <a:ext uri="{FF2B5EF4-FFF2-40B4-BE49-F238E27FC236}">
                <a16:creationId xmlns:a16="http://schemas.microsoft.com/office/drawing/2014/main" id="{CA3FD708-CDDD-4361-9A79-21A0F417B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035" y="3819646"/>
            <a:ext cx="3802051" cy="284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" descr="How to draw scenery of Liberation War Step by step (very easy) || Art video  - YouTube">
            <a:extLst>
              <a:ext uri="{FF2B5EF4-FFF2-40B4-BE49-F238E27FC236}">
                <a16:creationId xmlns:a16="http://schemas.microsoft.com/office/drawing/2014/main" id="{D1889AFB-B538-4627-B6DF-A8AA55880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647" y="1107563"/>
            <a:ext cx="4001449" cy="266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ame 19">
            <a:extLst>
              <a:ext uri="{FF2B5EF4-FFF2-40B4-BE49-F238E27FC236}">
                <a16:creationId xmlns:a16="http://schemas.microsoft.com/office/drawing/2014/main" id="{5095D444-A6B2-44D3-8AB8-E609EDAC0A5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32CEB6-4B17-4712-B209-50DB9A91D174}"/>
              </a:ext>
            </a:extLst>
          </p:cNvPr>
          <p:cNvSpPr txBox="1"/>
          <p:nvPr/>
        </p:nvSpPr>
        <p:spPr>
          <a:xfrm>
            <a:off x="570793" y="283854"/>
            <a:ext cx="11040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   </a:t>
            </a:r>
            <a:r>
              <a:rPr lang="en-US" dirty="0"/>
              <a:t>                </a:t>
            </a:r>
            <a:r>
              <a:rPr lang="bn-IN" dirty="0"/>
              <a:t>  </a:t>
            </a:r>
            <a:r>
              <a:rPr lang="en-US" dirty="0"/>
              <a:t>  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দেখি।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9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0ABD21-D540-4D3A-80C4-AEE3C630179D}"/>
              </a:ext>
            </a:extLst>
          </p:cNvPr>
          <p:cNvSpPr txBox="1"/>
          <p:nvPr/>
        </p:nvSpPr>
        <p:spPr>
          <a:xfrm>
            <a:off x="293511" y="203200"/>
            <a:ext cx="1160497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/>
              </a:rPr>
              <a:t>       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highlight>
                  <a:srgbClr val="00FFFF"/>
                </a:highlight>
                <a:latin typeface="NikoshBAN"/>
              </a:rPr>
              <a:t>আজকের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highlight>
                  <a:srgbClr val="00FFFF"/>
                </a:highlight>
                <a:latin typeface="NikoshBAN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highlight>
                  <a:srgbClr val="00FFFF"/>
                </a:highlight>
                <a:latin typeface="NikoshBAN"/>
              </a:rPr>
              <a:t>পাঠ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highlight>
                  <a:srgbClr val="00FFFF"/>
                </a:highlight>
                <a:latin typeface="NikoshBAN"/>
              </a:rPr>
              <a:t> </a:t>
            </a:r>
          </a:p>
          <a:p>
            <a:endParaRPr lang="bn-IN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bn-IN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bn-IN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bn-IN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bn-IN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bn-IN" dirty="0"/>
          </a:p>
          <a:p>
            <a:endParaRPr lang="bn-IN" dirty="0"/>
          </a:p>
          <a:p>
            <a:endParaRPr lang="bn-IN" dirty="0"/>
          </a:p>
          <a:p>
            <a:endParaRPr lang="bn-IN" dirty="0"/>
          </a:p>
          <a:p>
            <a:endParaRPr lang="bn-IN" dirty="0"/>
          </a:p>
          <a:p>
            <a:endParaRPr lang="bn-IN" dirty="0"/>
          </a:p>
          <a:p>
            <a:endParaRPr lang="bn-IN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bn-IN" sz="7200" dirty="0">
                <a:latin typeface="NikoshBAN"/>
              </a:rPr>
              <a:t>        </a:t>
            </a:r>
            <a:r>
              <a:rPr lang="en-US" sz="3600" b="1" dirty="0" err="1">
                <a:solidFill>
                  <a:srgbClr val="002060"/>
                </a:solidFill>
                <a:highlight>
                  <a:srgbClr val="FF00FF"/>
                </a:highlight>
                <a:latin typeface="NikoshBAN"/>
              </a:rPr>
              <a:t>একাই</a:t>
            </a:r>
            <a:r>
              <a:rPr lang="en-US" sz="3600" b="1" dirty="0">
                <a:solidFill>
                  <a:srgbClr val="002060"/>
                </a:solidFill>
                <a:highlight>
                  <a:srgbClr val="FF00FF"/>
                </a:highlight>
                <a:latin typeface="NikoshBA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highlight>
                  <a:srgbClr val="FF00FF"/>
                </a:highlight>
                <a:latin typeface="NikoshBAN"/>
              </a:rPr>
              <a:t>একটি</a:t>
            </a:r>
            <a:r>
              <a:rPr lang="en-US" sz="3600" b="1" dirty="0">
                <a:solidFill>
                  <a:srgbClr val="002060"/>
                </a:solidFill>
                <a:highlight>
                  <a:srgbClr val="FF00FF"/>
                </a:highlight>
                <a:latin typeface="NikoshBA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highlight>
                  <a:srgbClr val="FF00FF"/>
                </a:highlight>
                <a:latin typeface="NikoshBAN"/>
              </a:rPr>
              <a:t>দুর্গ</a:t>
            </a:r>
            <a:r>
              <a:rPr lang="en-US" sz="3600" b="1" dirty="0">
                <a:solidFill>
                  <a:srgbClr val="002060"/>
                </a:solidFill>
                <a:highlight>
                  <a:srgbClr val="FF00FF"/>
                </a:highlight>
                <a:latin typeface="NikoshBAN"/>
              </a:rPr>
              <a:t> 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D7208885-239D-4736-AD58-FD8BB2950F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88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DC7B16-B089-4EA0-88E7-B720DBC18E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6" b="20237"/>
          <a:stretch/>
        </p:blipFill>
        <p:spPr>
          <a:xfrm>
            <a:off x="293511" y="1699189"/>
            <a:ext cx="11604978" cy="337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416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139153-D50C-487A-B10F-CD02979804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" t="11184" r="9325"/>
          <a:stretch/>
        </p:blipFill>
        <p:spPr>
          <a:xfrm>
            <a:off x="259644" y="361244"/>
            <a:ext cx="11582400" cy="6265334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024A19CC-A9AD-478B-AB9C-F091246BF8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1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65316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The Battle of Garibpur, 1971 Bangladesh War – Fauji India Magazine">
            <a:extLst>
              <a:ext uri="{FF2B5EF4-FFF2-40B4-BE49-F238E27FC236}">
                <a16:creationId xmlns:a16="http://schemas.microsoft.com/office/drawing/2014/main" id="{41E3E5B0-8787-4DA0-9EE3-45E0A858E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3" y="349957"/>
            <a:ext cx="5658380" cy="404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illage Scene | Village drawing, Village scene drawing, Art village">
            <a:extLst>
              <a:ext uri="{FF2B5EF4-FFF2-40B4-BE49-F238E27FC236}">
                <a16:creationId xmlns:a16="http://schemas.microsoft.com/office/drawing/2014/main" id="{C7E13196-871E-4460-8CDE-7542F233F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369" y="361244"/>
            <a:ext cx="5974405" cy="403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3BED9D-F14F-43FD-A6E0-BD0251D137B7}"/>
              </a:ext>
            </a:extLst>
          </p:cNvPr>
          <p:cNvSpPr txBox="1"/>
          <p:nvPr/>
        </p:nvSpPr>
        <p:spPr>
          <a:xfrm>
            <a:off x="268332" y="4753717"/>
            <a:ext cx="5729287" cy="156966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 হানাদার বাহিনী এগিয়ে আসছে ব্রাক্ষ্মণবাড়িয়ার দিকে।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EF8108-999E-44D4-9AF2-9CAD88BC8458}"/>
              </a:ext>
            </a:extLst>
          </p:cNvPr>
          <p:cNvSpPr txBox="1"/>
          <p:nvPr/>
        </p:nvSpPr>
        <p:spPr>
          <a:xfrm>
            <a:off x="6265951" y="4753717"/>
            <a:ext cx="5715000" cy="163121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/>
                <a:cs typeface="NikoshBAN" panose="02000000000000000000" pitchFamily="2" charset="0"/>
              </a:rPr>
              <a:t>তাদের ঠেকানোর জন্য মুক্তিযুদ্ধারা অবস্থান নিয়েছে দরুইন গ্রামে</a:t>
            </a:r>
            <a:r>
              <a:rPr lang="bn-IN" sz="3600" b="1" dirty="0">
                <a:latin typeface="NikoshBAN" panose="0200000000000000000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/>
              <a:cs typeface="NikoshBAN" panose="02000000000000000000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763B6C4A-AFF3-4DCA-8355-DE9EE14144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63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শিক্ষক বাতায়ন">
            <a:extLst>
              <a:ext uri="{FF2B5EF4-FFF2-40B4-BE49-F238E27FC236}">
                <a16:creationId xmlns:a16="http://schemas.microsoft.com/office/drawing/2014/main" id="{4D52063D-8014-402E-86FF-E174D36E4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11" y="146757"/>
            <a:ext cx="6299199" cy="478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F57BB0-08E7-4842-B1A0-63D24E3663FC}"/>
              </a:ext>
            </a:extLst>
          </p:cNvPr>
          <p:cNvSpPr txBox="1"/>
          <p:nvPr/>
        </p:nvSpPr>
        <p:spPr>
          <a:xfrm>
            <a:off x="643470" y="5138745"/>
            <a:ext cx="3973688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দলে মাত্র দশ জন সদস্য 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10" descr="শিক্ষক বাতায়ন">
            <a:extLst>
              <a:ext uri="{FF2B5EF4-FFF2-40B4-BE49-F238E27FC236}">
                <a16:creationId xmlns:a16="http://schemas.microsoft.com/office/drawing/2014/main" id="{F0164A56-4196-4DF7-8CA1-CC3539533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844" y="338668"/>
            <a:ext cx="5283200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25A667E-73D7-4E19-9BBA-BA7AF65C02D1}"/>
              </a:ext>
            </a:extLst>
          </p:cNvPr>
          <p:cNvSpPr txBox="1"/>
          <p:nvPr/>
        </p:nvSpPr>
        <p:spPr>
          <a:xfrm>
            <a:off x="5085646" y="5138745"/>
            <a:ext cx="6626576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আর তার অধিনায়ক সিপাই মোহাম্মদ মোস্তফা কামাল।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DA5F5389-D965-481D-9228-0BEE6046F290}"/>
              </a:ext>
            </a:extLst>
          </p:cNvPr>
          <p:cNvSpPr/>
          <p:nvPr/>
        </p:nvSpPr>
        <p:spPr>
          <a:xfrm>
            <a:off x="0" y="0"/>
            <a:ext cx="12192000" cy="6953956"/>
          </a:xfrm>
          <a:prstGeom prst="frame">
            <a:avLst>
              <a:gd name="adj1" fmla="val 2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80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1C3D9F-E284-4197-936A-284C02C95E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243C15-A0A4-40E8-9C51-B9C853BD2B34}"/>
              </a:ext>
            </a:extLst>
          </p:cNvPr>
          <p:cNvSpPr txBox="1"/>
          <p:nvPr/>
        </p:nvSpPr>
        <p:spPr>
          <a:xfrm>
            <a:off x="2517422" y="835378"/>
            <a:ext cx="79248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/>
              </a:rPr>
              <a:t>এসো আমরা এ পাঠের নতুন শব্দের অর্থ শিখি। </a:t>
            </a:r>
            <a:endParaRPr lang="en-US" sz="3200" b="1" dirty="0">
              <a:latin typeface="NikoshB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5E731A-BA33-4E3D-BDF5-B07C4CE777F1}"/>
              </a:ext>
            </a:extLst>
          </p:cNvPr>
          <p:cNvSpPr txBox="1"/>
          <p:nvPr/>
        </p:nvSpPr>
        <p:spPr>
          <a:xfrm>
            <a:off x="1354666" y="3664324"/>
            <a:ext cx="276577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/>
              </a:rPr>
              <a:t>   অধিনায়ক </a:t>
            </a:r>
            <a:endParaRPr lang="en-US" sz="3600" b="1" dirty="0">
              <a:latin typeface="NikoshB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4907D4-AAFB-47D7-920F-0B36BF6C868F}"/>
              </a:ext>
            </a:extLst>
          </p:cNvPr>
          <p:cNvSpPr txBox="1"/>
          <p:nvPr/>
        </p:nvSpPr>
        <p:spPr>
          <a:xfrm>
            <a:off x="5621868" y="3664324"/>
            <a:ext cx="533964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/>
              <a:t>          </a:t>
            </a:r>
            <a:r>
              <a:rPr lang="bn-IN" sz="3600" b="1" dirty="0">
                <a:latin typeface="NikoshBAN"/>
              </a:rPr>
              <a:t>দলপতি, দলনেতা </a:t>
            </a:r>
            <a:endParaRPr lang="en-US" sz="36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64926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230</Words>
  <Application>Microsoft Office PowerPoint</Application>
  <PresentationFormat>Widescreen</PresentationFormat>
  <Paragraphs>72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Trebuchet MS</vt:lpstr>
      <vt:lpstr>Vrinda</vt:lpstr>
      <vt:lpstr>Wingdings 3</vt:lpstr>
      <vt:lpstr>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MG SCHOOL</cp:lastModifiedBy>
  <cp:revision>29</cp:revision>
  <dcterms:created xsi:type="dcterms:W3CDTF">2020-10-12T06:57:18Z</dcterms:created>
  <dcterms:modified xsi:type="dcterms:W3CDTF">2020-10-22T13:08:18Z</dcterms:modified>
</cp:coreProperties>
</file>