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410" r:id="rId2"/>
    <p:sldId id="315" r:id="rId3"/>
    <p:sldId id="293" r:id="rId4"/>
    <p:sldId id="340" r:id="rId5"/>
    <p:sldId id="411" r:id="rId6"/>
    <p:sldId id="301" r:id="rId7"/>
    <p:sldId id="412" r:id="rId8"/>
    <p:sldId id="326" r:id="rId9"/>
    <p:sldId id="257" r:id="rId10"/>
    <p:sldId id="342" r:id="rId11"/>
    <p:sldId id="338" r:id="rId12"/>
    <p:sldId id="345" r:id="rId13"/>
    <p:sldId id="300" r:id="rId14"/>
    <p:sldId id="346" r:id="rId15"/>
    <p:sldId id="347" r:id="rId16"/>
    <p:sldId id="348" r:id="rId17"/>
    <p:sldId id="263" r:id="rId18"/>
    <p:sldId id="413" r:id="rId19"/>
    <p:sldId id="414" r:id="rId20"/>
    <p:sldId id="356" r:id="rId21"/>
    <p:sldId id="357" r:id="rId22"/>
    <p:sldId id="358" r:id="rId23"/>
    <p:sldId id="359" r:id="rId24"/>
    <p:sldId id="360" r:id="rId25"/>
    <p:sldId id="361" r:id="rId26"/>
    <p:sldId id="373" r:id="rId27"/>
    <p:sldId id="371" r:id="rId28"/>
    <p:sldId id="415" r:id="rId29"/>
    <p:sldId id="416" r:id="rId30"/>
    <p:sldId id="286" r:id="rId31"/>
    <p:sldId id="401" r:id="rId32"/>
    <p:sldId id="417" r:id="rId33"/>
    <p:sldId id="375" r:id="rId34"/>
    <p:sldId id="418" r:id="rId35"/>
    <p:sldId id="419" r:id="rId36"/>
    <p:sldId id="380" r:id="rId37"/>
    <p:sldId id="382" r:id="rId38"/>
    <p:sldId id="393" r:id="rId39"/>
    <p:sldId id="387" r:id="rId40"/>
    <p:sldId id="390" r:id="rId41"/>
    <p:sldId id="385" r:id="rId42"/>
    <p:sldId id="395" r:id="rId43"/>
    <p:sldId id="420" r:id="rId44"/>
    <p:sldId id="402" r:id="rId45"/>
    <p:sldId id="406" r:id="rId46"/>
    <p:sldId id="403" r:id="rId47"/>
    <p:sldId id="404" r:id="rId48"/>
    <p:sldId id="28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66FF"/>
    <a:srgbClr val="FF0066"/>
    <a:srgbClr val="FF33CC"/>
    <a:srgbClr val="9933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0662" autoAdjust="0"/>
    <p:restoredTop sz="98613" autoAdjust="0"/>
  </p:normalViewPr>
  <p:slideViewPr>
    <p:cSldViewPr snapToGrid="0">
      <p:cViewPr>
        <p:scale>
          <a:sx n="64" d="100"/>
          <a:sy n="64" d="100"/>
        </p:scale>
        <p:origin x="-1158" y="-12"/>
      </p:cViewPr>
      <p:guideLst>
        <p:guide orient="horz" pos="2160"/>
        <p:guide pos="3840"/>
      </p:guideLst>
    </p:cSldViewPr>
  </p:slideViewPr>
  <p:outlineViewPr>
    <p:cViewPr>
      <p:scale>
        <a:sx n="33" d="100"/>
        <a:sy n="33" d="100"/>
      </p:scale>
      <p:origin x="0" y="3468"/>
    </p:cViewPr>
  </p:outlin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508000" y="4853412"/>
            <a:ext cx="112776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07DDB84-8D9A-4EF4-904D-B16377074CAD}" type="datetimeFigureOut">
              <a:rPr lang="en-US" smtClean="0"/>
              <a:pPr/>
              <a:t>10/22/2020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10972800" y="6473952"/>
            <a:ext cx="1011936" cy="246888"/>
          </a:xfrm>
        </p:spPr>
        <p:txBody>
          <a:bodyPr/>
          <a:lstStyle/>
          <a:p>
            <a:fld id="{3A5A2EDD-B013-4E07-A989-F000BEDBDE23}" type="slidenum">
              <a:rPr lang="en-US" smtClean="0"/>
              <a:pPr/>
              <a:t>‹#›</a:t>
            </a:fld>
            <a:endParaRPr lang="en-US"/>
          </a:p>
        </p:txBody>
      </p:sp>
    </p:spTree>
  </p:cSld>
  <p:clrMapOvr>
    <a:masterClrMapping/>
  </p:clrMapOvr>
  <p:transition spd="slow">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7DDB84-8D9A-4EF4-904D-B16377074CAD}"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A2EDD-B013-4E07-A989-F000BEDBDE23}" type="slidenum">
              <a:rPr lang="en-US" smtClean="0"/>
              <a:pPr/>
              <a:t>‹#›</a:t>
            </a:fld>
            <a:endParaRPr lang="en-US"/>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7"/>
            <a:ext cx="2438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549277"/>
            <a:ext cx="83312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7DDB84-8D9A-4EF4-904D-B16377074CAD}"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A2EDD-B013-4E07-A989-F000BEDBDE23}" type="slidenum">
              <a:rPr lang="en-US" smtClean="0"/>
              <a:pPr/>
              <a:t>‹#›</a:t>
            </a:fld>
            <a:endParaRPr lang="en-US"/>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07DDB84-8D9A-4EF4-904D-B16377074CAD}" type="datetimeFigureOut">
              <a:rPr lang="en-US" smtClean="0"/>
              <a:pPr/>
              <a:t>10/22/2020</a:t>
            </a:fld>
            <a:endParaRPr lang="en-US"/>
          </a:p>
        </p:txBody>
      </p:sp>
      <p:sp>
        <p:nvSpPr>
          <p:cNvPr id="19" name="Footer Placeholder 18"/>
          <p:cNvSpPr>
            <a:spLocks noGrp="1"/>
          </p:cNvSpPr>
          <p:nvPr>
            <p:ph type="ftr" sz="quarter" idx="11"/>
          </p:nvPr>
        </p:nvSpPr>
        <p:spPr>
          <a:xfrm>
            <a:off x="4775200" y="76201"/>
            <a:ext cx="3860800" cy="288925"/>
          </a:xfrm>
        </p:spPr>
        <p:txBody>
          <a:bodyPr/>
          <a:lstStyle/>
          <a:p>
            <a:endParaRPr lang="en-US"/>
          </a:p>
        </p:txBody>
      </p:sp>
      <p:sp>
        <p:nvSpPr>
          <p:cNvPr id="16" name="Slide Number Placeholder 15"/>
          <p:cNvSpPr>
            <a:spLocks noGrp="1"/>
          </p:cNvSpPr>
          <p:nvPr>
            <p:ph type="sldNum" sz="quarter" idx="12"/>
          </p:nvPr>
        </p:nvSpPr>
        <p:spPr>
          <a:xfrm>
            <a:off x="10972800" y="6473952"/>
            <a:ext cx="1011936" cy="246888"/>
          </a:xfrm>
        </p:spPr>
        <p:txBody>
          <a:bodyPr/>
          <a:lstStyle/>
          <a:p>
            <a:fld id="{3A5A2EDD-B013-4E07-A989-F000BEDBDE23}" type="slidenum">
              <a:rPr lang="en-US" smtClean="0"/>
              <a:pPr/>
              <a:t>‹#›</a:t>
            </a:fld>
            <a:endParaRPr lang="en-US"/>
          </a:p>
        </p:txBody>
      </p:sp>
    </p:spTree>
  </p:cSld>
  <p:clrMapOvr>
    <a:masterClrMapping/>
  </p:clrMapOvr>
  <p:transition spd="slow">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07DDB84-8D9A-4EF4-904D-B16377074CAD}" type="datetimeFigureOut">
              <a:rPr lang="en-US" smtClean="0"/>
              <a:pPr/>
              <a:t>10/22/2020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3A5A2EDD-B013-4E07-A989-F000BEDBDE23}" type="slidenum">
              <a:rPr lang="en-US" smtClean="0"/>
              <a:pPr/>
              <a:t>‹#›</a:t>
            </a:fld>
            <a:endParaRPr lang="en-US"/>
          </a:p>
        </p:txBody>
      </p:sp>
      <p:sp>
        <p:nvSpPr>
          <p:cNvPr id="8" name="Title 7"/>
          <p:cNvSpPr>
            <a:spLocks noGrp="1"/>
          </p:cNvSpPr>
          <p:nvPr>
            <p:ph type="title"/>
          </p:nvPr>
        </p:nvSpPr>
        <p:spPr>
          <a:xfrm>
            <a:off x="240633" y="2947086"/>
            <a:ext cx="115824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07DDB84-8D9A-4EF4-904D-B16377074CAD}" type="datetimeFigureOut">
              <a:rPr lang="en-US" smtClean="0"/>
              <a:pPr/>
              <a:t>10/22/2020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A5A2EDD-B013-4E07-A989-F000BEDBDE23}" type="slidenum">
              <a:rPr lang="en-US" smtClean="0"/>
              <a:pPr/>
              <a:t>‹#›</a:t>
            </a:fld>
            <a:endParaRPr lang="en-US"/>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406400" y="5410200"/>
            <a:ext cx="114808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07DDB84-8D9A-4EF4-904D-B16377074CAD}" type="datetimeFigureOut">
              <a:rPr lang="en-US" smtClean="0"/>
              <a:pPr/>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972800" y="6477000"/>
            <a:ext cx="1016000" cy="246888"/>
          </a:xfrm>
        </p:spPr>
        <p:txBody>
          <a:bodyPr/>
          <a:lstStyle/>
          <a:p>
            <a:fld id="{3A5A2EDD-B013-4E07-A989-F000BEDBDE23}" type="slidenum">
              <a:rPr lang="en-US" smtClean="0"/>
              <a:pPr/>
              <a:t>‹#›</a:t>
            </a:fld>
            <a:endParaRPr lang="en-US"/>
          </a:p>
        </p:txBody>
      </p:sp>
      <p:sp>
        <p:nvSpPr>
          <p:cNvPr id="11" name="Straight Connector 10"/>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07DDB84-8D9A-4EF4-904D-B16377074CAD}" type="datetimeFigureOut">
              <a:rPr lang="en-US" smtClean="0"/>
              <a:pPr/>
              <a:t>10/22/2020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A2EDD-B013-4E07-A989-F000BEDBDE23}" type="slidenum">
              <a:rPr lang="en-US" smtClean="0"/>
              <a:pPr/>
              <a:t>‹#›</a:t>
            </a:fld>
            <a:endParaRPr lang="en-US"/>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07DDB84-8D9A-4EF4-904D-B16377074CAD}" type="datetimeFigureOut">
              <a:rPr lang="en-US" smtClean="0"/>
              <a:pPr/>
              <a:t>10/22/2020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A2EDD-B013-4E07-A989-F000BEDBDE23}" type="slidenum">
              <a:rPr lang="en-US" smtClean="0"/>
              <a:pPr/>
              <a:t>‹#›</a:t>
            </a:fld>
            <a:endParaRPr lang="en-US"/>
          </a:p>
        </p:txBody>
      </p:sp>
    </p:spTree>
  </p:cSld>
  <p:clrMapOvr>
    <a:masterClrMapping/>
  </p:clrMapOvr>
  <p:transition spd="slow">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609600" y="5486400"/>
            <a:ext cx="112776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07DDB84-8D9A-4EF4-904D-B16377074CAD}" type="datetimeFigureOut">
              <a:rPr lang="en-US" smtClean="0"/>
              <a:pPr/>
              <a:t>10/22/2020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A2EDD-B013-4E07-A989-F000BEDBDE23}" type="slidenum">
              <a:rPr lang="en-US" smtClean="0"/>
              <a:pPr/>
              <a:t>‹#›</a:t>
            </a:fld>
            <a:endParaRPr lang="en-US"/>
          </a:p>
        </p:txBody>
      </p:sp>
    </p:spTree>
  </p:cSld>
  <p:clrMapOvr>
    <a:masterClrMapping/>
  </p:clrMapOvr>
  <p:transition spd="slow">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007DDB84-8D9A-4EF4-904D-B16377074CAD}"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A5A2EDD-B013-4E07-A989-F000BEDBDE23}" type="slidenum">
              <a:rPr lang="en-US" smtClean="0"/>
              <a:pPr/>
              <a:t>‹#›</a:t>
            </a:fld>
            <a:endParaRPr lang="en-US"/>
          </a:p>
        </p:txBody>
      </p:sp>
      <p:sp>
        <p:nvSpPr>
          <p:cNvPr id="17" name="Title 16"/>
          <p:cNvSpPr>
            <a:spLocks noGrp="1"/>
          </p:cNvSpPr>
          <p:nvPr>
            <p:ph type="title"/>
          </p:nvPr>
        </p:nvSpPr>
        <p:spPr>
          <a:xfrm>
            <a:off x="508000" y="4993760"/>
            <a:ext cx="78232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spd="slow">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007DDB84-8D9A-4EF4-904D-B16377074CAD}" type="datetimeFigureOut">
              <a:rPr lang="en-US" smtClean="0"/>
              <a:pPr/>
              <a:t>10/22/2020</a:t>
            </a:fld>
            <a:endParaRPr lang="en-US"/>
          </a:p>
        </p:txBody>
      </p:sp>
      <p:sp>
        <p:nvSpPr>
          <p:cNvPr id="28" name="Footer Placeholder 27"/>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A5A2EDD-B013-4E07-A989-F000BEDBDE23}" type="slidenum">
              <a:rPr lang="en-US" smtClean="0"/>
              <a:pPr/>
              <a:t>‹#›</a:t>
            </a:fld>
            <a:endParaRPr lang="en-US"/>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p:wipe dir="d"/>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video" Target="file:///C:\Users\Hena\Downloads\An%20Animation%20of%20Tides%20(2).mp4" TargetMode="External"/><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6.gif"/></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16.gif"/></Relationships>
</file>

<file path=ppt/slides/_rels/slide2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C:\Users\Hena\Downloads\An%20Animation%20of%20Tides%20(2).mp4" TargetMode="Externa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02336" y="981634"/>
            <a:ext cx="11582400" cy="295837"/>
          </a:xfrm>
        </p:spPr>
        <p:txBody>
          <a:bodyPr>
            <a:normAutofit fontScale="90000"/>
          </a:bodyPr>
          <a:lstStyle/>
          <a:p>
            <a:r>
              <a:rPr lang="bn-IN"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br>
              <a:rPr lang="bn-IN"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bn-IN"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bn-IN"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bn-IN"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bn-IN" sz="8900"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স্বাগতম</a:t>
            </a:r>
            <a:endParaRPr lang="en-US" sz="8900" dirty="0"/>
          </a:p>
        </p:txBody>
      </p:sp>
      <p:sp>
        <p:nvSpPr>
          <p:cNvPr id="7" name="Content Placeholder 2"/>
          <p:cNvSpPr>
            <a:spLocks noGrp="1"/>
          </p:cNvSpPr>
          <p:nvPr>
            <p:ph sz="half" idx="1"/>
          </p:nvPr>
        </p:nvSpPr>
        <p:spPr>
          <a:xfrm>
            <a:off x="1990164" y="2272554"/>
            <a:ext cx="5526741" cy="4052046"/>
          </a:xfrm>
        </p:spPr>
        <p:txBody>
          <a:bodyPr/>
          <a:lstStyle/>
          <a:p>
            <a:pPr algn="ctr">
              <a:buNone/>
            </a:pPr>
            <a:endParaRPr lang="b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buNone/>
            </a:pPr>
            <a:r>
              <a:rPr lang="b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ভূগোল বিভাগ </a:t>
            </a:r>
          </a:p>
          <a:p>
            <a:pPr algn="ctr">
              <a:buNone/>
            </a:pPr>
            <a:endParaRPr lang="b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buNone/>
            </a:pPr>
            <a:r>
              <a:rPr lang="b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বিপিএটিসি স্কুল এন্ড কলেজ</a:t>
            </a:r>
          </a:p>
          <a:p>
            <a:pPr algn="ctr">
              <a:buNone/>
            </a:pPr>
            <a:endParaRPr lang="b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buNone/>
            </a:pPr>
            <a:r>
              <a:rPr lang="b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বিপিএটিসি, সাভার, ঢাকা ।</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endParaRPr lang="en-US" dirty="0" smtClean="0"/>
          </a:p>
          <a:p>
            <a:pPr>
              <a:buNone/>
            </a:pPr>
            <a:endParaRPr lang="en-US" dirty="0"/>
          </a:p>
        </p:txBody>
      </p:sp>
      <p:pic>
        <p:nvPicPr>
          <p:cNvPr id="8" name="Content Placeholder 4" descr="20106242_1017814848321597_7580235087534012928_n.jpg"/>
          <p:cNvPicPr>
            <a:picLocks noChangeAspect="1"/>
          </p:cNvPicPr>
          <p:nvPr/>
        </p:nvPicPr>
        <p:blipFill>
          <a:blip r:embed="rId2"/>
          <a:stretch>
            <a:fillRect/>
          </a:stretch>
        </p:blipFill>
        <p:spPr>
          <a:xfrm>
            <a:off x="8364071" y="2353235"/>
            <a:ext cx="1452282" cy="1344705"/>
          </a:xfrm>
          <a:prstGeom prst="rect">
            <a:avLst/>
          </a:prstGeom>
        </p:spPr>
      </p:pic>
      <p:sp>
        <p:nvSpPr>
          <p:cNvPr id="9" name="Rectangle 8"/>
          <p:cNvSpPr/>
          <p:nvPr/>
        </p:nvSpPr>
        <p:spPr>
          <a:xfrm>
            <a:off x="8269940" y="3926541"/>
            <a:ext cx="2554942" cy="1938992"/>
          </a:xfrm>
          <a:prstGeom prst="rect">
            <a:avLst/>
          </a:prstGeom>
        </p:spPr>
        <p:txBody>
          <a:bodyPr wrap="square">
            <a:spAutoFit/>
          </a:bodyPr>
          <a:lstStyle/>
          <a:p>
            <a:pPr>
              <a:buNone/>
            </a:pPr>
            <a:r>
              <a:rPr lang="bn-IN"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উপস্থাপনায়</a:t>
            </a:r>
          </a:p>
          <a:p>
            <a:pPr>
              <a:buNone/>
            </a:pPr>
            <a:endParaRPr lang="bn-IN"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buNone/>
            </a:pPr>
            <a:r>
              <a:rPr lang="bn-IN"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জেবুন্নেছা হেনা</a:t>
            </a:r>
          </a:p>
          <a:p>
            <a:pPr>
              <a:buNone/>
            </a:pPr>
            <a:r>
              <a:rPr lang="bn-IN"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p>
          <a:p>
            <a:pPr>
              <a:buNone/>
            </a:pPr>
            <a:r>
              <a:rPr lang="bn-IN"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প্রভাষক ।</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0" fill="hold"/>
                                        <p:tgtEl>
                                          <p:spTgt spid="8"/>
                                        </p:tgtEl>
                                        <p:attrNameLst>
                                          <p:attrName>ppt_x</p:attrName>
                                        </p:attrNameLst>
                                      </p:cBhvr>
                                      <p:tavLst>
                                        <p:tav tm="0">
                                          <p:val>
                                            <p:strVal val="#ppt_x"/>
                                          </p:val>
                                        </p:tav>
                                        <p:tav tm="100000">
                                          <p:val>
                                            <p:strVal val="#ppt_x"/>
                                          </p:val>
                                        </p:tav>
                                      </p:tavLst>
                                    </p:anim>
                                    <p:anim calcmode="lin" valueType="num">
                                      <p:cBhvr additive="base">
                                        <p:cTn id="8"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cean currents: Forces Responsible For Ocean Currents | Desert Formation  and Ocean Currents | PMF IAS"/>
          <p:cNvPicPr>
            <a:picLocks noGrp="1" noChangeAspect="1" noChangeArrowheads="1"/>
          </p:cNvPicPr>
          <p:nvPr>
            <p:ph idx="1"/>
          </p:nvPr>
        </p:nvPicPr>
        <p:blipFill>
          <a:blip r:embed="rId2"/>
          <a:srcRect/>
          <a:stretch>
            <a:fillRect/>
          </a:stretch>
        </p:blipFill>
        <p:spPr bwMode="auto">
          <a:xfrm>
            <a:off x="1842247" y="1169894"/>
            <a:ext cx="9036423" cy="525780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81635" y="1102659"/>
            <a:ext cx="6400800" cy="5190565"/>
          </a:xfrm>
        </p:spPr>
        <p:txBody>
          <a:bodyPr/>
          <a:lstStyle/>
          <a:p>
            <a:pPr>
              <a:buNone/>
            </a:pPr>
            <a:r>
              <a:rPr lang="bn-IN" sz="2400" dirty="0" smtClean="0">
                <a:solidFill>
                  <a:schemeClr val="accent6"/>
                </a:solidFill>
              </a:rPr>
              <a:t>পৃথিবীর আবর্তনঃ </a:t>
            </a:r>
            <a:r>
              <a:rPr lang="bn-IN" sz="2400" dirty="0" smtClean="0"/>
              <a:t>পৃথিবীর আবর্তনের কারণে </a:t>
            </a:r>
          </a:p>
          <a:p>
            <a:pPr>
              <a:buNone/>
            </a:pPr>
            <a:r>
              <a:rPr lang="bn-IN" sz="2400" dirty="0" smtClean="0"/>
              <a:t>সমুদ্রের উপরিভাগের তরল পানি পশ্চিম থেকে </a:t>
            </a:r>
          </a:p>
          <a:p>
            <a:pPr>
              <a:buNone/>
            </a:pPr>
            <a:r>
              <a:rPr lang="bn-IN" sz="2400" dirty="0" smtClean="0"/>
              <a:t>পূর্ব দিকে অগ্রসর হয়ে সমুদ্রস্রোতের সৃষ্টি করে। </a:t>
            </a:r>
          </a:p>
          <a:p>
            <a:pPr>
              <a:buNone/>
            </a:pPr>
            <a:endParaRPr lang="bn-IN" sz="2400" dirty="0" smtClean="0">
              <a:solidFill>
                <a:schemeClr val="accent6"/>
              </a:solidFill>
            </a:endParaRPr>
          </a:p>
          <a:p>
            <a:pPr>
              <a:buNone/>
            </a:pPr>
            <a:r>
              <a:rPr lang="bn-IN" sz="2400" dirty="0" smtClean="0">
                <a:solidFill>
                  <a:schemeClr val="accent6"/>
                </a:solidFill>
              </a:rPr>
              <a:t>উদাহরণঃ </a:t>
            </a:r>
            <a:r>
              <a:rPr lang="bn-IN" sz="2400" dirty="0" smtClean="0"/>
              <a:t>উত্তর গোলার্ধে উপসাগরীয় স্রোত ও </a:t>
            </a:r>
          </a:p>
          <a:p>
            <a:pPr>
              <a:buNone/>
            </a:pPr>
            <a:r>
              <a:rPr lang="bn-IN" sz="2400" dirty="0" smtClean="0"/>
              <a:t>ক্যানারী স্রোতের প্রবাহ ঘড়ির কাঁটার দিকে অর্থাৎ </a:t>
            </a:r>
          </a:p>
          <a:p>
            <a:pPr>
              <a:buNone/>
            </a:pPr>
            <a:r>
              <a:rPr lang="bn-IN" sz="2400" dirty="0" smtClean="0"/>
              <a:t>ডান দিকে ঘুরে থাকে।  অনুরূপভাবে দক্ষিণ </a:t>
            </a:r>
          </a:p>
          <a:p>
            <a:pPr>
              <a:buNone/>
            </a:pPr>
            <a:r>
              <a:rPr lang="bn-IN" sz="2400" dirty="0" smtClean="0"/>
              <a:t>গোলার্ধে ব্রাজিল স্রোতও পশ্চিমা বায়ুর প্রভাবে </a:t>
            </a:r>
          </a:p>
          <a:p>
            <a:pPr>
              <a:buNone/>
            </a:pPr>
            <a:r>
              <a:rPr lang="bn-IN" sz="2400" dirty="0" smtClean="0"/>
              <a:t>ঘড়ির কাঁটার বিপরীত দিকে বা বামাবর্তে ঘুরে।</a:t>
            </a:r>
          </a:p>
          <a:p>
            <a:endParaRPr lang="en-US" dirty="0"/>
          </a:p>
        </p:txBody>
      </p:sp>
      <p:pic>
        <p:nvPicPr>
          <p:cNvPr id="5" name="An Animation of Tides (2).mp4">
            <a:hlinkClick r:id="" action="ppaction://media"/>
          </p:cNvPr>
          <p:cNvPicPr>
            <a:picLocks noGrp="1" noRot="1" noChangeAspect="1"/>
          </p:cNvPicPr>
          <p:nvPr>
            <p:ph sz="half" idx="2"/>
            <a:videoFile r:link="rId1"/>
          </p:nvPr>
        </p:nvPicPr>
        <p:blipFill>
          <a:blip r:embed="rId3"/>
          <a:stretch>
            <a:fillRect/>
          </a:stretch>
        </p:blipFill>
        <p:spPr>
          <a:xfrm>
            <a:off x="7570694" y="1062317"/>
            <a:ext cx="4086319" cy="2232211"/>
          </a:xfrm>
          <a:prstGeom prst="rect">
            <a:avLst/>
          </a:prstGeom>
        </p:spPr>
      </p:pic>
      <p:pic>
        <p:nvPicPr>
          <p:cNvPr id="6" name="Content Placeholder 3" descr="ROTATION.gif"/>
          <p:cNvPicPr>
            <a:picLocks noChangeAspect="1"/>
          </p:cNvPicPr>
          <p:nvPr/>
        </p:nvPicPr>
        <p:blipFill>
          <a:blip r:embed="rId4"/>
          <a:stretch>
            <a:fillRect/>
          </a:stretch>
        </p:blipFill>
        <p:spPr>
          <a:xfrm>
            <a:off x="7570694" y="3388659"/>
            <a:ext cx="4074459" cy="2904565"/>
          </a:xfrm>
          <a:prstGeom prst="rect">
            <a:avLst/>
          </a:prstGeo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1" presetClass="mediacall" presetSubtype="0" fill="hold" nodeType="afterEffect">
                                  <p:stCondLst>
                                    <p:cond delay="0"/>
                                  </p:stCondLst>
                                  <p:childTnLst>
                                    <p:cmd type="call" cmd="playFrom(0.0)">
                                      <p:cBhvr>
                                        <p:cTn id="17" dur="1" fill="hold"/>
                                        <p:tgtEl>
                                          <p:spTgt spid="5"/>
                                        </p:tgtEl>
                                      </p:cBhvr>
                                    </p:cmd>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down)">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down)">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down)">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down)">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down)">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wipe(down)">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wipe(down)">
                                      <p:cBhvr>
                                        <p:cTn id="52" dur="5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wipe(down)">
                                      <p:cBhvr>
                                        <p:cTn id="5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58" fill="hold" display="0">
                  <p:stCondLst>
                    <p:cond delay="indefinite"/>
                  </p:stCondLst>
                  <p:endCondLst>
                    <p:cond evt="onNext" delay="0">
                      <p:tgtEl>
                        <p:sldTgt/>
                      </p:tgtEl>
                    </p:cond>
                    <p:cond evt="onPrev" delay="0">
                      <p:tgtEl>
                        <p:sldTgt/>
                      </p:tgtEl>
                    </p:cond>
                  </p:endCondLst>
                </p:cTn>
                <p:tgtEl>
                  <p:spTgt spid="5"/>
                </p:tgtEl>
              </p:cMediaNode>
            </p:video>
            <p:seq concurrent="1" nextAc="seek">
              <p:cTn id="59" restart="whenNotActive" fill="hold" evtFilter="cancelBubble" nodeType="interactiveSeq">
                <p:stCondLst>
                  <p:cond evt="onClick" delay="0">
                    <p:tgtEl>
                      <p:spTgt spid="5"/>
                    </p:tgtEl>
                  </p:cond>
                </p:stCondLst>
                <p:endSync evt="end" delay="0">
                  <p:rtn val="all"/>
                </p:endSync>
                <p:childTnLst>
                  <p:par>
                    <p:cTn id="60" fill="hold">
                      <p:stCondLst>
                        <p:cond delay="0"/>
                      </p:stCondLst>
                      <p:childTnLst>
                        <p:par>
                          <p:cTn id="61" fill="hold">
                            <p:stCondLst>
                              <p:cond delay="0"/>
                            </p:stCondLst>
                            <p:childTnLst>
                              <p:par>
                                <p:cTn id="62" presetID="2" presetClass="mediacall" presetSubtype="0" fill="hold" nodeType="clickEffect">
                                  <p:stCondLst>
                                    <p:cond delay="0"/>
                                  </p:stCondLst>
                                  <p:childTnLst>
                                    <p:cmd type="call" cmd="togglePause">
                                      <p:cBhvr>
                                        <p:cTn id="63" dur="1" fill="hold"/>
                                        <p:tgtEl>
                                          <p:spTgt spid="5"/>
                                        </p:tgtEl>
                                      </p:cBhvr>
                                    </p:cmd>
                                  </p:childTnLst>
                                </p:cTn>
                              </p:par>
                            </p:childTnLst>
                          </p:cTn>
                        </p:par>
                      </p:childTnLst>
                    </p:cTn>
                  </p:par>
                </p:childTnLst>
              </p:cTn>
              <p:nextCondLst>
                <p:cond evt="onClick" delay="0">
                  <p:tgtEl>
                    <p:spTgt spid="5"/>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solidFill>
                  <a:srgbClr val="FFFF00"/>
                </a:solidFill>
              </a:rPr>
              <a:t>                 </a:t>
            </a:r>
            <a:r>
              <a:rPr lang="en-US" dirty="0" err="1" smtClean="0">
                <a:solidFill>
                  <a:schemeClr val="accent6"/>
                </a:solidFill>
              </a:rPr>
              <a:t>উষ্ণতার</a:t>
            </a:r>
            <a:r>
              <a:rPr lang="en-US" dirty="0" smtClean="0">
                <a:solidFill>
                  <a:schemeClr val="accent6"/>
                </a:solidFill>
              </a:rPr>
              <a:t> </a:t>
            </a:r>
            <a:r>
              <a:rPr lang="en-US" dirty="0" err="1" smtClean="0">
                <a:solidFill>
                  <a:schemeClr val="accent6"/>
                </a:solidFill>
              </a:rPr>
              <a:t>তারতম্য</a:t>
            </a:r>
            <a:endParaRPr lang="en-US" dirty="0">
              <a:solidFill>
                <a:schemeClr val="accent6"/>
              </a:solidFill>
            </a:endParaRPr>
          </a:p>
        </p:txBody>
      </p:sp>
      <p:sp>
        <p:nvSpPr>
          <p:cNvPr id="3" name="Content Placeholder 2"/>
          <p:cNvSpPr>
            <a:spLocks noGrp="1"/>
          </p:cNvSpPr>
          <p:nvPr>
            <p:ph sz="half" idx="1"/>
          </p:nvPr>
        </p:nvSpPr>
        <p:spPr>
          <a:xfrm>
            <a:off x="995082" y="1922929"/>
            <a:ext cx="5916705" cy="4401670"/>
          </a:xfrm>
        </p:spPr>
        <p:txBody>
          <a:bodyPr>
            <a:normAutofit/>
          </a:bodyPr>
          <a:lstStyle/>
          <a:p>
            <a:pPr marL="0" indent="0">
              <a:buNone/>
            </a:pPr>
            <a:r>
              <a:rPr lang="en-US" dirty="0" err="1" smtClean="0"/>
              <a:t>নিরক্ষীয়</a:t>
            </a:r>
            <a:r>
              <a:rPr lang="en-US" dirty="0" smtClean="0"/>
              <a:t> </a:t>
            </a:r>
            <a:r>
              <a:rPr lang="en-US" dirty="0" err="1" smtClean="0"/>
              <a:t>অঞ্চলে</a:t>
            </a:r>
            <a:r>
              <a:rPr lang="en-US" dirty="0" smtClean="0"/>
              <a:t> </a:t>
            </a:r>
            <a:r>
              <a:rPr lang="en-US" dirty="0" err="1" smtClean="0"/>
              <a:t>উষ্ণ</a:t>
            </a:r>
            <a:r>
              <a:rPr lang="en-US" dirty="0" smtClean="0"/>
              <a:t> </a:t>
            </a:r>
            <a:r>
              <a:rPr lang="en-US" dirty="0" err="1" smtClean="0"/>
              <a:t>পানি</a:t>
            </a:r>
            <a:r>
              <a:rPr lang="en-US" dirty="0" smtClean="0"/>
              <a:t> </a:t>
            </a:r>
            <a:r>
              <a:rPr lang="en-US" dirty="0" err="1" smtClean="0"/>
              <a:t>আয়তনে</a:t>
            </a:r>
            <a:r>
              <a:rPr lang="en-US" dirty="0" smtClean="0"/>
              <a:t> </a:t>
            </a:r>
            <a:r>
              <a:rPr lang="en-US" dirty="0" err="1" smtClean="0"/>
              <a:t>বৃদ্ধি</a:t>
            </a:r>
            <a:r>
              <a:rPr lang="en-US" dirty="0" smtClean="0"/>
              <a:t> </a:t>
            </a:r>
            <a:r>
              <a:rPr lang="en-US" dirty="0" err="1" smtClean="0"/>
              <a:t>পেয়ে</a:t>
            </a:r>
            <a:r>
              <a:rPr lang="en-US" dirty="0" smtClean="0"/>
              <a:t> </a:t>
            </a:r>
            <a:r>
              <a:rPr lang="en-US" dirty="0" err="1" smtClean="0"/>
              <a:t>হা</a:t>
            </a:r>
            <a:r>
              <a:rPr lang="bn-IN" dirty="0" smtClean="0"/>
              <a:t>লকা</a:t>
            </a:r>
            <a:r>
              <a:rPr lang="en-US" dirty="0" smtClean="0"/>
              <a:t> </a:t>
            </a:r>
            <a:r>
              <a:rPr lang="en-US" dirty="0" err="1" smtClean="0"/>
              <a:t>হয়</a:t>
            </a:r>
            <a:r>
              <a:rPr lang="en-US" dirty="0" smtClean="0"/>
              <a:t> </a:t>
            </a:r>
            <a:r>
              <a:rPr lang="en-US" dirty="0" err="1" smtClean="0"/>
              <a:t>এবং</a:t>
            </a:r>
            <a:r>
              <a:rPr lang="en-US" dirty="0" smtClean="0"/>
              <a:t> </a:t>
            </a:r>
            <a:r>
              <a:rPr lang="en-US" dirty="0" err="1" smtClean="0"/>
              <a:t>সমুদ্রের</a:t>
            </a:r>
            <a:r>
              <a:rPr lang="en-US" dirty="0" smtClean="0"/>
              <a:t> </a:t>
            </a:r>
            <a:r>
              <a:rPr lang="en-US" dirty="0" err="1" smtClean="0"/>
              <a:t>উপরিভাগ</a:t>
            </a:r>
            <a:r>
              <a:rPr lang="en-US" dirty="0" smtClean="0"/>
              <a:t> </a:t>
            </a:r>
            <a:r>
              <a:rPr lang="en-US" dirty="0" err="1" smtClean="0"/>
              <a:t>দিয়ে</a:t>
            </a:r>
            <a:r>
              <a:rPr lang="en-US" dirty="0" smtClean="0"/>
              <a:t> উত্তর ও </a:t>
            </a:r>
            <a:r>
              <a:rPr lang="en-US" dirty="0" err="1" smtClean="0"/>
              <a:t>দক্ষিণ</a:t>
            </a:r>
            <a:r>
              <a:rPr lang="en-US" dirty="0" smtClean="0"/>
              <a:t> </a:t>
            </a:r>
            <a:r>
              <a:rPr lang="en-US" dirty="0" err="1" smtClean="0"/>
              <a:t>দিকে</a:t>
            </a:r>
            <a:r>
              <a:rPr lang="en-US" dirty="0" smtClean="0"/>
              <a:t> </a:t>
            </a:r>
            <a:r>
              <a:rPr lang="en-US" dirty="0" err="1" smtClean="0"/>
              <a:t>প্রবাহিত</a:t>
            </a:r>
            <a:r>
              <a:rPr lang="en-US" dirty="0" smtClean="0"/>
              <a:t> </a:t>
            </a:r>
            <a:r>
              <a:rPr lang="en-US" dirty="0" err="1" smtClean="0"/>
              <a:t>হতে</a:t>
            </a:r>
            <a:r>
              <a:rPr lang="en-US" dirty="0" smtClean="0"/>
              <a:t> </a:t>
            </a:r>
            <a:r>
              <a:rPr lang="en-US" dirty="0" err="1" smtClean="0"/>
              <a:t>থাকে।পক্ষান্তরে</a:t>
            </a:r>
            <a:r>
              <a:rPr lang="en-US" dirty="0" smtClean="0"/>
              <a:t> </a:t>
            </a:r>
            <a:r>
              <a:rPr lang="en-US" dirty="0" err="1" smtClean="0"/>
              <a:t>পানির</a:t>
            </a:r>
            <a:r>
              <a:rPr lang="en-US" dirty="0" smtClean="0"/>
              <a:t> </a:t>
            </a:r>
            <a:r>
              <a:rPr lang="en-US" dirty="0" err="1" smtClean="0"/>
              <a:t>সমতা</a:t>
            </a:r>
            <a:r>
              <a:rPr lang="en-US" dirty="0" smtClean="0"/>
              <a:t> </a:t>
            </a:r>
            <a:r>
              <a:rPr lang="en-US" dirty="0" err="1" smtClean="0"/>
              <a:t>রক্ষার্থে</a:t>
            </a:r>
            <a:r>
              <a:rPr lang="en-US" dirty="0" smtClean="0"/>
              <a:t> </a:t>
            </a:r>
            <a:r>
              <a:rPr lang="en-US" dirty="0" err="1" smtClean="0"/>
              <a:t>মেরু</a:t>
            </a:r>
            <a:r>
              <a:rPr lang="en-US" dirty="0" smtClean="0"/>
              <a:t> </a:t>
            </a:r>
            <a:r>
              <a:rPr lang="en-US" dirty="0" err="1" smtClean="0"/>
              <a:t>অঞ্চলের</a:t>
            </a:r>
            <a:r>
              <a:rPr lang="en-US" dirty="0" smtClean="0"/>
              <a:t> </a:t>
            </a:r>
            <a:r>
              <a:rPr lang="en-US" dirty="0" err="1" smtClean="0"/>
              <a:t>শীতল</a:t>
            </a:r>
            <a:r>
              <a:rPr lang="en-US" dirty="0" smtClean="0"/>
              <a:t> ও </a:t>
            </a:r>
            <a:r>
              <a:rPr lang="en-US" dirty="0" err="1" smtClean="0"/>
              <a:t>ভারি</a:t>
            </a:r>
            <a:r>
              <a:rPr lang="en-US" dirty="0" smtClean="0"/>
              <a:t> </a:t>
            </a:r>
            <a:r>
              <a:rPr lang="en-US" dirty="0" err="1" smtClean="0"/>
              <a:t>পানি</a:t>
            </a:r>
            <a:r>
              <a:rPr lang="en-US" dirty="0" smtClean="0"/>
              <a:t> </a:t>
            </a:r>
            <a:r>
              <a:rPr lang="en-US" dirty="0" err="1" smtClean="0"/>
              <a:t>সমুদ্রের</a:t>
            </a:r>
            <a:r>
              <a:rPr lang="en-US" dirty="0" smtClean="0"/>
              <a:t> </a:t>
            </a:r>
            <a:r>
              <a:rPr lang="en-US" dirty="0" err="1" smtClean="0"/>
              <a:t>তলদেশ</a:t>
            </a:r>
            <a:r>
              <a:rPr lang="en-US" dirty="0" smtClean="0"/>
              <a:t> </a:t>
            </a:r>
            <a:r>
              <a:rPr lang="en-US" dirty="0" err="1" smtClean="0"/>
              <a:t>দিয়ে</a:t>
            </a:r>
            <a:r>
              <a:rPr lang="en-US" dirty="0" smtClean="0"/>
              <a:t> </a:t>
            </a:r>
            <a:r>
              <a:rPr lang="en-US" dirty="0" err="1" smtClean="0"/>
              <a:t>নিরক্ষপ্রদেশে</a:t>
            </a:r>
            <a:r>
              <a:rPr lang="en-US" dirty="0" smtClean="0"/>
              <a:t> </a:t>
            </a:r>
            <a:r>
              <a:rPr lang="en-US" dirty="0" err="1" smtClean="0"/>
              <a:t>আসতে</a:t>
            </a:r>
            <a:r>
              <a:rPr lang="en-US" dirty="0" smtClean="0"/>
              <a:t> </a:t>
            </a:r>
            <a:r>
              <a:rPr lang="en-US" dirty="0" err="1" smtClean="0"/>
              <a:t>থাকে</a:t>
            </a:r>
            <a:r>
              <a:rPr lang="en-US" dirty="0" smtClean="0"/>
              <a:t>। </a:t>
            </a:r>
            <a:r>
              <a:rPr lang="en-US" dirty="0" err="1" smtClean="0"/>
              <a:t>এরূপে</a:t>
            </a:r>
            <a:r>
              <a:rPr lang="en-US" dirty="0" smtClean="0"/>
              <a:t> </a:t>
            </a:r>
            <a:r>
              <a:rPr lang="en-US" dirty="0" err="1" smtClean="0"/>
              <a:t>একটি</a:t>
            </a:r>
            <a:r>
              <a:rPr lang="en-US" dirty="0" smtClean="0"/>
              <a:t> </a:t>
            </a:r>
            <a:r>
              <a:rPr lang="en-US" dirty="0" err="1" smtClean="0"/>
              <a:t>স্রোতচক্রের</a:t>
            </a:r>
            <a:r>
              <a:rPr lang="en-US" dirty="0" smtClean="0"/>
              <a:t> </a:t>
            </a:r>
            <a:r>
              <a:rPr lang="en-US" dirty="0" err="1" smtClean="0"/>
              <a:t>উৎপত্তি</a:t>
            </a:r>
            <a:r>
              <a:rPr lang="en-US" dirty="0" smtClean="0"/>
              <a:t> </a:t>
            </a:r>
            <a:r>
              <a:rPr lang="en-US" dirty="0" err="1" smtClean="0"/>
              <a:t>হয়</a:t>
            </a:r>
            <a:r>
              <a:rPr lang="en-US" sz="2400" dirty="0" smtClean="0"/>
              <a:t>।</a:t>
            </a:r>
            <a:endParaRPr lang="en-US" sz="2400" dirty="0"/>
          </a:p>
        </p:txBody>
      </p:sp>
      <p:pic>
        <p:nvPicPr>
          <p:cNvPr id="5" name="Content Placeholder 3" descr="199121461c59569dfea33388d7e388e3.jpg"/>
          <p:cNvPicPr>
            <a:picLocks noGrp="1" noChangeAspect="1"/>
          </p:cNvPicPr>
          <p:nvPr>
            <p:ph sz="half" idx="2"/>
          </p:nvPr>
        </p:nvPicPr>
        <p:blipFill>
          <a:blip r:embed="rId2"/>
          <a:stretch>
            <a:fillRect/>
          </a:stretch>
        </p:blipFill>
        <p:spPr>
          <a:xfrm>
            <a:off x="7100047" y="2084293"/>
            <a:ext cx="4491318" cy="3684495"/>
          </a:xfrm>
          <a:prstGeom prst="rect">
            <a:avLst/>
          </a:prstGeo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010417_TS_atlantic-current_main.jpg"/>
          <p:cNvPicPr>
            <a:picLocks noChangeAspect="1"/>
          </p:cNvPicPr>
          <p:nvPr/>
        </p:nvPicPr>
        <p:blipFill>
          <a:blip r:embed="rId2"/>
          <a:stretch>
            <a:fillRect/>
          </a:stretch>
        </p:blipFill>
        <p:spPr>
          <a:xfrm>
            <a:off x="1223682" y="712694"/>
            <a:ext cx="10233212" cy="5540188"/>
          </a:xfrm>
          <a:prstGeom prst="rect">
            <a:avLst/>
          </a:prstGeo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solidFill>
                  <a:srgbClr val="00B0F0"/>
                </a:solidFill>
              </a:rPr>
              <a:t>                       </a:t>
            </a:r>
            <a:r>
              <a:rPr lang="bn-IN" dirty="0" smtClean="0">
                <a:solidFill>
                  <a:schemeClr val="accent6"/>
                </a:solidFill>
              </a:rPr>
              <a:t>লবণাক্ততার তারতম্য</a:t>
            </a:r>
            <a:endParaRPr lang="en-US" dirty="0">
              <a:solidFill>
                <a:schemeClr val="accent6"/>
              </a:solidFill>
            </a:endParaRPr>
          </a:p>
        </p:txBody>
      </p:sp>
      <p:sp>
        <p:nvSpPr>
          <p:cNvPr id="3" name="Content Placeholder 2"/>
          <p:cNvSpPr>
            <a:spLocks noGrp="1"/>
          </p:cNvSpPr>
          <p:nvPr>
            <p:ph sz="half" idx="1"/>
          </p:nvPr>
        </p:nvSpPr>
        <p:spPr>
          <a:xfrm>
            <a:off x="1129552" y="1936376"/>
            <a:ext cx="5526742" cy="4087906"/>
          </a:xfrm>
        </p:spPr>
        <p:txBody>
          <a:bodyPr>
            <a:normAutofit fontScale="92500"/>
          </a:bodyPr>
          <a:lstStyle/>
          <a:p>
            <a:pPr marL="0" indent="0">
              <a:buNone/>
            </a:pPr>
            <a:r>
              <a:rPr lang="bn-IN" sz="2800" dirty="0" smtClean="0"/>
              <a:t>অধিক লবণাক্ত অঞ্চল থেকে কম লবণাক্ত অঞ্চলের দিকে পানির অন্তঃপ্রবাহ এবং কম লবণাক্ত অঞ্চল হতে বেশি লবণাক্ত অঞ্চলের দিকে পানির পৃষ্ঠ প্রবাহ সৃষ্টি হয়। </a:t>
            </a:r>
          </a:p>
          <a:p>
            <a:pPr marL="0" indent="0">
              <a:buNone/>
            </a:pPr>
            <a:endParaRPr lang="bn-IN" sz="2400" dirty="0" smtClean="0">
              <a:solidFill>
                <a:srgbClr val="92D050"/>
              </a:solidFill>
            </a:endParaRPr>
          </a:p>
          <a:p>
            <a:pPr marL="0" indent="0">
              <a:buNone/>
            </a:pPr>
            <a:r>
              <a:rPr lang="bn-IN" sz="2400" dirty="0" smtClean="0">
                <a:solidFill>
                  <a:schemeClr val="accent6"/>
                </a:solidFill>
              </a:rPr>
              <a:t>উদাহরণ</a:t>
            </a:r>
            <a:r>
              <a:rPr lang="bn-IN" sz="2400" dirty="0" smtClean="0">
                <a:solidFill>
                  <a:srgbClr val="92D050"/>
                </a:solidFill>
              </a:rPr>
              <a:t>;</a:t>
            </a:r>
            <a:r>
              <a:rPr lang="bn-IN" sz="2400" dirty="0" smtClean="0">
                <a:solidFill>
                  <a:schemeClr val="accent4">
                    <a:lumMod val="75000"/>
                  </a:schemeClr>
                </a:solidFill>
              </a:rPr>
              <a:t> </a:t>
            </a:r>
            <a:r>
              <a:rPr lang="bn-IN" sz="2400" dirty="0" smtClean="0"/>
              <a:t>আটলান্টিক মহাসাগরের পানি নিকটবর্তী ভুমধ্যসাগরের পানি অপেক্ষা কম লবণাক্ত বলে তথা হতে পানি পৃষ্ঠ প্রবাহরূপে ভূমধ্যসাগরের দিকে প্রবাহিত হয়।</a:t>
            </a:r>
            <a:endParaRPr lang="en-US" sz="2400" dirty="0"/>
          </a:p>
        </p:txBody>
      </p:sp>
      <p:pic>
        <p:nvPicPr>
          <p:cNvPr id="7" name="Content Placeholder 3" descr="010417_TS_atlantic-current_main.jpg"/>
          <p:cNvPicPr>
            <a:picLocks noGrp="1" noChangeAspect="1"/>
          </p:cNvPicPr>
          <p:nvPr>
            <p:ph sz="half" idx="2"/>
          </p:nvPr>
        </p:nvPicPr>
        <p:blipFill>
          <a:blip r:embed="rId2"/>
          <a:stretch>
            <a:fillRect/>
          </a:stretch>
        </p:blipFill>
        <p:spPr>
          <a:xfrm>
            <a:off x="6871447" y="1748118"/>
            <a:ext cx="4733366" cy="4249270"/>
          </a:xfrm>
          <a:prstGeom prst="rect">
            <a:avLst/>
          </a:prstGeo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solidFill>
                  <a:srgbClr val="00B0F0"/>
                </a:solidFill>
              </a:rPr>
              <a:t>                     </a:t>
            </a:r>
            <a:r>
              <a:rPr lang="bn-IN" dirty="0" smtClean="0">
                <a:solidFill>
                  <a:schemeClr val="accent6"/>
                </a:solidFill>
              </a:rPr>
              <a:t>স্থলভাগের অবস্থান</a:t>
            </a:r>
            <a:endParaRPr lang="en-US" dirty="0">
              <a:solidFill>
                <a:schemeClr val="accent6"/>
              </a:solidFill>
            </a:endParaRPr>
          </a:p>
        </p:txBody>
      </p:sp>
      <p:sp>
        <p:nvSpPr>
          <p:cNvPr id="3" name="Content Placeholder 2"/>
          <p:cNvSpPr>
            <a:spLocks noGrp="1"/>
          </p:cNvSpPr>
          <p:nvPr>
            <p:ph sz="half" idx="1"/>
          </p:nvPr>
        </p:nvSpPr>
        <p:spPr>
          <a:xfrm>
            <a:off x="1250576" y="1653988"/>
            <a:ext cx="4743824" cy="4670612"/>
          </a:xfrm>
        </p:spPr>
        <p:txBody>
          <a:bodyPr/>
          <a:lstStyle/>
          <a:p>
            <a:pPr marL="0" indent="0">
              <a:buNone/>
            </a:pPr>
            <a:r>
              <a:rPr lang="bn-IN" sz="2800" dirty="0" smtClean="0"/>
              <a:t>পশ্চিমা বায়ুর প্রভাবে কুমেরু </a:t>
            </a:r>
          </a:p>
          <a:p>
            <a:pPr marL="0" indent="0">
              <a:buNone/>
            </a:pPr>
            <a:endParaRPr lang="bn-IN" sz="2800" dirty="0" smtClean="0"/>
          </a:p>
          <a:p>
            <a:pPr marL="0" indent="0">
              <a:buNone/>
            </a:pPr>
            <a:r>
              <a:rPr lang="bn-IN" sz="2800" dirty="0" smtClean="0"/>
              <a:t>স্রোতের একটি শাখা আফ্রিকার </a:t>
            </a:r>
          </a:p>
          <a:p>
            <a:pPr marL="0" indent="0">
              <a:buNone/>
            </a:pPr>
            <a:endParaRPr lang="bn-IN" sz="2800" dirty="0" smtClean="0"/>
          </a:p>
          <a:p>
            <a:pPr marL="0" indent="0">
              <a:buNone/>
            </a:pPr>
            <a:r>
              <a:rPr lang="bn-IN" sz="2800" dirty="0" smtClean="0"/>
              <a:t>পশ্চিম উপকূলে বাধা পাওয়ায় </a:t>
            </a:r>
          </a:p>
          <a:p>
            <a:pPr marL="0" indent="0">
              <a:buNone/>
            </a:pPr>
            <a:endParaRPr lang="bn-IN" sz="2800" dirty="0" smtClean="0"/>
          </a:p>
          <a:p>
            <a:pPr marL="0" indent="0">
              <a:buNone/>
            </a:pPr>
            <a:r>
              <a:rPr lang="bn-IN" sz="2800" dirty="0" smtClean="0"/>
              <a:t>বেঙ্গুয়েলা স্রোতের উৎপত্তি </a:t>
            </a:r>
          </a:p>
          <a:p>
            <a:pPr marL="0" indent="0">
              <a:buNone/>
            </a:pPr>
            <a:endParaRPr lang="bn-IN" sz="2800" dirty="0" smtClean="0"/>
          </a:p>
          <a:p>
            <a:pPr marL="0" indent="0">
              <a:buNone/>
            </a:pPr>
            <a:r>
              <a:rPr lang="bn-IN" sz="2800" dirty="0" smtClean="0"/>
              <a:t>হয়েছে।</a:t>
            </a:r>
            <a:endParaRPr lang="en-US" sz="2800" dirty="0"/>
          </a:p>
        </p:txBody>
      </p:sp>
      <p:pic>
        <p:nvPicPr>
          <p:cNvPr id="5" name="Content Placeholder 3" descr="199121461c59569dfea33388d7e388e3.jpg"/>
          <p:cNvPicPr>
            <a:picLocks noGrp="1" noChangeAspect="1"/>
          </p:cNvPicPr>
          <p:nvPr>
            <p:ph sz="half" idx="2"/>
          </p:nvPr>
        </p:nvPicPr>
        <p:blipFill>
          <a:blip r:embed="rId2"/>
          <a:stretch>
            <a:fillRect/>
          </a:stretch>
        </p:blipFill>
        <p:spPr>
          <a:xfrm>
            <a:off x="5957047" y="1627094"/>
            <a:ext cx="5526741" cy="4719918"/>
          </a:xfrm>
          <a:prstGeom prst="rect">
            <a:avLst/>
          </a:prstGeo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solidFill>
                  <a:srgbClr val="FFFF00"/>
                </a:solidFill>
              </a:rPr>
              <a:t>                     </a:t>
            </a:r>
            <a:r>
              <a:rPr lang="bn-IN" dirty="0" smtClean="0">
                <a:solidFill>
                  <a:schemeClr val="accent6"/>
                </a:solidFill>
              </a:rPr>
              <a:t>অসম বাষ্পীভবন</a:t>
            </a:r>
            <a:endParaRPr lang="en-US" dirty="0">
              <a:solidFill>
                <a:schemeClr val="accent6"/>
              </a:solidFill>
            </a:endParaRPr>
          </a:p>
        </p:txBody>
      </p:sp>
      <p:sp>
        <p:nvSpPr>
          <p:cNvPr id="3" name="Content Placeholder 2"/>
          <p:cNvSpPr>
            <a:spLocks noGrp="1"/>
          </p:cNvSpPr>
          <p:nvPr>
            <p:ph sz="half" idx="1"/>
          </p:nvPr>
        </p:nvSpPr>
        <p:spPr>
          <a:xfrm>
            <a:off x="1102658" y="2259106"/>
            <a:ext cx="4891741" cy="3989295"/>
          </a:xfrm>
        </p:spPr>
        <p:txBody>
          <a:bodyPr>
            <a:normAutofit/>
          </a:bodyPr>
          <a:lstStyle/>
          <a:p>
            <a:pPr marL="0" indent="0">
              <a:buNone/>
            </a:pPr>
            <a:r>
              <a:rPr lang="bn-IN" sz="2800" dirty="0" smtClean="0"/>
              <a:t>ভূমধ্যসাগরে অধিক বাষ্পীভবনের ফলে পানি কমে যায় এবং আটলান্টিক মহাসাগর হতে একটি পানির স্রোত এসে </a:t>
            </a:r>
          </a:p>
          <a:p>
            <a:pPr marL="0" indent="0">
              <a:buNone/>
            </a:pPr>
            <a:r>
              <a:rPr lang="bn-IN" sz="2800" dirty="0" smtClean="0"/>
              <a:t>পানিরাশির সমতা রক্ষা করে</a:t>
            </a:r>
            <a:endParaRPr lang="en-US" sz="2800" dirty="0" smtClean="0"/>
          </a:p>
          <a:p>
            <a:endParaRPr lang="en-US" dirty="0"/>
          </a:p>
        </p:txBody>
      </p:sp>
      <p:pic>
        <p:nvPicPr>
          <p:cNvPr id="5" name="Content Placeholder 3" descr="2131168_dyn.jpg"/>
          <p:cNvPicPr>
            <a:picLocks noGrp="1" noChangeAspect="1"/>
          </p:cNvPicPr>
          <p:nvPr>
            <p:ph sz="half" idx="2"/>
          </p:nvPr>
        </p:nvPicPr>
        <p:blipFill>
          <a:blip r:embed="rId2"/>
          <a:stretch>
            <a:fillRect/>
          </a:stretch>
        </p:blipFill>
        <p:spPr>
          <a:xfrm>
            <a:off x="6104965" y="2030506"/>
            <a:ext cx="5150223" cy="4047565"/>
          </a:xfrm>
          <a:prstGeom prst="rect">
            <a:avLst/>
          </a:prstGeo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solidFill>
                  <a:srgbClr val="FFFF00"/>
                </a:solidFill>
              </a:rPr>
              <a:t>                          </a:t>
            </a:r>
            <a:r>
              <a:rPr lang="bn-IN" dirty="0" smtClean="0">
                <a:solidFill>
                  <a:schemeClr val="accent6"/>
                </a:solidFill>
              </a:rPr>
              <a:t>সমুদ্রের গভীরতা</a:t>
            </a:r>
            <a:endParaRPr lang="en-US" dirty="0">
              <a:solidFill>
                <a:schemeClr val="accent6"/>
              </a:solidFill>
            </a:endParaRPr>
          </a:p>
        </p:txBody>
      </p:sp>
      <p:sp>
        <p:nvSpPr>
          <p:cNvPr id="3" name="Content Placeholder 2"/>
          <p:cNvSpPr>
            <a:spLocks noGrp="1"/>
          </p:cNvSpPr>
          <p:nvPr>
            <p:ph idx="1"/>
          </p:nvPr>
        </p:nvSpPr>
        <p:spPr>
          <a:xfrm>
            <a:off x="1748118" y="1554163"/>
            <a:ext cx="9412941" cy="4525963"/>
          </a:xfrm>
        </p:spPr>
        <p:txBody>
          <a:bodyPr>
            <a:noAutofit/>
          </a:bodyPr>
          <a:lstStyle/>
          <a:p>
            <a:pPr marL="0" indent="0">
              <a:buNone/>
            </a:pPr>
            <a:r>
              <a:rPr lang="bn-IN" sz="2800" dirty="0" smtClean="0"/>
              <a:t>সমুদ্র অগভীর হলে পানি দ্রুত উত্তপ্ত হয়ে ওপরে উঠে এবং শীতল পানি নিচে নেমে যায়। এতে ঊর্ধ্বগামী ও নিম্নগামী স্রোতের সৃষ্টি হয়।</a:t>
            </a:r>
          </a:p>
          <a:p>
            <a:pPr marL="0" indent="0">
              <a:buNone/>
            </a:pPr>
            <a:r>
              <a:rPr lang="bn-IN" sz="2800" dirty="0" smtClean="0"/>
              <a:t> আবার গভীর সমুদ্রে ভিন্ন প্রবাহ দেখা যায়। সেক্ষেত্রে সূর্যের </a:t>
            </a:r>
          </a:p>
          <a:p>
            <a:pPr marL="0" indent="0">
              <a:buNone/>
            </a:pPr>
            <a:r>
              <a:rPr lang="bn-IN" sz="2800" dirty="0" smtClean="0"/>
              <a:t>কিরণ ২১০  মিটারের অধিক গভীরে প্রবেশ করতে পারেনা। </a:t>
            </a:r>
          </a:p>
          <a:p>
            <a:pPr marL="0" indent="0">
              <a:buNone/>
            </a:pPr>
            <a:r>
              <a:rPr lang="bn-IN" sz="2800" dirty="0" smtClean="0"/>
              <a:t>ফলে উক্ত গভীরতার পর সমুদ্রের পানির উষ্ণতা কমতে </a:t>
            </a:r>
          </a:p>
          <a:p>
            <a:pPr marL="0" indent="0">
              <a:buNone/>
            </a:pPr>
            <a:r>
              <a:rPr lang="bn-IN" sz="2800" dirty="0" smtClean="0"/>
              <a:t>থাকে। এতে গভীর সমুদ্রের উপরিভাগ দিয়ে পৃষ্ঠস্রোত এবং </a:t>
            </a:r>
          </a:p>
          <a:p>
            <a:pPr marL="0" indent="0">
              <a:buNone/>
            </a:pPr>
            <a:r>
              <a:rPr lang="bn-IN" sz="2800" dirty="0" smtClean="0"/>
              <a:t>তলদেশ দিয়ে অন্তঃস্রোত প্রবাহিত হয়</a:t>
            </a:r>
            <a:endParaRPr lang="en-US" sz="2800" dirty="0"/>
          </a:p>
        </p:txBody>
      </p:sp>
    </p:spTree>
    <p:extLst>
      <p:ext uri="{BB962C8B-B14F-4D97-AF65-F5344CB8AC3E}">
        <p14:creationId xmlns="" xmlns:p14="http://schemas.microsoft.com/office/powerpoint/2010/main" val="355134151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linds(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linds(horizont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blinds(horizont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blinds(horizontal)">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blinds(horizontal)">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blinds(horizontal)">
                                      <p:cBhvr>
                                        <p:cTn id="4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439" y="457200"/>
            <a:ext cx="11582400" cy="838200"/>
          </a:xfrm>
        </p:spPr>
        <p:txBody>
          <a:bodyPr/>
          <a:lstStyle/>
          <a:p>
            <a:r>
              <a:rPr lang="bn-IN" dirty="0" smtClean="0"/>
              <a:t>           </a:t>
            </a:r>
            <a:endParaRPr lang="en-US" dirty="0"/>
          </a:p>
        </p:txBody>
      </p:sp>
      <p:sp>
        <p:nvSpPr>
          <p:cNvPr id="5" name="Rectangle 4"/>
          <p:cNvSpPr/>
          <p:nvPr/>
        </p:nvSpPr>
        <p:spPr>
          <a:xfrm>
            <a:off x="813945" y="524435"/>
            <a:ext cx="10521926" cy="584775"/>
          </a:xfrm>
          <a:prstGeom prst="rect">
            <a:avLst/>
          </a:prstGeom>
          <a:noFill/>
        </p:spPr>
        <p:txBody>
          <a:bodyPr wrap="square" lIns="91440" tIns="45720" rIns="91440" bIns="45720">
            <a:spAutoFit/>
          </a:bodyPr>
          <a:lstStyle/>
          <a:p>
            <a:pPr algn="ctr"/>
            <a:r>
              <a:rPr lang="bn-I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মানবজীবনে সমুদ্রস্রোতের প্রভাব</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7" name="Content Placeholder 6" descr="MANOB JIBONE PROVAB.png"/>
          <p:cNvPicPr>
            <a:picLocks noGrp="1" noChangeAspect="1"/>
          </p:cNvPicPr>
          <p:nvPr>
            <p:ph idx="1"/>
          </p:nvPr>
        </p:nvPicPr>
        <p:blipFill>
          <a:blip r:embed="rId2"/>
          <a:stretch>
            <a:fillRect/>
          </a:stretch>
        </p:blipFill>
        <p:spPr>
          <a:xfrm>
            <a:off x="1019331" y="-254832"/>
            <a:ext cx="10463135" cy="8019738"/>
          </a:xfr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4047"/>
            <a:ext cx="10972800" cy="1399032"/>
          </a:xfrm>
        </p:spPr>
        <p:txBody>
          <a:bodyPr>
            <a:normAutofit fontScale="90000"/>
          </a:bodyPr>
          <a:lstStyle/>
          <a:p>
            <a:r>
              <a:rPr lang="en-US" sz="4400" dirty="0" smtClean="0"/>
              <a:t/>
            </a:r>
            <a:br>
              <a:rPr lang="en-US" sz="4400" dirty="0" smtClean="0"/>
            </a:br>
            <a:r>
              <a:rPr lang="bn-IN" sz="4400" dirty="0" smtClean="0"/>
              <a:t/>
            </a:r>
            <a:br>
              <a:rPr lang="bn-IN" sz="4400" dirty="0" smtClean="0"/>
            </a:br>
            <a:endParaRPr lang="en-US" dirty="0"/>
          </a:p>
        </p:txBody>
      </p:sp>
      <p:sp>
        <p:nvSpPr>
          <p:cNvPr id="5" name="Rectangle 4"/>
          <p:cNvSpPr/>
          <p:nvPr/>
        </p:nvSpPr>
        <p:spPr>
          <a:xfrm>
            <a:off x="166331" y="2967335"/>
            <a:ext cx="184730"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en-US"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Rectangle 6"/>
          <p:cNvSpPr/>
          <p:nvPr/>
        </p:nvSpPr>
        <p:spPr>
          <a:xfrm>
            <a:off x="954741" y="470647"/>
            <a:ext cx="11237259" cy="1077218"/>
          </a:xfrm>
          <a:prstGeom prst="rect">
            <a:avLst/>
          </a:prstGeom>
          <a:noFill/>
        </p:spPr>
        <p:txBody>
          <a:bodyPr wrap="square" lIns="91440" tIns="45720" rIns="91440" bIns="45720">
            <a:spAutoFit/>
          </a:bodyPr>
          <a:lstStyle/>
          <a:p>
            <a:pPr algn="ctr"/>
            <a:r>
              <a:rPr lang="bn-I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আটলান্টিক ও ভারত মহাসাগরীয় </a:t>
            </a:r>
          </a:p>
          <a:p>
            <a:pPr algn="ctr"/>
            <a:r>
              <a:rPr lang="bn-I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স্রোতের বিবরণ এবং গুরুত্ব</a:t>
            </a: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9" name="Content Placeholder 8" descr="ATLANTIK GURUTWO.png"/>
          <p:cNvPicPr>
            <a:picLocks noGrp="1" noChangeAspect="1"/>
          </p:cNvPicPr>
          <p:nvPr>
            <p:ph idx="1"/>
          </p:nvPr>
        </p:nvPicPr>
        <p:blipFill>
          <a:blip r:embed="rId2"/>
          <a:stretch>
            <a:fillRect/>
          </a:stretch>
        </p:blipFill>
        <p:spPr>
          <a:xfrm>
            <a:off x="914400" y="1738860"/>
            <a:ext cx="10553075" cy="4616970"/>
          </a:xfr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7058" y="3792072"/>
            <a:ext cx="8032377" cy="537881"/>
          </a:xfrm>
          <a:solidFill>
            <a:schemeClr val="accent6">
              <a:lumMod val="60000"/>
              <a:lumOff val="40000"/>
            </a:schemeClr>
          </a:solidFill>
        </p:spPr>
        <p:txBody>
          <a:bodyPr>
            <a:normAutofit fontScale="90000"/>
          </a:bodyPr>
          <a:lstStyle/>
          <a:p>
            <a:r>
              <a:rPr lang="bn-IN" dirty="0" smtClean="0"/>
              <a:t>           </a:t>
            </a:r>
            <a:r>
              <a:rPr lang="bn-IN" dirty="0"/>
              <a:t/>
            </a:r>
            <a:br>
              <a:rPr lang="bn-IN" dirty="0"/>
            </a:br>
            <a:r>
              <a:rPr lang="bn-IN" dirty="0" smtClean="0"/>
              <a:t>                  </a:t>
            </a:r>
            <a:br>
              <a:rPr lang="bn-IN" dirty="0" smtClean="0"/>
            </a:br>
            <a:r>
              <a:rPr lang="bn-IN" dirty="0"/>
              <a:t/>
            </a:r>
            <a:br>
              <a:rPr lang="bn-IN" dirty="0"/>
            </a:br>
            <a:r>
              <a:rPr lang="bn-IN" dirty="0" smtClean="0"/>
              <a:t/>
            </a:r>
            <a:br>
              <a:rPr lang="bn-IN" dirty="0" smtClean="0"/>
            </a:br>
            <a:r>
              <a:rPr lang="bn-IN" dirty="0" smtClean="0"/>
              <a:t>                                     </a:t>
            </a:r>
            <a:r>
              <a:rPr lang="bn-IN" dirty="0"/>
              <a:t/>
            </a:r>
            <a:br>
              <a:rPr lang="bn-IN" dirty="0"/>
            </a:br>
            <a:r>
              <a:rPr lang="bn-IN" dirty="0">
                <a:solidFill>
                  <a:srgbClr val="0070C0"/>
                </a:solidFill>
              </a:rPr>
              <a:t>                                       </a:t>
            </a:r>
            <a:br>
              <a:rPr lang="bn-IN" dirty="0">
                <a:solidFill>
                  <a:srgbClr val="0070C0"/>
                </a:solidFill>
              </a:rPr>
            </a:br>
            <a:r>
              <a:rPr lang="bn-IN" dirty="0" smtClean="0"/>
              <a:t>  </a:t>
            </a:r>
            <a:r>
              <a:rPr lang="bn-IN" dirty="0"/>
              <a:t/>
            </a:r>
            <a:br>
              <a:rPr lang="bn-IN" dirty="0"/>
            </a:br>
            <a:endParaRPr lang="en-US" dirty="0">
              <a:solidFill>
                <a:srgbClr val="7030A0"/>
              </a:solidFill>
            </a:endParaRPr>
          </a:p>
        </p:txBody>
      </p:sp>
      <p:sp>
        <p:nvSpPr>
          <p:cNvPr id="5" name="Content Placeholder 4"/>
          <p:cNvSpPr>
            <a:spLocks noGrp="1"/>
          </p:cNvSpPr>
          <p:nvPr>
            <p:ph idx="1"/>
          </p:nvPr>
        </p:nvSpPr>
        <p:spPr>
          <a:xfrm>
            <a:off x="753292" y="1761565"/>
            <a:ext cx="10972800" cy="806823"/>
          </a:xfrm>
        </p:spPr>
        <p:txBody>
          <a:bodyPr>
            <a:normAutofit fontScale="40000" lnSpcReduction="20000"/>
          </a:bodyPr>
          <a:lstStyle/>
          <a:p>
            <a:pPr marL="0" indent="0">
              <a:buNone/>
            </a:pPr>
            <a:r>
              <a:rPr lang="bn-IN" sz="6000" dirty="0" smtClean="0">
                <a:solidFill>
                  <a:srgbClr val="0070C0"/>
                </a:solidFill>
              </a:rPr>
              <a:t> </a:t>
            </a:r>
            <a:endParaRPr lang="en-US" sz="6000" dirty="0" smtClean="0">
              <a:solidFill>
                <a:srgbClr val="0070C0"/>
              </a:solidFill>
            </a:endParaRPr>
          </a:p>
          <a:p>
            <a:pPr marL="0" indent="0">
              <a:buNone/>
            </a:pPr>
            <a:r>
              <a:rPr lang="en-US" sz="6000" dirty="0" smtClean="0">
                <a:solidFill>
                  <a:srgbClr val="0070C0"/>
                </a:solidFill>
              </a:rPr>
              <a:t>           </a:t>
            </a:r>
            <a:r>
              <a:rPr lang="bn-IN" sz="6000" dirty="0" smtClean="0">
                <a:solidFill>
                  <a:srgbClr val="0070C0"/>
                </a:solidFill>
              </a:rPr>
              <a:t>                       </a:t>
            </a:r>
            <a:endParaRPr lang="bn-IN" sz="6000" dirty="0" smtClean="0">
              <a:solidFill>
                <a:schemeClr val="accent4">
                  <a:lumMod val="60000"/>
                  <a:lumOff val="40000"/>
                </a:schemeClr>
              </a:solidFill>
            </a:endParaRPr>
          </a:p>
        </p:txBody>
      </p:sp>
      <p:sp>
        <p:nvSpPr>
          <p:cNvPr id="7" name="Rectangle 6"/>
          <p:cNvSpPr/>
          <p:nvPr/>
        </p:nvSpPr>
        <p:spPr>
          <a:xfrm>
            <a:off x="1129553" y="2097741"/>
            <a:ext cx="10676965" cy="1015663"/>
          </a:xfrm>
          <a:prstGeom prst="rect">
            <a:avLst/>
          </a:prstGeom>
          <a:noFill/>
        </p:spPr>
        <p:txBody>
          <a:bodyPr wrap="square" lIns="91440" tIns="45720" rIns="91440" bIns="45720">
            <a:spAutoFit/>
          </a:bodyPr>
          <a:lstStyle/>
          <a:p>
            <a:pPr algn="ctr"/>
            <a:r>
              <a:rPr lang="bn-IN"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সমুদ্রস্রোত ও জোয়ারভাটা</a:t>
            </a:r>
            <a:endParaRPr lang="en-US" sz="6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Rectangle 7"/>
          <p:cNvSpPr/>
          <p:nvPr/>
        </p:nvSpPr>
        <p:spPr>
          <a:xfrm>
            <a:off x="1062319" y="3482788"/>
            <a:ext cx="9009528" cy="923330"/>
          </a:xfrm>
          <a:prstGeom prst="rect">
            <a:avLst/>
          </a:prstGeom>
          <a:noFill/>
        </p:spPr>
        <p:txBody>
          <a:bodyPr wrap="square" lIns="91440" tIns="45720" rIns="91440" bIns="45720">
            <a:spAutoFit/>
          </a:bodyPr>
          <a:lstStyle/>
          <a:p>
            <a:pPr algn="ctr"/>
            <a:r>
              <a:rPr lang="bn-I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bn-IN"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৮ম অধ্যায়</a:t>
            </a: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১ম </a:t>
            </a:r>
            <a:r>
              <a:rPr lang="en-US" sz="28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পত্</a:t>
            </a:r>
            <a:r>
              <a:rPr lang="bn-IN"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 xmlns:p14="http://schemas.microsoft.com/office/powerpoint/2010/main" val="84315929"/>
      </p:ext>
    </p:ext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descr="a3c1ecc8227b067f5b8cb5be833d7a2b.gif"/>
          <p:cNvPicPr>
            <a:picLocks noGrp="1" noChangeAspect="1"/>
          </p:cNvPicPr>
          <p:nvPr>
            <p:ph sz="half" idx="2"/>
          </p:nvPr>
        </p:nvPicPr>
        <p:blipFill>
          <a:blip r:embed="rId2"/>
          <a:stretch>
            <a:fillRect/>
          </a:stretch>
        </p:blipFill>
        <p:spPr>
          <a:xfrm>
            <a:off x="2716306" y="1156446"/>
            <a:ext cx="7126940" cy="5204013"/>
          </a:xfr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68187" y="2084295"/>
            <a:ext cx="2904565" cy="3980330"/>
          </a:xfrm>
        </p:spPr>
        <p:txBody>
          <a:bodyPr>
            <a:normAutofit fontScale="85000" lnSpcReduction="20000"/>
          </a:bodyPr>
          <a:lstStyle/>
          <a:p>
            <a:pPr lvl="0"/>
            <a:r>
              <a:rPr lang="bn-IN" dirty="0" smtClean="0"/>
              <a:t>কুমেরু স্রোত</a:t>
            </a:r>
          </a:p>
          <a:p>
            <a:pPr lvl="0">
              <a:buNone/>
            </a:pPr>
            <a:endParaRPr lang="bn-IN" dirty="0" smtClean="0"/>
          </a:p>
          <a:p>
            <a:pPr lvl="0"/>
            <a:r>
              <a:rPr lang="bn-IN" dirty="0" smtClean="0"/>
              <a:t>বেঙ্গুয়েলা স্রোত</a:t>
            </a:r>
          </a:p>
          <a:p>
            <a:pPr lvl="0"/>
            <a:endParaRPr lang="bn-IN" dirty="0" smtClean="0"/>
          </a:p>
          <a:p>
            <a:pPr lvl="0"/>
            <a:r>
              <a:rPr lang="bn-IN" dirty="0" smtClean="0"/>
              <a:t>দক্ষিণ নিরক্ষীয় </a:t>
            </a:r>
          </a:p>
          <a:p>
            <a:pPr lvl="0">
              <a:buNone/>
            </a:pPr>
            <a:r>
              <a:rPr lang="bn-IN" dirty="0" smtClean="0"/>
              <a:t>    স্রোত</a:t>
            </a:r>
          </a:p>
          <a:p>
            <a:pPr lvl="0"/>
            <a:endParaRPr lang="bn-IN" dirty="0" smtClean="0"/>
          </a:p>
          <a:p>
            <a:pPr lvl="0"/>
            <a:r>
              <a:rPr lang="bn-IN" dirty="0" smtClean="0"/>
              <a:t>ব্রাজিল স্রোত</a:t>
            </a:r>
          </a:p>
          <a:p>
            <a:pPr lvl="0"/>
            <a:endParaRPr lang="bn-IN" dirty="0" smtClean="0"/>
          </a:p>
          <a:p>
            <a:pPr lvl="0"/>
            <a:r>
              <a:rPr lang="bn-IN" dirty="0" smtClean="0"/>
              <a:t>ফকল্যান্ড স্রোত</a:t>
            </a:r>
          </a:p>
          <a:p>
            <a:pPr lvl="0"/>
            <a:endParaRPr lang="en-US" dirty="0" smtClean="0"/>
          </a:p>
          <a:p>
            <a:pPr lvl="0">
              <a:buNone/>
            </a:pPr>
            <a:endParaRPr lang="en-US" dirty="0" smtClean="0"/>
          </a:p>
        </p:txBody>
      </p:sp>
      <p:pic>
        <p:nvPicPr>
          <p:cNvPr id="5" name="Content Placeholder 6" descr="south-Atlantic-Ocean-Currents.jpg"/>
          <p:cNvPicPr>
            <a:picLocks noGrp="1" noChangeAspect="1"/>
          </p:cNvPicPr>
          <p:nvPr>
            <p:ph sz="half" idx="2"/>
          </p:nvPr>
        </p:nvPicPr>
        <p:blipFill>
          <a:blip r:embed="rId2"/>
          <a:stretch>
            <a:fillRect/>
          </a:stretch>
        </p:blipFill>
        <p:spPr>
          <a:xfrm>
            <a:off x="3913094" y="1869141"/>
            <a:ext cx="5607424" cy="4128247"/>
          </a:xfrm>
        </p:spPr>
      </p:pic>
      <p:pic>
        <p:nvPicPr>
          <p:cNvPr id="6" name="Content Placeholder 3" descr="winds.jpg"/>
          <p:cNvPicPr>
            <a:picLocks noChangeAspect="1"/>
          </p:cNvPicPr>
          <p:nvPr/>
        </p:nvPicPr>
        <p:blipFill>
          <a:blip r:embed="rId3"/>
          <a:stretch>
            <a:fillRect/>
          </a:stretch>
        </p:blipFill>
        <p:spPr>
          <a:xfrm>
            <a:off x="9614648" y="1721224"/>
            <a:ext cx="2030506" cy="2702858"/>
          </a:xfrm>
          <a:prstGeom prst="rect">
            <a:avLst/>
          </a:prstGeom>
        </p:spPr>
      </p:pic>
      <p:pic>
        <p:nvPicPr>
          <p:cNvPr id="8" name="Content Placeholder 6" descr="a3c1ecc8227b067f5b8cb5be833d7a2b.gif"/>
          <p:cNvPicPr>
            <a:picLocks noChangeAspect="1"/>
          </p:cNvPicPr>
          <p:nvPr/>
        </p:nvPicPr>
        <p:blipFill>
          <a:blip r:embed="rId4"/>
          <a:stretch>
            <a:fillRect/>
          </a:stretch>
        </p:blipFill>
        <p:spPr>
          <a:xfrm>
            <a:off x="9574307" y="4276165"/>
            <a:ext cx="1976717" cy="1801907"/>
          </a:xfrm>
          <a:prstGeom prst="rect">
            <a:avLst/>
          </a:prstGeom>
        </p:spPr>
      </p:pic>
      <p:sp>
        <p:nvSpPr>
          <p:cNvPr id="7" name="Rectangle 6"/>
          <p:cNvSpPr/>
          <p:nvPr/>
        </p:nvSpPr>
        <p:spPr>
          <a:xfrm>
            <a:off x="166330" y="389965"/>
            <a:ext cx="10550975" cy="584775"/>
          </a:xfrm>
          <a:prstGeom prst="rect">
            <a:avLst/>
          </a:prstGeom>
          <a:noFill/>
        </p:spPr>
        <p:txBody>
          <a:bodyPr wrap="square" lIns="91440" tIns="45720" rIns="91440" bIns="45720">
            <a:spAutoFit/>
          </a:bodyPr>
          <a:lstStyle/>
          <a:p>
            <a:pPr algn="ctr"/>
            <a:r>
              <a:rPr lang="en-US" sz="3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দক্ষিণ</a:t>
            </a: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আটলান্টিক</a:t>
            </a: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মহাসাগরীয়</a:t>
            </a: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স্রোত</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iterate type="lt">
                                    <p:tmPct val="5000"/>
                                  </p:iterate>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fltVal val="0"/>
                                          </p:val>
                                        </p:tav>
                                        <p:tav tm="100000">
                                          <p:val>
                                            <p:strVal val="#ppt_w"/>
                                          </p:val>
                                        </p:tav>
                                      </p:tavLst>
                                    </p:anim>
                                    <p:anim calcmode="lin" valueType="num">
                                      <p:cBhvr>
                                        <p:cTn id="44" dur="1000" fill="hold"/>
                                        <p:tgtEl>
                                          <p:spTgt spid="5"/>
                                        </p:tgtEl>
                                        <p:attrNameLst>
                                          <p:attrName>ppt_h</p:attrName>
                                        </p:attrNameLst>
                                      </p:cBhvr>
                                      <p:tavLst>
                                        <p:tav tm="0">
                                          <p:val>
                                            <p:fltVal val="0"/>
                                          </p:val>
                                        </p:tav>
                                        <p:tav tm="100000">
                                          <p:val>
                                            <p:strVal val="#ppt_h"/>
                                          </p:val>
                                        </p:tav>
                                      </p:tavLst>
                                    </p:anim>
                                    <p:anim calcmode="lin" valueType="num">
                                      <p:cBhvr>
                                        <p:cTn id="45" dur="1000" fill="hold"/>
                                        <p:tgtEl>
                                          <p:spTgt spid="5"/>
                                        </p:tgtEl>
                                        <p:attrNameLst>
                                          <p:attrName>style.rotation</p:attrName>
                                        </p:attrNameLst>
                                      </p:cBhvr>
                                      <p:tavLst>
                                        <p:tav tm="0">
                                          <p:val>
                                            <p:fltVal val="90"/>
                                          </p:val>
                                        </p:tav>
                                        <p:tav tm="100000">
                                          <p:val>
                                            <p:fltVal val="0"/>
                                          </p:val>
                                        </p:tav>
                                      </p:tavLst>
                                    </p:anim>
                                    <p:animEffect transition="in" filter="fade">
                                      <p:cBhvr>
                                        <p:cTn id="46" dur="10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checkerboard(across)">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25"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59" dur="1000" fill="hold"/>
                                        <p:tgtEl>
                                          <p:spTgt spid="6"/>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ntr" presetSubtype="16" fill="hold"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diamond(in)">
                                      <p:cBhvr>
                                        <p:cTn id="68" dur="2000"/>
                                        <p:tgtEl>
                                          <p:spTgt spid="8"/>
                                        </p:tgtEl>
                                      </p:cBhvr>
                                    </p:animEffect>
                                  </p:childTnLst>
                                </p:cTn>
                              </p:par>
                            </p:childTnLst>
                          </p:cTn>
                        </p:par>
                      </p:childTnLst>
                    </p:cTn>
                  </p:par>
                  <p:par>
                    <p:cTn id="69" fill="hold">
                      <p:stCondLst>
                        <p:cond delay="indefinite"/>
                      </p:stCondLst>
                      <p:childTnLst>
                        <p:par>
                          <p:cTn id="70" fill="hold">
                            <p:stCondLst>
                              <p:cond delay="0"/>
                            </p:stCondLst>
                            <p:childTnLst>
                              <p:par>
                                <p:cTn id="71" presetID="8" presetClass="entr" presetSubtype="16" fill="hold" nodeType="click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diamond(in)">
                                      <p:cBhvr>
                                        <p:cTn id="7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02659" y="1855693"/>
            <a:ext cx="3455894" cy="4437532"/>
          </a:xfrm>
        </p:spPr>
        <p:txBody>
          <a:bodyPr>
            <a:normAutofit fontScale="92500" lnSpcReduction="20000"/>
          </a:bodyPr>
          <a:lstStyle/>
          <a:p>
            <a:pPr lvl="0"/>
            <a:r>
              <a:rPr lang="en-US" dirty="0" err="1" smtClean="0"/>
              <a:t>উপসাগরীয়</a:t>
            </a:r>
            <a:r>
              <a:rPr lang="en-US" dirty="0" smtClean="0"/>
              <a:t> </a:t>
            </a:r>
            <a:r>
              <a:rPr lang="en-US" dirty="0" err="1" smtClean="0"/>
              <a:t>স্রোত</a:t>
            </a:r>
            <a:r>
              <a:rPr lang="en-US" dirty="0" smtClean="0"/>
              <a:t> </a:t>
            </a:r>
          </a:p>
          <a:p>
            <a:pPr lvl="0"/>
            <a:r>
              <a:rPr lang="en-US" dirty="0" smtClean="0"/>
              <a:t>উত্তর</a:t>
            </a:r>
            <a:r>
              <a:rPr lang="bn-IN" dirty="0" smtClean="0"/>
              <a:t> আটলান্টিক স্রোত</a:t>
            </a:r>
          </a:p>
          <a:p>
            <a:pPr lvl="0"/>
            <a:r>
              <a:rPr lang="bn-IN" dirty="0" smtClean="0"/>
              <a:t>ক্যানারি স্রোত</a:t>
            </a:r>
          </a:p>
          <a:p>
            <a:pPr lvl="0"/>
            <a:r>
              <a:rPr lang="bn-IN" dirty="0" smtClean="0"/>
              <a:t>পশ্চিম গ্রিনল্যান্ড স্রোত</a:t>
            </a:r>
          </a:p>
          <a:p>
            <a:pPr lvl="0"/>
            <a:r>
              <a:rPr lang="bn-IN" dirty="0" smtClean="0"/>
              <a:t>উত্তর নিরক্ষীয় স্রোত</a:t>
            </a:r>
          </a:p>
          <a:p>
            <a:pPr lvl="0"/>
            <a:r>
              <a:rPr lang="bn-IN" dirty="0" smtClean="0"/>
              <a:t>সুমেরু স্রোত</a:t>
            </a:r>
          </a:p>
          <a:p>
            <a:pPr lvl="0"/>
            <a:r>
              <a:rPr lang="bn-IN" dirty="0" smtClean="0"/>
              <a:t>ল্যাব্রাডর স্রোত</a:t>
            </a:r>
          </a:p>
          <a:p>
            <a:pPr lvl="0"/>
            <a:r>
              <a:rPr lang="bn-IN" dirty="0" smtClean="0"/>
              <a:t> গিনি স্রোত</a:t>
            </a:r>
          </a:p>
          <a:p>
            <a:pPr lvl="0"/>
            <a:r>
              <a:rPr lang="bn-IN" dirty="0" smtClean="0"/>
              <a:t>ইরমিনজার স্রোত </a:t>
            </a:r>
            <a:endParaRPr lang="en-US" dirty="0" smtClean="0"/>
          </a:p>
          <a:p>
            <a:endParaRPr lang="en-US" dirty="0"/>
          </a:p>
        </p:txBody>
      </p:sp>
      <p:pic>
        <p:nvPicPr>
          <p:cNvPr id="5" name="Content Placeholder 7" descr="north-Atlantic-Ocean-Currents.jpg"/>
          <p:cNvPicPr>
            <a:picLocks noGrp="1" noChangeAspect="1"/>
          </p:cNvPicPr>
          <p:nvPr>
            <p:ph sz="half" idx="2"/>
          </p:nvPr>
        </p:nvPicPr>
        <p:blipFill>
          <a:blip r:embed="rId2"/>
          <a:stretch>
            <a:fillRect/>
          </a:stretch>
        </p:blipFill>
        <p:spPr>
          <a:xfrm>
            <a:off x="4679575" y="1707776"/>
            <a:ext cx="4545107" cy="4424083"/>
          </a:xfrm>
        </p:spPr>
      </p:pic>
      <p:pic>
        <p:nvPicPr>
          <p:cNvPr id="6" name="Content Placeholder 3" descr="winds.jpg"/>
          <p:cNvPicPr>
            <a:picLocks noChangeAspect="1"/>
          </p:cNvPicPr>
          <p:nvPr/>
        </p:nvPicPr>
        <p:blipFill>
          <a:blip r:embed="rId3"/>
          <a:stretch>
            <a:fillRect/>
          </a:stretch>
        </p:blipFill>
        <p:spPr>
          <a:xfrm>
            <a:off x="9278472" y="1640541"/>
            <a:ext cx="2286000" cy="2944906"/>
          </a:xfrm>
          <a:prstGeom prst="rect">
            <a:avLst/>
          </a:prstGeom>
        </p:spPr>
      </p:pic>
      <p:pic>
        <p:nvPicPr>
          <p:cNvPr id="8" name="Content Placeholder 6" descr="a3c1ecc8227b067f5b8cb5be833d7a2b.gif"/>
          <p:cNvPicPr>
            <a:picLocks noChangeAspect="1"/>
          </p:cNvPicPr>
          <p:nvPr/>
        </p:nvPicPr>
        <p:blipFill>
          <a:blip r:embed="rId4"/>
          <a:stretch>
            <a:fillRect/>
          </a:stretch>
        </p:blipFill>
        <p:spPr>
          <a:xfrm>
            <a:off x="9291918" y="4074458"/>
            <a:ext cx="2272553" cy="2164977"/>
          </a:xfrm>
          <a:prstGeom prst="rect">
            <a:avLst/>
          </a:prstGeom>
        </p:spPr>
      </p:pic>
      <p:sp>
        <p:nvSpPr>
          <p:cNvPr id="7" name="Rectangle 6"/>
          <p:cNvSpPr/>
          <p:nvPr/>
        </p:nvSpPr>
        <p:spPr>
          <a:xfrm>
            <a:off x="224841" y="551329"/>
            <a:ext cx="11043794" cy="584775"/>
          </a:xfrm>
          <a:prstGeom prst="rect">
            <a:avLst/>
          </a:prstGeom>
          <a:noFill/>
        </p:spPr>
        <p:txBody>
          <a:bodyPr wrap="square" lIns="91440" tIns="45720" rIns="91440" bIns="45720">
            <a:spAutoFit/>
          </a:bodyPr>
          <a:lstStyle/>
          <a:p>
            <a:pPr algn="ct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উত্তর </a:t>
            </a:r>
            <a:r>
              <a:rPr lang="en-US" sz="3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আটলান্টিক</a:t>
            </a: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মহাসাগরীয়</a:t>
            </a: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স্রোত</a:t>
            </a: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checkerboard(across)">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checkerboard(across)">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checkerboard(across)">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nodeType="clickEffect">
                                  <p:stCondLst>
                                    <p:cond delay="0"/>
                                  </p:stCondLst>
                                  <p:iterate type="lt">
                                    <p:tmPct val="5000"/>
                                  </p:iterate>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 calcmode="lin" valueType="num">
                                      <p:cBhvr>
                                        <p:cTn id="69" dur="1000" fill="hold"/>
                                        <p:tgtEl>
                                          <p:spTgt spid="8"/>
                                        </p:tgtEl>
                                        <p:attrNameLst>
                                          <p:attrName>style.rotation</p:attrName>
                                        </p:attrNameLst>
                                      </p:cBhvr>
                                      <p:tavLst>
                                        <p:tav tm="0">
                                          <p:val>
                                            <p:fltVal val="90"/>
                                          </p:val>
                                        </p:tav>
                                        <p:tav tm="100000">
                                          <p:val>
                                            <p:fltVal val="0"/>
                                          </p:val>
                                        </p:tav>
                                      </p:tavLst>
                                    </p:anim>
                                    <p:animEffect transition="in" filter="fade">
                                      <p:cBhvr>
                                        <p:cTn id="7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descr="arctic-ocean-circulation-map.jpg"/>
          <p:cNvPicPr>
            <a:picLocks noGrp="1" noChangeAspect="1"/>
          </p:cNvPicPr>
          <p:nvPr>
            <p:ph sz="half" idx="1"/>
          </p:nvPr>
        </p:nvPicPr>
        <p:blipFill>
          <a:blip r:embed="rId2"/>
          <a:stretch>
            <a:fillRect/>
          </a:stretch>
        </p:blipFill>
        <p:spPr>
          <a:xfrm>
            <a:off x="1035423" y="927847"/>
            <a:ext cx="5163671" cy="5311588"/>
          </a:xfrm>
        </p:spPr>
      </p:pic>
      <p:pic>
        <p:nvPicPr>
          <p:cNvPr id="6" name="Content Placeholder 7" descr="currents-North-Atlantic-Ocean.jpg"/>
          <p:cNvPicPr>
            <a:picLocks noGrp="1" noChangeAspect="1"/>
          </p:cNvPicPr>
          <p:nvPr>
            <p:ph sz="half" idx="2"/>
          </p:nvPr>
        </p:nvPicPr>
        <p:blipFill>
          <a:blip r:embed="rId3"/>
          <a:stretch>
            <a:fillRect/>
          </a:stretch>
        </p:blipFill>
        <p:spPr>
          <a:xfrm>
            <a:off x="6414248" y="954741"/>
            <a:ext cx="4921623" cy="5311588"/>
          </a:xfr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96" y="-363071"/>
            <a:ext cx="11434483" cy="1950150"/>
          </a:xfrm>
        </p:spPr>
        <p:txBody>
          <a:bodyPr>
            <a:normAutofit/>
          </a:bodyPr>
          <a:lstStyle/>
          <a:p>
            <a:r>
              <a:rPr lang="bn-IN" sz="4000" dirty="0" smtClean="0"/>
              <a:t>                                               </a:t>
            </a:r>
            <a:r>
              <a:rPr lang="bn-IN" sz="2800" dirty="0" smtClean="0"/>
              <a:t/>
            </a:r>
            <a:br>
              <a:rPr lang="bn-IN" sz="2800" dirty="0" smtClean="0"/>
            </a:br>
            <a:r>
              <a:rPr lang="bn-IN" sz="2800" dirty="0" smtClean="0"/>
              <a:t>                                                  </a:t>
            </a:r>
            <a:r>
              <a:rPr lang="en-US" b="1" cap="none"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কাজ</a:t>
            </a:r>
            <a:r>
              <a:rPr lang="en-US" sz="2800"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en-US" sz="2800"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bn-IN" sz="2800" dirty="0" smtClean="0"/>
              <a:t>                  আটলান্টিক মহাসাগরীয় স্রোতসমূহের তুলনামূলক বৈশিষ্ট্য</a:t>
            </a:r>
            <a:endParaRPr lang="en-US" sz="2800" dirty="0"/>
          </a:p>
        </p:txBody>
      </p:sp>
      <p:graphicFrame>
        <p:nvGraphicFramePr>
          <p:cNvPr id="4" name="Content Placeholder 3"/>
          <p:cNvGraphicFramePr>
            <a:graphicFrameLocks noGrp="1"/>
          </p:cNvGraphicFramePr>
          <p:nvPr>
            <p:ph idx="1"/>
          </p:nvPr>
        </p:nvGraphicFramePr>
        <p:xfrm>
          <a:off x="753034" y="1721223"/>
          <a:ext cx="11228295" cy="4687138"/>
        </p:xfrm>
        <a:graphic>
          <a:graphicData uri="http://schemas.openxmlformats.org/drawingml/2006/table">
            <a:tbl>
              <a:tblPr firstRow="1" bandRow="1">
                <a:tableStyleId>{5C22544A-7EE6-4342-B048-85BDC9FD1C3A}</a:tableStyleId>
              </a:tblPr>
              <a:tblGrid>
                <a:gridCol w="1465730"/>
                <a:gridCol w="1129553"/>
                <a:gridCol w="1600200"/>
                <a:gridCol w="1640542"/>
                <a:gridCol w="3926541"/>
                <a:gridCol w="1465729"/>
              </a:tblGrid>
              <a:tr h="882939">
                <a:tc>
                  <a:txBody>
                    <a:bodyPr/>
                    <a:lstStyle/>
                    <a:p>
                      <a:r>
                        <a:rPr lang="en-US" dirty="0" smtClean="0"/>
                        <a:t>          </a:t>
                      </a:r>
                      <a:r>
                        <a:rPr lang="en-US" dirty="0" err="1" smtClean="0"/>
                        <a:t>নাম</a:t>
                      </a:r>
                      <a:endParaRPr lang="en-US" dirty="0"/>
                    </a:p>
                  </a:txBody>
                  <a:tcPr/>
                </a:tc>
                <a:tc>
                  <a:txBody>
                    <a:bodyPr/>
                    <a:lstStyle/>
                    <a:p>
                      <a:r>
                        <a:rPr lang="en-US" dirty="0" err="1" smtClean="0"/>
                        <a:t>প্রভাবক</a:t>
                      </a:r>
                      <a:r>
                        <a:rPr lang="en-US" dirty="0" smtClean="0"/>
                        <a:t> </a:t>
                      </a:r>
                      <a:r>
                        <a:rPr lang="en-US" dirty="0" err="1" smtClean="0"/>
                        <a:t>বায়ু</a:t>
                      </a:r>
                      <a:endParaRPr lang="en-US" dirty="0"/>
                    </a:p>
                  </a:txBody>
                  <a:tcPr/>
                </a:tc>
                <a:tc>
                  <a:txBody>
                    <a:bodyPr/>
                    <a:lstStyle/>
                    <a:p>
                      <a:r>
                        <a:rPr lang="en-US" dirty="0" err="1" smtClean="0"/>
                        <a:t>স্রোতের</a:t>
                      </a:r>
                      <a:r>
                        <a:rPr lang="en-US" baseline="0" dirty="0" smtClean="0"/>
                        <a:t> </a:t>
                      </a:r>
                      <a:r>
                        <a:rPr lang="en-US" baseline="0" dirty="0" err="1" smtClean="0"/>
                        <a:t>ধরণ</a:t>
                      </a:r>
                      <a:r>
                        <a:rPr lang="en-US" baseline="0" dirty="0" smtClean="0"/>
                        <a:t>, </a:t>
                      </a:r>
                      <a:r>
                        <a:rPr lang="en-US" baseline="0" dirty="0" err="1" smtClean="0"/>
                        <a:t>কারণ</a:t>
                      </a:r>
                      <a:endParaRPr lang="en-US" dirty="0"/>
                    </a:p>
                  </a:txBody>
                  <a:tcPr/>
                </a:tc>
                <a:tc>
                  <a:txBody>
                    <a:bodyPr/>
                    <a:lstStyle/>
                    <a:p>
                      <a:r>
                        <a:rPr lang="bn-IN" dirty="0" smtClean="0"/>
                        <a:t>নামকরণের</a:t>
                      </a:r>
                      <a:r>
                        <a:rPr lang="bn-IN" baseline="0" dirty="0" smtClean="0"/>
                        <a:t> কারণ/  উৎপত্তিস্থল</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গতিপথ</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বিশেষত্ব</a:t>
                      </a:r>
                      <a:endParaRPr lang="en-US" smtClean="0"/>
                    </a:p>
                    <a:p>
                      <a:endParaRPr lang="en-US" dirty="0"/>
                    </a:p>
                  </a:txBody>
                  <a:tcPr/>
                </a:tc>
              </a:tr>
              <a:tr h="2514601">
                <a:tc>
                  <a:txBody>
                    <a:bodyPr/>
                    <a:lstStyle/>
                    <a:p>
                      <a:r>
                        <a:rPr lang="bn-IN" dirty="0" smtClean="0"/>
                        <a:t>কুমেরু স্রোত</a:t>
                      </a:r>
                      <a:endParaRPr lang="en-US" dirty="0"/>
                    </a:p>
                  </a:txBody>
                  <a:tcPr/>
                </a:tc>
                <a:tc>
                  <a:txBody>
                    <a:bodyPr/>
                    <a:lstStyle/>
                    <a:p>
                      <a:r>
                        <a:rPr lang="bn-IN" dirty="0" smtClean="0"/>
                        <a:t>পশ্চিমা</a:t>
                      </a:r>
                      <a:r>
                        <a:rPr lang="bn-IN" baseline="0" dirty="0" smtClean="0"/>
                        <a:t> বায়ু</a:t>
                      </a:r>
                      <a:endParaRPr lang="en-US" dirty="0"/>
                    </a:p>
                  </a:txBody>
                  <a:tcPr/>
                </a:tc>
                <a:tc>
                  <a:txBody>
                    <a:bodyPr/>
                    <a:lstStyle/>
                    <a:p>
                      <a:r>
                        <a:rPr lang="bn-IN" dirty="0" smtClean="0"/>
                        <a:t>শীতল, শীতল</a:t>
                      </a:r>
                      <a:r>
                        <a:rPr lang="bn-IN" baseline="0" dirty="0" smtClean="0"/>
                        <a:t> দক্ষি</a:t>
                      </a:r>
                      <a:r>
                        <a:rPr lang="en-US" baseline="0" dirty="0" smtClean="0"/>
                        <a:t>ণ</a:t>
                      </a:r>
                      <a:r>
                        <a:rPr lang="bn-IN" baseline="0" dirty="0" smtClean="0"/>
                        <a:t> মহাসাগরে উৎপত্তি হয় বলে।</a:t>
                      </a:r>
                      <a:endParaRPr lang="bn-IN" dirty="0" smtClean="0"/>
                    </a:p>
                  </a:txBody>
                  <a:tcPr/>
                </a:tc>
                <a:tc>
                  <a:txBody>
                    <a:bodyPr/>
                    <a:lstStyle/>
                    <a:p>
                      <a:r>
                        <a:rPr lang="bn-IN" dirty="0" smtClean="0"/>
                        <a:t>দক্ষি</a:t>
                      </a:r>
                      <a:r>
                        <a:rPr lang="en-US" dirty="0" smtClean="0"/>
                        <a:t>ণ</a:t>
                      </a:r>
                      <a:r>
                        <a:rPr lang="bn-IN" baseline="0" dirty="0" smtClean="0"/>
                        <a:t> মহাসাগর থেকে উৎপত্তি  </a:t>
                      </a:r>
                      <a:endParaRPr lang="en-US" dirty="0"/>
                    </a:p>
                  </a:txBody>
                  <a:tcPr/>
                </a:tc>
                <a:tc>
                  <a:txBody>
                    <a:bodyPr/>
                    <a:lstStyle/>
                    <a:p>
                      <a:r>
                        <a:rPr lang="bn-IN" dirty="0" smtClean="0"/>
                        <a:t>উত্তরপূর্ব</a:t>
                      </a:r>
                      <a:r>
                        <a:rPr lang="bn-IN" baseline="0" dirty="0" smtClean="0"/>
                        <a:t> দিকে প্রবাহিত হয়ে দক্ষি</a:t>
                      </a:r>
                      <a:r>
                        <a:rPr lang="en-US" baseline="0" dirty="0" smtClean="0"/>
                        <a:t>ণ </a:t>
                      </a:r>
                      <a:r>
                        <a:rPr lang="bn-IN" baseline="0" dirty="0" smtClean="0"/>
                        <a:t>আফ্রিকার পশ্চিম উপকূলে পৌছে। তথায় স্থলভাগে বাধা পেয়ে দুটি শাখা স্রোতে ভাগ হয়। একটি শাখা আফ্রিকার পশ্চিম উপকূল দিয়ে উত্তর দিকে অগ্রসর হয় এবং মূল স্রোতটি আফ্রিকার দক্ষিণ দিক দিয়ে  ভারত মহাসাগরে প্রবেশ করে।</a:t>
                      </a:r>
                      <a:endParaRPr lang="en-US" dirty="0"/>
                    </a:p>
                  </a:txBody>
                  <a:tcPr/>
                </a:tc>
                <a:tc>
                  <a:txBody>
                    <a:bodyPr/>
                    <a:lstStyle/>
                    <a:p>
                      <a:r>
                        <a:rPr lang="bn-IN" dirty="0" smtClean="0"/>
                        <a:t>=====</a:t>
                      </a:r>
                      <a:endParaRPr lang="en-US" dirty="0"/>
                    </a:p>
                  </a:txBody>
                  <a:tcPr/>
                </a:tc>
              </a:tr>
              <a:tr h="618057">
                <a:tc>
                  <a:txBody>
                    <a:bodyPr/>
                    <a:lstStyle/>
                    <a:p>
                      <a:r>
                        <a:rPr lang="bn-IN" dirty="0" smtClean="0"/>
                        <a:t>বেঙ্গ</a:t>
                      </a:r>
                      <a:r>
                        <a:rPr lang="bn-IN" baseline="0" dirty="0" smtClean="0"/>
                        <a:t>ুয়েলা</a:t>
                      </a:r>
                      <a:endParaRPr lang="en-US" dirty="0"/>
                    </a:p>
                  </a:txBody>
                  <a:tcPr/>
                </a:tc>
                <a:tc>
                  <a:txBody>
                    <a:bodyPr/>
                    <a:lstStyle/>
                    <a:p>
                      <a:r>
                        <a:rPr lang="bn-IN" smtClean="0"/>
                        <a:t>দক্ষিণপূর্ব</a:t>
                      </a:r>
                      <a:r>
                        <a:rPr lang="bn-IN" baseline="0" smtClean="0"/>
                        <a:t> অয়ন বায়ু</a:t>
                      </a:r>
                      <a:endParaRPr lang="en-US" dirty="0"/>
                    </a:p>
                  </a:txBody>
                  <a:tcPr/>
                </a:tc>
                <a:tc>
                  <a:txBody>
                    <a:bodyPr/>
                    <a:lstStyle/>
                    <a:p>
                      <a:r>
                        <a:rPr lang="bn-IN" dirty="0" smtClean="0"/>
                        <a:t>   </a:t>
                      </a:r>
                      <a:r>
                        <a:rPr lang="bn-IN" dirty="0" smtClean="0">
                          <a:solidFill>
                            <a:schemeClr val="accent6"/>
                          </a:solidFill>
                        </a:rPr>
                        <a:t>নিজে</a:t>
                      </a:r>
                      <a:r>
                        <a:rPr lang="bn-IN" baseline="0" dirty="0" smtClean="0">
                          <a:solidFill>
                            <a:schemeClr val="accent6"/>
                          </a:solidFill>
                        </a:rPr>
                        <a:t> করি</a:t>
                      </a:r>
                      <a:endParaRPr lang="en-US" dirty="0">
                        <a:solidFill>
                          <a:schemeClr val="accent6"/>
                        </a:solidFill>
                      </a:endParaRPr>
                    </a:p>
                  </a:txBody>
                  <a:tcPr/>
                </a:tc>
                <a:tc>
                  <a:txBody>
                    <a:bodyPr/>
                    <a:lstStyle/>
                    <a:p>
                      <a:r>
                        <a:rPr lang="bn-IN" dirty="0" smtClean="0"/>
                        <a:t>  </a:t>
                      </a:r>
                      <a:r>
                        <a:rPr lang="bn-IN" dirty="0" smtClean="0">
                          <a:solidFill>
                            <a:schemeClr val="accent6"/>
                          </a:solidFill>
                        </a:rPr>
                        <a:t>নিজে</a:t>
                      </a:r>
                      <a:r>
                        <a:rPr lang="bn-IN" baseline="0" dirty="0" smtClean="0">
                          <a:solidFill>
                            <a:schemeClr val="accent6"/>
                          </a:solidFill>
                        </a:rPr>
                        <a:t> করি</a:t>
                      </a:r>
                      <a:endParaRPr lang="en-US" dirty="0">
                        <a:solidFill>
                          <a:schemeClr val="accent6"/>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solidFill>
                            <a:schemeClr val="accent6"/>
                          </a:solidFill>
                        </a:rPr>
                        <a:t>            নিজে</a:t>
                      </a:r>
                      <a:r>
                        <a:rPr lang="bn-IN" baseline="0" dirty="0" smtClean="0">
                          <a:solidFill>
                            <a:schemeClr val="accent6"/>
                          </a:solidFill>
                        </a:rPr>
                        <a:t> করি</a:t>
                      </a:r>
                      <a:endParaRPr lang="en-US" dirty="0" smtClean="0">
                        <a:solidFill>
                          <a:schemeClr val="accent6"/>
                        </a:solidFill>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solidFill>
                            <a:schemeClr val="accent6"/>
                          </a:solidFill>
                        </a:rPr>
                        <a:t>নিজে</a:t>
                      </a:r>
                      <a:r>
                        <a:rPr lang="bn-IN" baseline="0" dirty="0" smtClean="0">
                          <a:solidFill>
                            <a:schemeClr val="accent6"/>
                          </a:solidFill>
                        </a:rPr>
                        <a:t> করি</a:t>
                      </a:r>
                      <a:endParaRPr lang="en-US" dirty="0" smtClean="0">
                        <a:solidFill>
                          <a:schemeClr val="accent6"/>
                        </a:solidFill>
                      </a:endParaRPr>
                    </a:p>
                    <a:p>
                      <a:endParaRPr lang="en-US" dirty="0"/>
                    </a:p>
                  </a:txBody>
                  <a:tcPr/>
                </a:tc>
              </a:tr>
              <a:tr h="618057">
                <a:tc>
                  <a:txBody>
                    <a:bodyPr/>
                    <a:lstStyle/>
                    <a:p>
                      <a:r>
                        <a:rPr lang="bn-IN" dirty="0" smtClean="0"/>
                        <a:t>   =====</a:t>
                      </a:r>
                      <a:endParaRPr lang="en-US" dirty="0"/>
                    </a:p>
                  </a:txBody>
                  <a:tcPr/>
                </a:tc>
                <a:tc>
                  <a:txBody>
                    <a:bodyPr/>
                    <a:lstStyle/>
                    <a:p>
                      <a:r>
                        <a:rPr lang="bn-IN" dirty="0" smtClean="0"/>
                        <a:t>   ====</a:t>
                      </a:r>
                      <a:endParaRPr lang="en-US" dirty="0"/>
                    </a:p>
                  </a:txBody>
                  <a:tcPr/>
                </a:tc>
                <a:tc>
                  <a:txBody>
                    <a:bodyPr/>
                    <a:lstStyle/>
                    <a:p>
                      <a:r>
                        <a:rPr lang="bn-IN" baseline="0" dirty="0" smtClean="0"/>
                        <a:t>    </a:t>
                      </a:r>
                      <a:r>
                        <a:rPr lang="bn-IN" dirty="0" smtClean="0"/>
                        <a:t>=====</a:t>
                      </a:r>
                      <a:endParaRPr lang="en-US" dirty="0"/>
                    </a:p>
                  </a:txBody>
                  <a:tcPr/>
                </a:tc>
                <a:tc>
                  <a:txBody>
                    <a:bodyPr/>
                    <a:lstStyle/>
                    <a:p>
                      <a:r>
                        <a:rPr lang="bn-IN" baseline="0" dirty="0" smtClean="0"/>
                        <a:t>      </a:t>
                      </a:r>
                      <a:r>
                        <a:rPr lang="bn-IN" dirty="0" smtClean="0"/>
                        <a:t>=====</a:t>
                      </a:r>
                      <a:endParaRPr lang="en-US" dirty="0"/>
                    </a:p>
                  </a:txBody>
                  <a:tcPr/>
                </a:tc>
                <a:tc>
                  <a:txBody>
                    <a:bodyPr/>
                    <a:lstStyle/>
                    <a:p>
                      <a:r>
                        <a:rPr lang="bn-IN" dirty="0" smtClean="0"/>
                        <a:t>               =====</a:t>
                      </a:r>
                      <a:endParaRPr lang="en-US" dirty="0"/>
                    </a:p>
                  </a:txBody>
                  <a:tcPr/>
                </a:tc>
                <a:tc>
                  <a:txBody>
                    <a:bodyPr/>
                    <a:lstStyle/>
                    <a:p>
                      <a:r>
                        <a:rPr lang="bn-IN" dirty="0" smtClean="0"/>
                        <a:t>    ====</a:t>
                      </a:r>
                      <a:endParaRPr lang="en-US" dirty="0"/>
                    </a:p>
                  </a:txBody>
                  <a:tcPr/>
                </a:tc>
              </a:tr>
            </a:tbl>
          </a:graphicData>
        </a:graphic>
      </p:graphicFrame>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8" dur="1000" fill="hold"/>
                                        <p:tgtEl>
                                          <p:spTgt spid="4"/>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bn-IN"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ভারত মহাসাগরীয় স্রোতসমূহের তুলনামূলক বৈশিষ্ট্য</a:t>
            </a:r>
            <a:endParaRPr lang="en-US" b="1"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sz="half" idx="1"/>
          </p:nvPr>
        </p:nvSpPr>
        <p:spPr>
          <a:xfrm>
            <a:off x="609600" y="1600201"/>
            <a:ext cx="10511118" cy="452596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buNone/>
            </a:pPr>
            <a:endParaRPr lang="b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buNone/>
            </a:pPr>
            <a:endParaRPr lang="b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buNone/>
            </a:pPr>
            <a:endParaRPr lang="b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buNone/>
            </a:pPr>
            <a:endParaRPr lang="b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buNone/>
            </a:pPr>
            <a:r>
              <a:rPr lang="b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bn-IN"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এসো নিজে করি</a:t>
            </a:r>
            <a:endPar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80">
                                          <p:stCondLst>
                                            <p:cond delay="0"/>
                                          </p:stCondLst>
                                        </p:cTn>
                                        <p:tgtEl>
                                          <p:spTgt spid="3">
                                            <p:txEl>
                                              <p:pRg st="4" end="4"/>
                                            </p:txEl>
                                          </p:spTgt>
                                        </p:tgtEl>
                                      </p:cBhvr>
                                    </p:animEffect>
                                    <p:anim calcmode="lin" valueType="num">
                                      <p:cBhvr>
                                        <p:cTn id="2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4" end="4"/>
                                            </p:txEl>
                                          </p:spTgt>
                                        </p:tgtEl>
                                      </p:cBhvr>
                                      <p:to x="100000" y="60000"/>
                                    </p:animScale>
                                    <p:animScale>
                                      <p:cBhvr>
                                        <p:cTn id="26" dur="166" decel="50000">
                                          <p:stCondLst>
                                            <p:cond delay="676"/>
                                          </p:stCondLst>
                                        </p:cTn>
                                        <p:tgtEl>
                                          <p:spTgt spid="3">
                                            <p:txEl>
                                              <p:pRg st="4" end="4"/>
                                            </p:txEl>
                                          </p:spTgt>
                                        </p:tgtEl>
                                      </p:cBhvr>
                                      <p:to x="100000" y="100000"/>
                                    </p:animScale>
                                    <p:animScale>
                                      <p:cBhvr>
                                        <p:cTn id="27" dur="26">
                                          <p:stCondLst>
                                            <p:cond delay="1312"/>
                                          </p:stCondLst>
                                        </p:cTn>
                                        <p:tgtEl>
                                          <p:spTgt spid="3">
                                            <p:txEl>
                                              <p:pRg st="4" end="4"/>
                                            </p:txEl>
                                          </p:spTgt>
                                        </p:tgtEl>
                                      </p:cBhvr>
                                      <p:to x="100000" y="80000"/>
                                    </p:animScale>
                                    <p:animScale>
                                      <p:cBhvr>
                                        <p:cTn id="28" dur="166" decel="50000">
                                          <p:stCondLst>
                                            <p:cond delay="1338"/>
                                          </p:stCondLst>
                                        </p:cTn>
                                        <p:tgtEl>
                                          <p:spTgt spid="3">
                                            <p:txEl>
                                              <p:pRg st="4" end="4"/>
                                            </p:txEl>
                                          </p:spTgt>
                                        </p:tgtEl>
                                      </p:cBhvr>
                                      <p:to x="100000" y="100000"/>
                                    </p:animScale>
                                    <p:animScale>
                                      <p:cBhvr>
                                        <p:cTn id="29" dur="26">
                                          <p:stCondLst>
                                            <p:cond delay="1642"/>
                                          </p:stCondLst>
                                        </p:cTn>
                                        <p:tgtEl>
                                          <p:spTgt spid="3">
                                            <p:txEl>
                                              <p:pRg st="4" end="4"/>
                                            </p:txEl>
                                          </p:spTgt>
                                        </p:tgtEl>
                                      </p:cBhvr>
                                      <p:to x="100000" y="90000"/>
                                    </p:animScale>
                                    <p:animScale>
                                      <p:cBhvr>
                                        <p:cTn id="30" dur="166" decel="50000">
                                          <p:stCondLst>
                                            <p:cond delay="1668"/>
                                          </p:stCondLst>
                                        </p:cTn>
                                        <p:tgtEl>
                                          <p:spTgt spid="3">
                                            <p:txEl>
                                              <p:pRg st="4" end="4"/>
                                            </p:txEl>
                                          </p:spTgt>
                                        </p:tgtEl>
                                      </p:cBhvr>
                                      <p:to x="100000" y="100000"/>
                                    </p:animScale>
                                    <p:animScale>
                                      <p:cBhvr>
                                        <p:cTn id="31" dur="26">
                                          <p:stCondLst>
                                            <p:cond delay="1808"/>
                                          </p:stCondLst>
                                        </p:cTn>
                                        <p:tgtEl>
                                          <p:spTgt spid="3">
                                            <p:txEl>
                                              <p:pRg st="4" end="4"/>
                                            </p:txEl>
                                          </p:spTgt>
                                        </p:tgtEl>
                                      </p:cBhvr>
                                      <p:to x="100000" y="95000"/>
                                    </p:animScale>
                                    <p:animScale>
                                      <p:cBhvr>
                                        <p:cTn id="32"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150728-indian-ocean-gyre-cuny_d6ad9cbf99e27f43651ec07c37e322a0.nbcnews-fp-1200-630.jpg"/>
          <p:cNvPicPr>
            <a:picLocks noChangeAspect="1"/>
          </p:cNvPicPr>
          <p:nvPr/>
        </p:nvPicPr>
        <p:blipFill>
          <a:blip r:embed="rId2"/>
          <a:stretch>
            <a:fillRect/>
          </a:stretch>
        </p:blipFill>
        <p:spPr>
          <a:xfrm>
            <a:off x="1788460" y="820270"/>
            <a:ext cx="9022976" cy="5446059"/>
          </a:xfrm>
          <a:prstGeom prst="rect">
            <a:avLst/>
          </a:prstGeo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ndian current 2.jpg"/>
          <p:cNvPicPr>
            <a:picLocks noGrp="1" noChangeAspect="1"/>
          </p:cNvPicPr>
          <p:nvPr>
            <p:ph sz="half" idx="1"/>
          </p:nvPr>
        </p:nvPicPr>
        <p:blipFill>
          <a:blip r:embed="rId2"/>
          <a:stretch>
            <a:fillRect/>
          </a:stretch>
        </p:blipFill>
        <p:spPr>
          <a:xfrm>
            <a:off x="874059" y="1021976"/>
            <a:ext cx="5768788" cy="5230906"/>
          </a:xfrm>
        </p:spPr>
      </p:pic>
      <p:pic>
        <p:nvPicPr>
          <p:cNvPr id="6" name="Content Placeholder 5" descr="indian ocean current.png"/>
          <p:cNvPicPr>
            <a:picLocks noGrp="1" noChangeAspect="1"/>
          </p:cNvPicPr>
          <p:nvPr>
            <p:ph sz="half" idx="2"/>
          </p:nvPr>
        </p:nvPicPr>
        <p:blipFill>
          <a:blip r:embed="rId3"/>
          <a:stretch>
            <a:fillRect/>
          </a:stretch>
        </p:blipFill>
        <p:spPr>
          <a:xfrm>
            <a:off x="6683188" y="981635"/>
            <a:ext cx="5123329" cy="5311588"/>
          </a:xfr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2547" y="524435"/>
            <a:ext cx="12256981" cy="584775"/>
          </a:xfrm>
          <a:prstGeom prst="rect">
            <a:avLst/>
          </a:prstGeom>
          <a:noFill/>
        </p:spPr>
        <p:txBody>
          <a:bodyPr wrap="square" lIns="91440" tIns="45720" rIns="91440" bIns="45720">
            <a:spAutoFit/>
          </a:bodyPr>
          <a:lstStyle/>
          <a:p>
            <a:pPr algn="ctr"/>
            <a:r>
              <a:rPr lang="en-US" sz="3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আটলান্টিক</a:t>
            </a: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মহাসাগরীয়</a:t>
            </a: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স্রোতের</a:t>
            </a: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প্রভাব</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9" name="Content Placeholder 8" descr="ATLANTIK PROVAB.png"/>
          <p:cNvPicPr>
            <a:picLocks noGrp="1" noChangeAspect="1"/>
          </p:cNvPicPr>
          <p:nvPr>
            <p:ph sz="half" idx="1"/>
          </p:nvPr>
        </p:nvPicPr>
        <p:blipFill>
          <a:blip r:embed="rId2"/>
          <a:stretch>
            <a:fillRect/>
          </a:stretch>
        </p:blipFill>
        <p:spPr>
          <a:xfrm>
            <a:off x="1034320" y="299803"/>
            <a:ext cx="10313233" cy="7090350"/>
          </a:xfrm>
        </p:spPr>
      </p:pic>
    </p:spTree>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en-US" dirty="0" smtClean="0"/>
          </a:p>
          <a:p>
            <a:endParaRPr lang="en-US" dirty="0" smtClean="0"/>
          </a:p>
          <a:p>
            <a:endParaRPr lang="en-US" dirty="0"/>
          </a:p>
        </p:txBody>
      </p:sp>
      <p:sp>
        <p:nvSpPr>
          <p:cNvPr id="6" name="Rectangle 5"/>
          <p:cNvSpPr/>
          <p:nvPr/>
        </p:nvSpPr>
        <p:spPr>
          <a:xfrm>
            <a:off x="650438" y="537882"/>
            <a:ext cx="9986186" cy="584775"/>
          </a:xfrm>
          <a:prstGeom prst="rect">
            <a:avLst/>
          </a:prstGeom>
          <a:noFill/>
        </p:spPr>
        <p:txBody>
          <a:bodyPr wrap="square" lIns="91440" tIns="45720" rIns="91440" bIns="45720">
            <a:spAutoFit/>
          </a:bodyPr>
          <a:lstStyle/>
          <a:p>
            <a:pPr algn="ctr"/>
            <a:r>
              <a:rPr lang="bn-I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ভারত</a:t>
            </a: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মহাসাগরীয়</a:t>
            </a: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স্রোতের</a:t>
            </a: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প্রভাব</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8" name="Content Placeholder 7" descr="VAROTIO PROVAB.png"/>
          <p:cNvPicPr>
            <a:picLocks noGrp="1" noChangeAspect="1"/>
          </p:cNvPicPr>
          <p:nvPr>
            <p:ph sz="half" idx="2"/>
          </p:nvPr>
        </p:nvPicPr>
        <p:blipFill>
          <a:blip r:embed="rId2"/>
          <a:stretch>
            <a:fillRect/>
          </a:stretch>
        </p:blipFill>
        <p:spPr>
          <a:xfrm>
            <a:off x="1169233" y="599606"/>
            <a:ext cx="10268262" cy="6775555"/>
          </a:xfrm>
        </p:spPr>
      </p:pic>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bn-IN" dirty="0" smtClean="0"/>
              <a:t>    </a:t>
            </a:r>
            <a:endParaRPr lang="en-US" sz="3200" dirty="0"/>
          </a:p>
        </p:txBody>
      </p:sp>
      <p:sp>
        <p:nvSpPr>
          <p:cNvPr id="3" name="Content Placeholder 2"/>
          <p:cNvSpPr>
            <a:spLocks noGrp="1"/>
          </p:cNvSpPr>
          <p:nvPr>
            <p:ph idx="1"/>
          </p:nvPr>
        </p:nvSpPr>
        <p:spPr>
          <a:xfrm>
            <a:off x="1062318" y="1554163"/>
            <a:ext cx="10448364" cy="4525963"/>
          </a:xfrm>
        </p:spPr>
        <p:txBody>
          <a:bodyPr>
            <a:normAutofit fontScale="92500" lnSpcReduction="20000"/>
          </a:bodyPr>
          <a:lstStyle/>
          <a:p>
            <a:r>
              <a:rPr lang="bn-IN" dirty="0" smtClean="0"/>
              <a:t>সমুদ্রস্রোত, এর কারণ ও প্রভাব</a:t>
            </a:r>
          </a:p>
          <a:p>
            <a:endParaRPr lang="bn-IN" dirty="0" smtClean="0"/>
          </a:p>
          <a:p>
            <a:r>
              <a:rPr lang="bn-IN" dirty="0" smtClean="0"/>
              <a:t>আটলান্টিক ও ভারত মহাসাগরীয় স্রোতের বিবরণ এবং গুরুত্ব </a:t>
            </a:r>
          </a:p>
          <a:p>
            <a:endParaRPr lang="bn-IN" dirty="0" smtClean="0"/>
          </a:p>
          <a:p>
            <a:r>
              <a:rPr lang="bn-IN" dirty="0" smtClean="0"/>
              <a:t>জোয়ার ভাটা , এর কারণ ও শ্রেণিবিভাগ </a:t>
            </a:r>
          </a:p>
          <a:p>
            <a:pPr>
              <a:buNone/>
            </a:pPr>
            <a:r>
              <a:rPr lang="bn-IN" dirty="0" smtClean="0"/>
              <a:t> </a:t>
            </a:r>
          </a:p>
          <a:p>
            <a:r>
              <a:rPr lang="bn-IN" dirty="0" smtClean="0"/>
              <a:t>বান, সমজোয়ার রেখা, জোয়ার ভাটার সময়ের ব্যবধান ও প্রভাব </a:t>
            </a:r>
          </a:p>
          <a:p>
            <a:pPr>
              <a:buNone/>
            </a:pPr>
            <a:r>
              <a:rPr lang="bn-IN" dirty="0" smtClean="0"/>
              <a:t>    </a:t>
            </a:r>
          </a:p>
          <a:p>
            <a:pPr>
              <a:buNone/>
            </a:pPr>
            <a:r>
              <a:rPr lang="bn-IN" dirty="0" smtClean="0"/>
              <a:t>    বিশ্লেষণ করা যাবে</a:t>
            </a:r>
            <a:r>
              <a:rPr lang="bn-IN" sz="2400" dirty="0" smtClean="0"/>
              <a:t>।</a:t>
            </a:r>
            <a:endParaRPr lang="en-US" sz="2400" dirty="0"/>
          </a:p>
        </p:txBody>
      </p:sp>
      <p:sp>
        <p:nvSpPr>
          <p:cNvPr id="4" name="Rectangle 3"/>
          <p:cNvSpPr/>
          <p:nvPr/>
        </p:nvSpPr>
        <p:spPr>
          <a:xfrm>
            <a:off x="3863657" y="443753"/>
            <a:ext cx="2722219" cy="584775"/>
          </a:xfrm>
          <a:prstGeom prst="rect">
            <a:avLst/>
          </a:prstGeom>
          <a:noFill/>
        </p:spPr>
        <p:txBody>
          <a:bodyPr wrap="square" lIns="91440" tIns="45720" rIns="91440" bIns="45720">
            <a:spAutoFit/>
          </a:bodyPr>
          <a:lstStyle/>
          <a:p>
            <a:pPr algn="ctr"/>
            <a:r>
              <a:rPr lang="en-US" sz="3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যা</a:t>
            </a: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bn-I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শেখা যাবে</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n-IN" sz="4400" dirty="0" smtClean="0"/>
              <a:t>  </a:t>
            </a:r>
            <a:endParaRPr lang="en-US" sz="5400" dirty="0">
              <a:solidFill>
                <a:srgbClr val="92D050"/>
              </a:solidFill>
            </a:endParaRPr>
          </a:p>
        </p:txBody>
      </p:sp>
      <p:sp>
        <p:nvSpPr>
          <p:cNvPr id="3" name="Content Placeholder 2"/>
          <p:cNvSpPr>
            <a:spLocks noGrp="1"/>
          </p:cNvSpPr>
          <p:nvPr>
            <p:ph idx="1"/>
          </p:nvPr>
        </p:nvSpPr>
        <p:spPr>
          <a:xfrm>
            <a:off x="793376" y="1869141"/>
            <a:ext cx="5002306" cy="4988859"/>
          </a:xfrm>
        </p:spPr>
        <p:txBody>
          <a:bodyPr>
            <a:noAutofit/>
          </a:bodyPr>
          <a:lstStyle/>
          <a:p>
            <a:pPr algn="just">
              <a:buNone/>
            </a:pPr>
            <a:r>
              <a:rPr lang="bn-IN" sz="2400" dirty="0" smtClean="0">
                <a:solidFill>
                  <a:srgbClr val="0070C0"/>
                </a:solidFill>
              </a:rPr>
              <a:t>    </a:t>
            </a:r>
            <a:r>
              <a:rPr lang="en-US" sz="2400" dirty="0" err="1" smtClean="0">
                <a:solidFill>
                  <a:schemeClr val="accent6"/>
                </a:solidFill>
              </a:rPr>
              <a:t>জোয়ার-ভাটাঃ</a:t>
            </a:r>
            <a:r>
              <a:rPr lang="bn-IN" sz="2400" dirty="0" smtClean="0">
                <a:solidFill>
                  <a:schemeClr val="accent6"/>
                </a:solidFill>
              </a:rPr>
              <a:t> </a:t>
            </a:r>
            <a:r>
              <a:rPr lang="en-US" sz="2400" dirty="0" err="1" smtClean="0"/>
              <a:t>চন্দ্র</a:t>
            </a:r>
            <a:r>
              <a:rPr lang="bn-IN" sz="2400" dirty="0" smtClean="0"/>
              <a:t> </a:t>
            </a:r>
            <a:r>
              <a:rPr lang="en-US" sz="2400" dirty="0" smtClean="0"/>
              <a:t>ও</a:t>
            </a:r>
            <a:r>
              <a:rPr lang="bn-IN" sz="2400" dirty="0" smtClean="0"/>
              <a:t> </a:t>
            </a:r>
            <a:r>
              <a:rPr lang="en-US" sz="2400" dirty="0" err="1" smtClean="0"/>
              <a:t>সূর্যের</a:t>
            </a:r>
            <a:r>
              <a:rPr lang="bn-IN" sz="2400" dirty="0" smtClean="0"/>
              <a:t> </a:t>
            </a:r>
            <a:r>
              <a:rPr lang="en-US" sz="2400" dirty="0" err="1" smtClean="0"/>
              <a:t>আকর্ষণের</a:t>
            </a:r>
            <a:r>
              <a:rPr lang="bn-IN" sz="2400" dirty="0" smtClean="0"/>
              <a:t> </a:t>
            </a:r>
            <a:r>
              <a:rPr lang="en-US" sz="2400" dirty="0" err="1" smtClean="0"/>
              <a:t>প্রভাবে</a:t>
            </a:r>
            <a:r>
              <a:rPr lang="bn-IN" sz="2400" dirty="0" smtClean="0"/>
              <a:t> </a:t>
            </a:r>
            <a:r>
              <a:rPr lang="en-US" sz="2400" dirty="0" err="1" smtClean="0"/>
              <a:t>প্রতিদিন</a:t>
            </a:r>
            <a:r>
              <a:rPr lang="bn-IN" sz="2400" dirty="0" smtClean="0"/>
              <a:t> </a:t>
            </a:r>
            <a:r>
              <a:rPr lang="en-US" sz="2400" dirty="0" err="1" smtClean="0"/>
              <a:t>দু’বার</a:t>
            </a:r>
            <a:r>
              <a:rPr lang="en-US" sz="2400" dirty="0" smtClean="0"/>
              <a:t> </a:t>
            </a:r>
            <a:r>
              <a:rPr lang="en-US" sz="2400" dirty="0" err="1" smtClean="0"/>
              <a:t>সমুদ্রের</a:t>
            </a:r>
            <a:r>
              <a:rPr lang="bn-IN" sz="2400" dirty="0" smtClean="0"/>
              <a:t> </a:t>
            </a:r>
            <a:r>
              <a:rPr lang="en-US" sz="2400" dirty="0" err="1" smtClean="0"/>
              <a:t>পানি</a:t>
            </a:r>
            <a:r>
              <a:rPr lang="en-US" sz="2400" dirty="0" smtClean="0"/>
              <a:t> </a:t>
            </a:r>
            <a:r>
              <a:rPr lang="en-US" sz="2400" dirty="0" err="1" smtClean="0"/>
              <a:t>উঠা</a:t>
            </a:r>
            <a:r>
              <a:rPr lang="en-US" sz="2400" dirty="0" smtClean="0"/>
              <a:t> </a:t>
            </a:r>
            <a:r>
              <a:rPr lang="en-US" sz="2400" dirty="0" err="1" smtClean="0"/>
              <a:t>নামা</a:t>
            </a:r>
            <a:r>
              <a:rPr lang="en-US" sz="2400" dirty="0" smtClean="0"/>
              <a:t> </a:t>
            </a:r>
            <a:r>
              <a:rPr lang="en-US" sz="2400" dirty="0" err="1" smtClean="0"/>
              <a:t>করে</a:t>
            </a:r>
            <a:r>
              <a:rPr lang="en-US" sz="2400" dirty="0" smtClean="0"/>
              <a:t>।</a:t>
            </a:r>
            <a:r>
              <a:rPr lang="bn-IN" sz="2400" dirty="0" smtClean="0"/>
              <a:t> </a:t>
            </a:r>
            <a:r>
              <a:rPr lang="en-US" sz="2400" dirty="0" err="1" smtClean="0"/>
              <a:t>সমুদ্রের</a:t>
            </a:r>
            <a:r>
              <a:rPr lang="en-US" sz="2400" dirty="0" smtClean="0"/>
              <a:t> </a:t>
            </a:r>
            <a:r>
              <a:rPr lang="en-US" sz="2400" dirty="0" err="1" smtClean="0"/>
              <a:t>পানি</a:t>
            </a:r>
            <a:r>
              <a:rPr lang="bn-IN" sz="2400" dirty="0" smtClean="0"/>
              <a:t> </a:t>
            </a:r>
            <a:r>
              <a:rPr lang="en-US" sz="2400" dirty="0" err="1" smtClean="0"/>
              <a:t>ফুলে</a:t>
            </a:r>
            <a:r>
              <a:rPr lang="en-US" sz="2400" dirty="0" smtClean="0"/>
              <a:t> </a:t>
            </a:r>
            <a:r>
              <a:rPr lang="en-US" sz="2400" dirty="0" err="1" smtClean="0"/>
              <a:t>উঠাকে</a:t>
            </a:r>
            <a:r>
              <a:rPr lang="en-US" sz="2400" dirty="0" smtClean="0"/>
              <a:t> </a:t>
            </a:r>
            <a:r>
              <a:rPr lang="en-US" sz="2400" dirty="0" err="1" smtClean="0"/>
              <a:t>জোয়ার</a:t>
            </a:r>
            <a:r>
              <a:rPr lang="en-US" sz="2400" dirty="0" smtClean="0"/>
              <a:t> </a:t>
            </a:r>
            <a:r>
              <a:rPr lang="en-US" sz="2400" dirty="0" err="1" smtClean="0"/>
              <a:t>এবং</a:t>
            </a:r>
            <a:r>
              <a:rPr lang="bn-IN" sz="2400" dirty="0" smtClean="0"/>
              <a:t> </a:t>
            </a:r>
            <a:r>
              <a:rPr lang="en-US" sz="2400" dirty="0" err="1" smtClean="0"/>
              <a:t>নেমে</a:t>
            </a:r>
            <a:r>
              <a:rPr lang="bn-IN" sz="2400" dirty="0" smtClean="0"/>
              <a:t> </a:t>
            </a:r>
            <a:r>
              <a:rPr lang="en-US" sz="2400" dirty="0" err="1" smtClean="0"/>
              <a:t>যাওয়াক</a:t>
            </a:r>
            <a:r>
              <a:rPr lang="bn-IN" sz="2400" dirty="0" smtClean="0"/>
              <a:t> </a:t>
            </a:r>
            <a:r>
              <a:rPr lang="en-US" sz="2400" dirty="0" err="1" smtClean="0"/>
              <a:t>ভাটা</a:t>
            </a:r>
            <a:r>
              <a:rPr lang="en-US" sz="2400" dirty="0" smtClean="0"/>
              <a:t> </a:t>
            </a:r>
            <a:r>
              <a:rPr lang="en-US" sz="2400" dirty="0" err="1" smtClean="0"/>
              <a:t>বলে</a:t>
            </a:r>
            <a:r>
              <a:rPr lang="en-US" sz="2400" dirty="0" smtClean="0"/>
              <a:t>  </a:t>
            </a:r>
            <a:endParaRPr lang="en-US" sz="2400" dirty="0"/>
          </a:p>
        </p:txBody>
      </p:sp>
      <p:pic>
        <p:nvPicPr>
          <p:cNvPr id="6" name="Content Placeholder 6" descr="tide 4.png"/>
          <p:cNvPicPr>
            <a:picLocks noChangeAspect="1"/>
          </p:cNvPicPr>
          <p:nvPr/>
        </p:nvPicPr>
        <p:blipFill>
          <a:blip r:embed="rId2"/>
          <a:stretch>
            <a:fillRect/>
          </a:stretch>
        </p:blipFill>
        <p:spPr>
          <a:xfrm>
            <a:off x="6562165" y="3509683"/>
            <a:ext cx="4410635" cy="2447364"/>
          </a:xfrm>
          <a:prstGeom prst="rect">
            <a:avLst/>
          </a:prstGeom>
        </p:spPr>
      </p:pic>
      <p:pic>
        <p:nvPicPr>
          <p:cNvPr id="7" name="Content Placeholder 3" descr="s8m3l3image10.jpg"/>
          <p:cNvPicPr>
            <a:picLocks noChangeAspect="1"/>
          </p:cNvPicPr>
          <p:nvPr/>
        </p:nvPicPr>
        <p:blipFill>
          <a:blip r:embed="rId3"/>
          <a:stretch>
            <a:fillRect/>
          </a:stretch>
        </p:blipFill>
        <p:spPr>
          <a:xfrm>
            <a:off x="6521823" y="1748119"/>
            <a:ext cx="4450977" cy="1640540"/>
          </a:xfrm>
          <a:prstGeom prst="rect">
            <a:avLst/>
          </a:prstGeom>
        </p:spPr>
      </p:pic>
      <p:sp>
        <p:nvSpPr>
          <p:cNvPr id="8" name="Rectangle 7"/>
          <p:cNvSpPr/>
          <p:nvPr/>
        </p:nvSpPr>
        <p:spPr>
          <a:xfrm>
            <a:off x="1748119" y="309283"/>
            <a:ext cx="7557246" cy="584775"/>
          </a:xfrm>
          <a:prstGeom prst="rect">
            <a:avLst/>
          </a:prstGeom>
          <a:noFill/>
        </p:spPr>
        <p:txBody>
          <a:bodyPr wrap="square" lIns="91440" tIns="45720" rIns="91440" bIns="45720">
            <a:spAutoFit/>
          </a:bodyPr>
          <a:lstStyle/>
          <a:p>
            <a:pPr algn="ctr"/>
            <a:r>
              <a:rPr lang="bn-I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জোয়ার ভাটা , এর কারণ ও শ্রেণিবিভাগ</a:t>
            </a: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গ্া 1.png"/>
          <p:cNvPicPr>
            <a:picLocks noGrp="1" noChangeAspect="1"/>
          </p:cNvPicPr>
          <p:nvPr>
            <p:ph idx="1"/>
          </p:nvPr>
        </p:nvPicPr>
        <p:blipFill>
          <a:blip r:embed="rId2"/>
          <a:stretch>
            <a:fillRect/>
          </a:stretch>
        </p:blipFill>
        <p:spPr>
          <a:xfrm>
            <a:off x="2245659" y="1748117"/>
            <a:ext cx="7503459" cy="4316507"/>
          </a:xfrm>
        </p:spPr>
      </p:pic>
      <p:sp>
        <p:nvSpPr>
          <p:cNvPr id="5" name="Rectangle 4"/>
          <p:cNvSpPr/>
          <p:nvPr/>
        </p:nvSpPr>
        <p:spPr>
          <a:xfrm>
            <a:off x="2090737" y="389965"/>
            <a:ext cx="6569169" cy="584775"/>
          </a:xfrm>
          <a:prstGeom prst="rect">
            <a:avLst/>
          </a:prstGeom>
          <a:noFill/>
        </p:spPr>
        <p:txBody>
          <a:bodyPr wrap="square" lIns="91440" tIns="45720" rIns="91440" bIns="45720">
            <a:spAutoFit/>
          </a:bodyPr>
          <a:lstStyle/>
          <a:p>
            <a:pPr algn="ctr"/>
            <a:r>
              <a:rPr lang="bn-I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চাঁদের পৃথিবীকে প্রদক্ষিণ</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953" y="430306"/>
            <a:ext cx="11582400" cy="838200"/>
          </a:xfrm>
        </p:spPr>
        <p:txBody>
          <a:bodyPr/>
          <a:lstStyle/>
          <a:p>
            <a:r>
              <a:rPr lang="bn-IN" dirty="0" smtClean="0">
                <a:solidFill>
                  <a:srgbClr val="0070C0"/>
                </a:solidFill>
              </a:rPr>
              <a:t>                            </a:t>
            </a:r>
            <a:endParaRPr lang="en-US" dirty="0">
              <a:solidFill>
                <a:srgbClr val="0070C0"/>
              </a:solidFill>
            </a:endParaRPr>
          </a:p>
        </p:txBody>
      </p:sp>
      <p:pic>
        <p:nvPicPr>
          <p:cNvPr id="6" name="An Animation of Tides (2).mp4">
            <a:hlinkClick r:id="" action="ppaction://media"/>
          </p:cNvPr>
          <p:cNvPicPr>
            <a:picLocks noRot="1" noChangeAspect="1"/>
          </p:cNvPicPr>
          <p:nvPr>
            <a:videoFile r:link="rId1"/>
          </p:nvPr>
        </p:nvPicPr>
        <p:blipFill>
          <a:blip r:embed="rId3"/>
          <a:stretch>
            <a:fillRect/>
          </a:stretch>
        </p:blipFill>
        <p:spPr>
          <a:xfrm>
            <a:off x="1154243" y="3576918"/>
            <a:ext cx="3462727" cy="2460811"/>
          </a:xfrm>
          <a:prstGeom prst="rect">
            <a:avLst/>
          </a:prstGeom>
        </p:spPr>
      </p:pic>
      <p:sp>
        <p:nvSpPr>
          <p:cNvPr id="5" name="Rectangle 4"/>
          <p:cNvSpPr/>
          <p:nvPr/>
        </p:nvSpPr>
        <p:spPr>
          <a:xfrm>
            <a:off x="2533166" y="443753"/>
            <a:ext cx="6651176" cy="584775"/>
          </a:xfrm>
          <a:prstGeom prst="rect">
            <a:avLst/>
          </a:prstGeom>
          <a:noFill/>
        </p:spPr>
        <p:txBody>
          <a:bodyPr wrap="square" lIns="91440" tIns="45720" rIns="91440" bIns="45720">
            <a:spAutoFit/>
          </a:bodyPr>
          <a:lstStyle/>
          <a:p>
            <a:pPr algn="ctr"/>
            <a:r>
              <a:rPr lang="bn-I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জোয়ার-ভাটার কারণ </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8" name="Content Placeholder 7" descr="JOAR KARON.png"/>
          <p:cNvPicPr>
            <a:picLocks noGrp="1" noChangeAspect="1"/>
          </p:cNvPicPr>
          <p:nvPr>
            <p:ph idx="1"/>
          </p:nvPr>
        </p:nvPicPr>
        <p:blipFill>
          <a:blip r:embed="rId4"/>
          <a:stretch>
            <a:fillRect/>
          </a:stretch>
        </p:blipFill>
        <p:spPr>
          <a:xfrm>
            <a:off x="4542020" y="1319134"/>
            <a:ext cx="6790544" cy="5291528"/>
          </a:xfr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6"/>
                                        </p:tgtEl>
                                      </p:cBhvr>
                                    </p:cmd>
                                  </p:childTnLst>
                                </p:cTn>
                              </p:par>
                            </p:childTnLst>
                          </p:cTn>
                        </p:par>
                      </p:childTnLst>
                    </p:cTn>
                  </p:par>
                </p:childTnLst>
              </p:cTn>
              <p:nextCondLst>
                <p:cond evt="onClick" delay="0">
                  <p:tgtEl>
                    <p:spTgt spid="6"/>
                  </p:tgtEl>
                </p:cond>
              </p:nextCondLst>
            </p:seq>
            <p:video>
              <p:cMediaNode>
                <p:cTn id="14" fill="hold" display="0">
                  <p:stCondLst>
                    <p:cond delay="indefinite"/>
                  </p:stCondLst>
                  <p:endCondLst>
                    <p:cond evt="onNext" delay="0">
                      <p:tgtEl>
                        <p:sldTgt/>
                      </p:tgtEl>
                    </p:cond>
                    <p:cond evt="onPrev" delay="0">
                      <p:tgtEl>
                        <p:sldTgt/>
                      </p:tgtEl>
                    </p:cond>
                  </p:endCondLst>
                </p:cTn>
                <p:tgtEl>
                  <p:spTgt spid="6"/>
                </p:tgtEl>
              </p:cMediaNode>
            </p:video>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solidFill>
                  <a:srgbClr val="0070C0"/>
                </a:solidFill>
              </a:rPr>
              <a:t>                                 </a:t>
            </a:r>
            <a:endParaRPr lang="en-US" dirty="0">
              <a:solidFill>
                <a:srgbClr val="0070C0"/>
              </a:solidFill>
            </a:endParaRPr>
          </a:p>
        </p:txBody>
      </p:sp>
      <p:sp>
        <p:nvSpPr>
          <p:cNvPr id="3" name="Content Placeholder 2"/>
          <p:cNvSpPr>
            <a:spLocks noGrp="1"/>
          </p:cNvSpPr>
          <p:nvPr>
            <p:ph sz="half" idx="1"/>
          </p:nvPr>
        </p:nvSpPr>
        <p:spPr>
          <a:xfrm>
            <a:off x="2191871" y="2353234"/>
            <a:ext cx="3160058" cy="3711389"/>
          </a:xfrm>
        </p:spPr>
        <p:txBody>
          <a:bodyPr>
            <a:normAutofit fontScale="92500" lnSpcReduction="20000"/>
          </a:bodyPr>
          <a:lstStyle/>
          <a:p>
            <a:pPr>
              <a:buNone/>
            </a:pPr>
            <a:r>
              <a:rPr lang="bn-IN" dirty="0" smtClean="0"/>
              <a:t>জোয়ারের </a:t>
            </a:r>
          </a:p>
          <a:p>
            <a:endParaRPr lang="bn-IN" dirty="0" smtClean="0"/>
          </a:p>
          <a:p>
            <a:pPr>
              <a:buNone/>
            </a:pPr>
            <a:r>
              <a:rPr lang="bn-IN" dirty="0" smtClean="0"/>
              <a:t>সমকোণে </a:t>
            </a:r>
          </a:p>
          <a:p>
            <a:endParaRPr lang="bn-IN" dirty="0" smtClean="0"/>
          </a:p>
          <a:p>
            <a:pPr>
              <a:buNone/>
            </a:pPr>
            <a:r>
              <a:rPr lang="bn-IN" dirty="0" smtClean="0"/>
              <a:t>পানি কমে </a:t>
            </a:r>
          </a:p>
          <a:p>
            <a:endParaRPr lang="bn-IN" dirty="0" smtClean="0"/>
          </a:p>
          <a:p>
            <a:pPr>
              <a:buNone/>
            </a:pPr>
            <a:r>
              <a:rPr lang="bn-IN" dirty="0" smtClean="0"/>
              <a:t>যাওয়ায় ভাটা </a:t>
            </a:r>
          </a:p>
          <a:p>
            <a:pPr>
              <a:buNone/>
            </a:pPr>
            <a:endParaRPr lang="bn-IN" dirty="0" smtClean="0"/>
          </a:p>
          <a:p>
            <a:pPr>
              <a:buNone/>
            </a:pPr>
            <a:r>
              <a:rPr lang="bn-IN" dirty="0" smtClean="0"/>
              <a:t>হয়। </a:t>
            </a:r>
            <a:endParaRPr lang="en-US" dirty="0"/>
          </a:p>
        </p:txBody>
      </p:sp>
      <p:pic>
        <p:nvPicPr>
          <p:cNvPr id="5" name="Content Placeholder 3" descr="s8m3l3image10.jpg"/>
          <p:cNvPicPr>
            <a:picLocks noGrp="1" noChangeAspect="1"/>
          </p:cNvPicPr>
          <p:nvPr>
            <p:ph sz="half" idx="2"/>
          </p:nvPr>
        </p:nvPicPr>
        <p:blipFill>
          <a:blip r:embed="rId2"/>
          <a:stretch>
            <a:fillRect/>
          </a:stretch>
        </p:blipFill>
        <p:spPr>
          <a:xfrm>
            <a:off x="5123329" y="1909481"/>
            <a:ext cx="5983942" cy="4101353"/>
          </a:xfrm>
        </p:spPr>
      </p:pic>
      <p:sp>
        <p:nvSpPr>
          <p:cNvPr id="6" name="Rectangle 5"/>
          <p:cNvSpPr/>
          <p:nvPr/>
        </p:nvSpPr>
        <p:spPr>
          <a:xfrm>
            <a:off x="3905335" y="497541"/>
            <a:ext cx="2672526" cy="584775"/>
          </a:xfrm>
          <a:prstGeom prst="rect">
            <a:avLst/>
          </a:prstGeom>
          <a:noFill/>
        </p:spPr>
        <p:txBody>
          <a:bodyPr wrap="square" lIns="91440" tIns="45720" rIns="91440" bIns="45720">
            <a:spAutoFit/>
          </a:bodyPr>
          <a:lstStyle/>
          <a:p>
            <a:pPr algn="ctr"/>
            <a:r>
              <a:rPr lang="bn-I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ভাটার কারণ </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linds(horizont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endParaRPr lang="en-US" dirty="0">
              <a:solidFill>
                <a:srgbClr val="0070C0"/>
              </a:solidFill>
            </a:endParaRPr>
          </a:p>
        </p:txBody>
      </p:sp>
      <p:pic>
        <p:nvPicPr>
          <p:cNvPr id="12" name="Content Placeholder 3" descr="tides-neap.png"/>
          <p:cNvPicPr>
            <a:picLocks noChangeAspect="1"/>
          </p:cNvPicPr>
          <p:nvPr/>
        </p:nvPicPr>
        <p:blipFill>
          <a:blip r:embed="rId2" cstate="print"/>
          <a:stretch>
            <a:fillRect/>
          </a:stretch>
        </p:blipFill>
        <p:spPr>
          <a:xfrm>
            <a:off x="7732060" y="4719918"/>
            <a:ext cx="3334870" cy="1519517"/>
          </a:xfrm>
          <a:prstGeom prst="rect">
            <a:avLst/>
          </a:prstGeom>
        </p:spPr>
      </p:pic>
      <p:pic>
        <p:nvPicPr>
          <p:cNvPr id="20" name="Content Placeholder 6" descr="tide 4.png"/>
          <p:cNvPicPr>
            <a:picLocks noChangeAspect="1"/>
          </p:cNvPicPr>
          <p:nvPr/>
        </p:nvPicPr>
        <p:blipFill>
          <a:blip r:embed="rId3"/>
          <a:stretch>
            <a:fillRect/>
          </a:stretch>
        </p:blipFill>
        <p:spPr>
          <a:xfrm>
            <a:off x="6494929" y="1573307"/>
            <a:ext cx="4733365" cy="3079376"/>
          </a:xfrm>
          <a:prstGeom prst="rect">
            <a:avLst/>
          </a:prstGeom>
        </p:spPr>
      </p:pic>
      <p:sp>
        <p:nvSpPr>
          <p:cNvPr id="6" name="Rectangle 5"/>
          <p:cNvSpPr/>
          <p:nvPr/>
        </p:nvSpPr>
        <p:spPr>
          <a:xfrm>
            <a:off x="1702007" y="403412"/>
            <a:ext cx="7657145" cy="584775"/>
          </a:xfrm>
          <a:prstGeom prst="rect">
            <a:avLst/>
          </a:prstGeom>
          <a:noFill/>
        </p:spPr>
        <p:txBody>
          <a:bodyPr wrap="square" lIns="91440" tIns="45720" rIns="91440" bIns="45720">
            <a:spAutoFit/>
          </a:bodyPr>
          <a:lstStyle/>
          <a:p>
            <a:pPr algn="ctr"/>
            <a:r>
              <a:rPr lang="bn-I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জোয়ার-ভাটার শ্রেনিবিভাগ</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8" name="Content Placeholder 7" descr="JOAR TYPES.png"/>
          <p:cNvPicPr>
            <a:picLocks noGrp="1" noChangeAspect="1"/>
          </p:cNvPicPr>
          <p:nvPr>
            <p:ph idx="1"/>
          </p:nvPr>
        </p:nvPicPr>
        <p:blipFill>
          <a:blip r:embed="rId4"/>
          <a:stretch>
            <a:fillRect/>
          </a:stretch>
        </p:blipFill>
        <p:spPr>
          <a:xfrm>
            <a:off x="194871" y="1394084"/>
            <a:ext cx="6550703" cy="4991725"/>
          </a:xfr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edge">
                                      <p:cBhvr>
                                        <p:cTn id="1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1"/>
            <a:ext cx="11582400" cy="1116105"/>
          </a:xfrm>
        </p:spPr>
        <p:txBody>
          <a:bodyPr/>
          <a:lstStyle/>
          <a:p>
            <a:r>
              <a:rPr lang="bn-IN" dirty="0" smtClean="0"/>
              <a:t>                </a:t>
            </a:r>
            <a:endParaRPr lang="en-US" dirty="0">
              <a:solidFill>
                <a:schemeClr val="accent6"/>
              </a:solidFill>
            </a:endParaRPr>
          </a:p>
        </p:txBody>
      </p:sp>
      <p:graphicFrame>
        <p:nvGraphicFramePr>
          <p:cNvPr id="4" name="Content Placeholder 3"/>
          <p:cNvGraphicFramePr>
            <a:graphicFrameLocks noGrp="1"/>
          </p:cNvGraphicFramePr>
          <p:nvPr>
            <p:ph idx="1"/>
          </p:nvPr>
        </p:nvGraphicFramePr>
        <p:xfrm>
          <a:off x="1" y="685800"/>
          <a:ext cx="12191998" cy="7620000"/>
        </p:xfrm>
        <a:graphic>
          <a:graphicData uri="http://schemas.openxmlformats.org/drawingml/2006/table">
            <a:tbl>
              <a:tblPr firstRow="1" bandRow="1">
                <a:tableStyleId>{073A0DAA-6AF3-43AB-8588-CEC1D06C72B9}</a:tableStyleId>
              </a:tblPr>
              <a:tblGrid>
                <a:gridCol w="1741714"/>
                <a:gridCol w="1741714"/>
                <a:gridCol w="1872148"/>
                <a:gridCol w="1611280"/>
                <a:gridCol w="1741714"/>
                <a:gridCol w="1741714"/>
                <a:gridCol w="1741714"/>
              </a:tblGrid>
              <a:tr h="281492">
                <a:tc>
                  <a:txBody>
                    <a:bodyPr/>
                    <a:lstStyle/>
                    <a:p>
                      <a:r>
                        <a:rPr lang="en-US" dirty="0" err="1" smtClean="0"/>
                        <a:t>নাম</a:t>
                      </a:r>
                      <a:endParaRPr lang="en-US" dirty="0"/>
                    </a:p>
                  </a:txBody>
                  <a:tcPr/>
                </a:tc>
                <a:tc>
                  <a:txBody>
                    <a:bodyPr/>
                    <a:lstStyle/>
                    <a:p>
                      <a:r>
                        <a:rPr lang="en-US" dirty="0" err="1" smtClean="0"/>
                        <a:t>চন্দ্র</a:t>
                      </a:r>
                      <a:r>
                        <a:rPr lang="en-US" dirty="0" smtClean="0"/>
                        <a:t>- </a:t>
                      </a:r>
                      <a:r>
                        <a:rPr lang="en-US" dirty="0" err="1" smtClean="0"/>
                        <a:t>সূর্যের</a:t>
                      </a:r>
                      <a:r>
                        <a:rPr lang="en-US" baseline="0" dirty="0" smtClean="0"/>
                        <a:t> </a:t>
                      </a:r>
                      <a:r>
                        <a:rPr lang="en-US" baseline="0" dirty="0" err="1" smtClean="0"/>
                        <a:t>অবস্থান</a:t>
                      </a:r>
                      <a:endParaRPr lang="en-US" dirty="0"/>
                    </a:p>
                  </a:txBody>
                  <a:tcPr/>
                </a:tc>
                <a:tc>
                  <a:txBody>
                    <a:bodyPr/>
                    <a:lstStyle/>
                    <a:p>
                      <a:r>
                        <a:rPr lang="en-US" dirty="0" err="1" smtClean="0"/>
                        <a:t>প্রধান</a:t>
                      </a:r>
                      <a:r>
                        <a:rPr lang="en-US" baseline="0" dirty="0" smtClean="0"/>
                        <a:t> </a:t>
                      </a:r>
                      <a:r>
                        <a:rPr lang="en-US" baseline="0" dirty="0" err="1" smtClean="0"/>
                        <a:t>বল</a:t>
                      </a:r>
                      <a:endParaRPr lang="en-US" dirty="0"/>
                    </a:p>
                  </a:txBody>
                  <a:tcPr/>
                </a:tc>
                <a:tc>
                  <a:txBody>
                    <a:bodyPr/>
                    <a:lstStyle/>
                    <a:p>
                      <a:r>
                        <a:rPr lang="en-US" baseline="0" dirty="0" smtClean="0"/>
                        <a:t> </a:t>
                      </a:r>
                      <a:r>
                        <a:rPr lang="en-US" baseline="0" dirty="0" err="1" smtClean="0"/>
                        <a:t>সময়ের</a:t>
                      </a:r>
                      <a:r>
                        <a:rPr lang="en-US" baseline="0" dirty="0" smtClean="0"/>
                        <a:t>  </a:t>
                      </a:r>
                      <a:r>
                        <a:rPr lang="en-US" baseline="0" dirty="0" err="1" smtClean="0"/>
                        <a:t>ব্যবধান</a:t>
                      </a:r>
                      <a:endParaRPr lang="en-US" dirty="0"/>
                    </a:p>
                  </a:txBody>
                  <a:tcPr/>
                </a:tc>
                <a:tc>
                  <a:txBody>
                    <a:bodyPr/>
                    <a:lstStyle/>
                    <a:p>
                      <a:r>
                        <a:rPr lang="en-US" dirty="0" err="1" smtClean="0"/>
                        <a:t>চিত্র</a:t>
                      </a:r>
                      <a:endParaRPr lang="en-US" dirty="0"/>
                    </a:p>
                  </a:txBody>
                  <a:tcPr/>
                </a:tc>
                <a:tc>
                  <a:txBody>
                    <a:bodyPr/>
                    <a:lstStyle/>
                    <a:p>
                      <a:r>
                        <a:rPr lang="en-US" dirty="0" err="1" smtClean="0"/>
                        <a:t>বিশেষত্ব</a:t>
                      </a:r>
                      <a:endParaRPr lang="en-US" dirty="0"/>
                    </a:p>
                  </a:txBody>
                  <a:tcPr/>
                </a:tc>
                <a:tc>
                  <a:txBody>
                    <a:bodyPr/>
                    <a:lstStyle/>
                    <a:p>
                      <a:r>
                        <a:rPr lang="bn-IN" dirty="0" smtClean="0"/>
                        <a:t>বিকল্প নাম</a:t>
                      </a:r>
                      <a:endParaRPr lang="en-US" dirty="0"/>
                    </a:p>
                  </a:txBody>
                  <a:tcPr/>
                </a:tc>
              </a:tr>
              <a:tr h="16362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1800"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মূখ্য জোয়ার </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t>পৃথিবীর একবার আবর্তন শেষে চন্দ্র</a:t>
                      </a:r>
                      <a:r>
                        <a:rPr lang="en-US" baseline="0" dirty="0" smtClean="0"/>
                        <a:t> </a:t>
                      </a:r>
                      <a:r>
                        <a:rPr lang="bn-IN" baseline="0" dirty="0" smtClean="0"/>
                        <a:t> </a:t>
                      </a:r>
                      <a:r>
                        <a:rPr lang="en-US" baseline="0" dirty="0" smtClean="0"/>
                        <a:t>ও </a:t>
                      </a:r>
                      <a:r>
                        <a:rPr lang="bn-IN" baseline="0" dirty="0" smtClean="0"/>
                        <a:t>পৃথিবী একই স্থানে </a:t>
                      </a:r>
                      <a:r>
                        <a:rPr lang="en-US" baseline="0" dirty="0" err="1" smtClean="0"/>
                        <a:t>মিলিত</a:t>
                      </a:r>
                      <a:r>
                        <a:rPr lang="en-US" baseline="0" dirty="0" smtClean="0"/>
                        <a:t> </a:t>
                      </a:r>
                      <a:r>
                        <a:rPr lang="en-US" baseline="0" dirty="0" err="1" smtClean="0"/>
                        <a:t>হলে</a:t>
                      </a:r>
                      <a:endParaRPr lang="en-US" dirty="0"/>
                    </a:p>
                  </a:txBody>
                  <a:tcPr/>
                </a:tc>
                <a:tc>
                  <a:txBody>
                    <a:bodyPr/>
                    <a:lstStyle/>
                    <a:p>
                      <a:r>
                        <a:rPr lang="bn-IN" dirty="0" smtClean="0"/>
                        <a:t> মহাকর্ষ</a:t>
                      </a:r>
                      <a:r>
                        <a:rPr lang="bn-IN" baseline="0" dirty="0" smtClean="0"/>
                        <a:t> শক্তি  (</a:t>
                      </a:r>
                      <a:r>
                        <a:rPr lang="bn-IN" dirty="0" smtClean="0"/>
                        <a:t>চন্দ্রের</a:t>
                      </a:r>
                      <a:r>
                        <a:rPr lang="bn-IN" baseline="0" dirty="0" smtClean="0"/>
                        <a:t> আকর্ষ</a:t>
                      </a:r>
                      <a:r>
                        <a:rPr lang="en-US" baseline="0" dirty="0" smtClean="0"/>
                        <a:t>ণ</a:t>
                      </a:r>
                      <a:r>
                        <a:rPr lang="bn-IN" baseline="0" dirty="0" smtClean="0"/>
                        <a:t>) </a:t>
                      </a:r>
                      <a:endParaRPr lang="en-US" dirty="0">
                        <a:solidFill>
                          <a:srgbClr val="00B050"/>
                        </a:solidFill>
                      </a:endParaRPr>
                    </a:p>
                  </a:txBody>
                  <a:tcPr/>
                </a:tc>
                <a:tc>
                  <a:txBody>
                    <a:bodyPr/>
                    <a:lstStyle/>
                    <a:p>
                      <a:r>
                        <a:rPr lang="bn-IN" dirty="0" smtClean="0"/>
                        <a:t>২৪ ঘণ্টা</a:t>
                      </a:r>
                      <a:r>
                        <a:rPr lang="bn-IN" baseline="0" dirty="0" smtClean="0"/>
                        <a:t> ৫২ মিনিট </a:t>
                      </a:r>
                      <a:endParaRPr lang="en-US" dirty="0"/>
                    </a:p>
                  </a:txBody>
                  <a:tcPr/>
                </a:tc>
                <a:tc>
                  <a:txBody>
                    <a:bodyPr/>
                    <a:lstStyle/>
                    <a:p>
                      <a:endParaRPr lang="bn-IN" dirty="0" smtClean="0"/>
                    </a:p>
                    <a:p>
                      <a:r>
                        <a:rPr lang="bn-IN" dirty="0" smtClean="0"/>
                        <a:t>=========</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1800" dirty="0" smtClean="0"/>
                        <a:t>পানি চন্দ্রের দিকে ফুলে ওঠে</a:t>
                      </a:r>
                      <a:r>
                        <a:rPr lang="bn-IN" sz="2000" dirty="0" smtClean="0"/>
                        <a:t>।</a:t>
                      </a:r>
                      <a:endParaRPr lang="en-US" sz="2000" dirty="0" smtClean="0"/>
                    </a:p>
                    <a:p>
                      <a:endParaRPr lang="en-US" dirty="0"/>
                    </a:p>
                  </a:txBody>
                  <a:tcPr/>
                </a:tc>
                <a:tc>
                  <a:txBody>
                    <a:bodyPr/>
                    <a:lstStyle/>
                    <a:p>
                      <a:r>
                        <a:rPr lang="bn-IN" dirty="0" smtClean="0"/>
                        <a:t>প্রত্যক্ষ</a:t>
                      </a:r>
                      <a:r>
                        <a:rPr lang="bn-IN" baseline="0" dirty="0" smtClean="0"/>
                        <a:t> জোয়ার</a:t>
                      </a:r>
                      <a:r>
                        <a:rPr lang="en-US" baseline="0" dirty="0" smtClean="0"/>
                        <a:t>, Direct Tide, Primary Tide, </a:t>
                      </a:r>
                      <a:r>
                        <a:rPr lang="bn-IN" baseline="0" dirty="0" smtClean="0"/>
                        <a:t>নিকটবর্তী জোয়ার</a:t>
                      </a:r>
                      <a:r>
                        <a:rPr lang="en-US" baseline="0" dirty="0" smtClean="0"/>
                        <a:t>, Near Tide.</a:t>
                      </a:r>
                      <a:r>
                        <a:rPr lang="bn-IN" baseline="0" dirty="0" smtClean="0"/>
                        <a:t> </a:t>
                      </a:r>
                      <a:endParaRPr lang="en-US" dirty="0"/>
                    </a:p>
                  </a:txBody>
                  <a:tcPr/>
                </a:tc>
              </a:tr>
              <a:tr h="15356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1800"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গৌণ জোয়ার</a:t>
                      </a:r>
                      <a:endParaRPr lang="en-US" dirty="0" smtClean="0"/>
                    </a:p>
                    <a:p>
                      <a:endParaRPr lang="en-US" dirty="0"/>
                    </a:p>
                  </a:txBody>
                  <a:tcPr/>
                </a:tc>
                <a:tc>
                  <a:txBody>
                    <a:bodyPr/>
                    <a:lstStyle/>
                    <a:p>
                      <a:endParaRPr lang="bn-IN" dirty="0" smtClean="0"/>
                    </a:p>
                    <a:p>
                      <a:endParaRPr lang="bn-IN" dirty="0" smtClean="0"/>
                    </a:p>
                    <a:p>
                      <a:r>
                        <a:rPr lang="bn-IN" dirty="0" smtClean="0"/>
                        <a:t> এসো</a:t>
                      </a:r>
                      <a:r>
                        <a:rPr lang="bn-IN" baseline="0" dirty="0" smtClean="0"/>
                        <a:t> </a:t>
                      </a:r>
                      <a:r>
                        <a:rPr lang="bn-IN" dirty="0" smtClean="0"/>
                        <a:t>নিজে</a:t>
                      </a:r>
                      <a:r>
                        <a:rPr lang="bn-IN" baseline="0" dirty="0" smtClean="0"/>
                        <a:t> করি। </a:t>
                      </a:r>
                      <a:endParaRPr lang="en-US" dirty="0">
                        <a:solidFill>
                          <a:srgbClr val="FF0066"/>
                        </a:solidFill>
                      </a:endParaRPr>
                    </a:p>
                  </a:txBody>
                  <a:tcPr/>
                </a:tc>
                <a:tc>
                  <a:txBody>
                    <a:bodyPr/>
                    <a:lstStyle/>
                    <a:p>
                      <a:r>
                        <a:rPr lang="bn-IN" dirty="0" smtClean="0"/>
                        <a:t>কেন্দ্রাতিগ</a:t>
                      </a:r>
                      <a:r>
                        <a:rPr lang="bn-IN" baseline="0" dirty="0" smtClean="0"/>
                        <a:t> শক্তি (পানির ছিটকে যাবার প্রব</a:t>
                      </a:r>
                      <a:r>
                        <a:rPr lang="en-US" baseline="0" dirty="0" smtClean="0"/>
                        <a:t>ণ</a:t>
                      </a:r>
                      <a:r>
                        <a:rPr lang="bn-IN" baseline="0" dirty="0" smtClean="0"/>
                        <a:t>তা)</a:t>
                      </a:r>
                      <a:endParaRPr lang="en-US"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 ১২ ঘণ্টা</a:t>
                      </a:r>
                      <a:r>
                        <a:rPr lang="bn-IN" baseline="0" dirty="0" smtClean="0"/>
                        <a:t> ২৬ মিনিট পর পর</a:t>
                      </a:r>
                      <a:endParaRPr lang="en-US" dirty="0" smtClean="0"/>
                    </a:p>
                    <a:p>
                      <a:endParaRPr lang="en-US" dirty="0"/>
                    </a:p>
                  </a:txBody>
                  <a:tcPr/>
                </a:tc>
                <a:tc>
                  <a:txBody>
                    <a:bodyPr/>
                    <a:lstStyle/>
                    <a:p>
                      <a:endParaRPr lang="bn-IN"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bn-IN" dirty="0" smtClean="0"/>
                        <a:t>======</a:t>
                      </a:r>
                      <a:endParaRPr lang="en-US" sz="18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bn-IN" dirty="0" smtClean="0"/>
                        <a:t>=</a:t>
                      </a:r>
                      <a:endParaRPr lang="en-US" sz="1800" dirty="0" smtClean="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1800" dirty="0" smtClean="0"/>
                        <a:t>পানি</a:t>
                      </a:r>
                      <a:r>
                        <a:rPr lang="en-US" sz="1800" baseline="0" dirty="0" smtClean="0"/>
                        <a:t> </a:t>
                      </a:r>
                      <a:r>
                        <a:rPr lang="bn-IN" sz="1800" dirty="0" smtClean="0"/>
                        <a:t>মূখ্য</a:t>
                      </a:r>
                      <a:r>
                        <a:rPr lang="bn-IN" sz="1800" baseline="0" dirty="0" smtClean="0"/>
                        <a:t> জোয়ারের প্রতিপাদ স্থানে ফুলে ওঠে</a:t>
                      </a:r>
                      <a:r>
                        <a:rPr lang="bn-IN" sz="1600" b="0" i="0" u="none" cap="all" baseline="0" dirty="0" smtClean="0">
                          <a:ln w="9000" cmpd="sng">
                            <a:solidFill>
                              <a:schemeClr val="accent4">
                                <a:shade val="50000"/>
                                <a:satMod val="120000"/>
                              </a:schemeClr>
                            </a:solidFill>
                            <a:prstDash val="solid"/>
                          </a:ln>
                          <a:solidFill>
                            <a:schemeClr val="tx2"/>
                          </a:solidFill>
                          <a:effectLst>
                            <a:glow rad="63500">
                              <a:schemeClr val="accent1">
                                <a:satMod val="175000"/>
                                <a:alpha val="40000"/>
                              </a:schemeClr>
                            </a:glow>
                            <a:reflection blurRad="12700" stA="28000" endPos="45000" dist="1000" dir="5400000" sy="-100000" algn="bl" rotWithShape="0"/>
                          </a:effectLst>
                        </a:rPr>
                        <a:t> </a:t>
                      </a:r>
                      <a:r>
                        <a:rPr lang="bn-IN" sz="1600" b="0" i="0" u="sng" cap="all" baseline="0" dirty="0" smtClean="0">
                          <a:ln w="9000" cmpd="sng">
                            <a:solidFill>
                              <a:schemeClr val="accent4">
                                <a:shade val="50000"/>
                                <a:satMod val="120000"/>
                              </a:schemeClr>
                            </a:solidFill>
                            <a:prstDash val="solid"/>
                          </a:ln>
                          <a:solidFill>
                            <a:schemeClr val="tx2"/>
                          </a:solidFill>
                          <a:effectLst>
                            <a:glow rad="63500">
                              <a:schemeClr val="accent1">
                                <a:satMod val="175000"/>
                                <a:alpha val="40000"/>
                              </a:schemeClr>
                            </a:glow>
                            <a:reflection blurRad="12700" stA="28000" endPos="45000" dist="1000" dir="5400000" sy="-100000" algn="bl" rotWithShape="0"/>
                          </a:effectLst>
                        </a:rPr>
                        <a:t> </a:t>
                      </a:r>
                      <a:r>
                        <a:rPr lang="bn-IN" sz="1600" b="0" i="0" u="sng" cap="all" dirty="0" smtClean="0">
                          <a:ln w="9000" cmpd="sng">
                            <a:solidFill>
                              <a:schemeClr val="accent4">
                                <a:shade val="50000"/>
                                <a:satMod val="120000"/>
                              </a:schemeClr>
                            </a:solidFill>
                            <a:prstDash val="solid"/>
                          </a:ln>
                          <a:solidFill>
                            <a:schemeClr val="tx2"/>
                          </a:solidFill>
                          <a:effectLst>
                            <a:glow rad="63500">
                              <a:schemeClr val="accent1">
                                <a:satMod val="175000"/>
                                <a:alpha val="40000"/>
                              </a:schemeClr>
                            </a:glow>
                            <a:reflection blurRad="12700" stA="28000" endPos="45000" dist="1000" dir="5400000" sy="-100000" algn="bl" rotWithShape="0"/>
                          </a:effectLst>
                        </a:rPr>
                        <a:t> </a:t>
                      </a:r>
                      <a:endParaRPr lang="en-US" b="0" i="0" u="sng" dirty="0" smtClean="0">
                        <a:solidFill>
                          <a:schemeClr val="tx2"/>
                        </a:solidFill>
                        <a:effectLst>
                          <a:glow rad="63500">
                            <a:schemeClr val="accent1">
                              <a:satMod val="175000"/>
                              <a:alpha val="40000"/>
                            </a:schemeClr>
                          </a:glow>
                          <a:reflection blurRad="12700" stA="28000" endPos="45000" dist="1000" dir="5400000" sy="-100000" algn="bl" rotWithShape="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endParaRPr lang="en-US" dirty="0"/>
                    </a:p>
                  </a:txBody>
                  <a:tcPr/>
                </a:tc>
                <a:tc>
                  <a:txBody>
                    <a:bodyPr/>
                    <a:lstStyle/>
                    <a:p>
                      <a:r>
                        <a:rPr lang="bn-IN" dirty="0" smtClean="0"/>
                        <a:t>পরোক্ষ</a:t>
                      </a:r>
                      <a:r>
                        <a:rPr lang="bn-IN" baseline="0" dirty="0" smtClean="0"/>
                        <a:t> জোয়ার</a:t>
                      </a:r>
                      <a:r>
                        <a:rPr lang="en-US" baseline="0" dirty="0" smtClean="0"/>
                        <a:t>, Indirect Tide, Secondary Tide, Far Tide.</a:t>
                      </a:r>
                      <a:endParaRPr lang="en-US" dirty="0"/>
                    </a:p>
                  </a:txBody>
                  <a:tcPr/>
                </a:tc>
              </a:tr>
              <a:tr h="13447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1800"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তেজ কটাল</a:t>
                      </a:r>
                    </a:p>
                    <a:p>
                      <a:endParaRPr lang="en-US" dirty="0"/>
                    </a:p>
                  </a:txBody>
                  <a:tcPr/>
                </a:tc>
                <a:tc>
                  <a:txBody>
                    <a:bodyPr/>
                    <a:lstStyle/>
                    <a:p>
                      <a:pPr lvl="0"/>
                      <a:r>
                        <a:rPr lang="bn-IN" sz="1800" dirty="0" smtClean="0"/>
                        <a:t> পৃথিবীর সাথে</a:t>
                      </a:r>
                      <a:r>
                        <a:rPr lang="bn-IN" sz="1800" baseline="0" dirty="0" smtClean="0"/>
                        <a:t> </a:t>
                      </a:r>
                      <a:r>
                        <a:rPr lang="bn-IN" sz="1800" dirty="0" smtClean="0"/>
                        <a:t>একই সরলরেখায় অবস্থান</a:t>
                      </a:r>
                    </a:p>
                    <a:p>
                      <a:pPr lvl="0"/>
                      <a:r>
                        <a:rPr lang="bn-IN" sz="2000" dirty="0" smtClean="0"/>
                        <a:t>করে</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bn-I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bn-I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এসো</a:t>
                      </a:r>
                      <a:r>
                        <a:rPr lang="bn-IN" baseline="0" dirty="0" smtClean="0"/>
                        <a:t> </a:t>
                      </a:r>
                      <a:r>
                        <a:rPr lang="bn-IN" dirty="0" smtClean="0"/>
                        <a:t>নিজে</a:t>
                      </a:r>
                      <a:r>
                        <a:rPr lang="bn-IN" baseline="0" dirty="0" smtClean="0"/>
                        <a:t> করি</a:t>
                      </a:r>
                      <a:endParaRPr lang="en-US" dirty="0" smtClean="0"/>
                    </a:p>
                    <a:p>
                      <a:endParaRPr lang="en-US" dirty="0">
                        <a:solidFill>
                          <a:srgbClr val="00B050"/>
                        </a:solidFill>
                      </a:endParaRPr>
                    </a:p>
                  </a:txBody>
                  <a:tcPr/>
                </a:tc>
                <a:tc>
                  <a:txBody>
                    <a:bodyPr/>
                    <a:lstStyle/>
                    <a:p>
                      <a:r>
                        <a:rPr lang="bn-IN" baseline="0" dirty="0" smtClean="0"/>
                        <a:t>১৩ দিন পর পর</a:t>
                      </a:r>
                    </a:p>
                    <a:p>
                      <a:r>
                        <a:rPr lang="bn-IN" baseline="0" dirty="0" smtClean="0"/>
                        <a:t>(</a:t>
                      </a:r>
                      <a:r>
                        <a:rPr lang="en-US" baseline="0" dirty="0" err="1" smtClean="0"/>
                        <a:t>অমাবস্যা</a:t>
                      </a:r>
                      <a:r>
                        <a:rPr lang="en-US" baseline="0" dirty="0" smtClean="0"/>
                        <a:t> ও </a:t>
                      </a:r>
                      <a:r>
                        <a:rPr lang="en-US" baseline="0" dirty="0" err="1" smtClean="0"/>
                        <a:t>পূর্ণিমায়</a:t>
                      </a:r>
                      <a:r>
                        <a:rPr lang="en-US" baseline="0" dirty="0" smtClean="0"/>
                        <a:t>)</a:t>
                      </a:r>
                      <a:endParaRPr lang="en-US" dirty="0">
                        <a:solidFill>
                          <a:srgbClr val="00B050"/>
                        </a:solidFill>
                      </a:endParaRPr>
                    </a:p>
                  </a:txBody>
                  <a:tcPr/>
                </a:tc>
                <a:tc>
                  <a:txBody>
                    <a:bodyPr/>
                    <a:lstStyle/>
                    <a:p>
                      <a:endParaRPr lang="bn-IN" dirty="0" smtClean="0"/>
                    </a:p>
                    <a:p>
                      <a:r>
                        <a:rPr lang="bn-IN" dirty="0" smtClean="0"/>
                        <a:t>========</a:t>
                      </a:r>
                      <a:endParaRPr lang="en-US" dirty="0"/>
                    </a:p>
                  </a:txBody>
                  <a:tcPr/>
                </a:tc>
                <a:tc>
                  <a:txBody>
                    <a:bodyPr/>
                    <a:lstStyle/>
                    <a:p>
                      <a:endParaRPr lang="bn-IN" dirty="0" smtClean="0"/>
                    </a:p>
                    <a:p>
                      <a:r>
                        <a:rPr lang="bn-IN" dirty="0" smtClean="0"/>
                        <a:t>জোয়ারের</a:t>
                      </a:r>
                      <a:r>
                        <a:rPr lang="bn-IN" baseline="0" dirty="0" smtClean="0"/>
                        <a:t> পানি সবচেয়ে বেশি উচ্চতায় ফুলে।</a:t>
                      </a:r>
                      <a:endParaRPr lang="en-US" dirty="0"/>
                    </a:p>
                  </a:txBody>
                  <a:tcPr/>
                </a:tc>
                <a:tc>
                  <a:txBody>
                    <a:bodyPr/>
                    <a:lstStyle/>
                    <a:p>
                      <a:r>
                        <a:rPr lang="bn-IN" dirty="0" smtClean="0"/>
                        <a:t> ভরা</a:t>
                      </a:r>
                      <a:r>
                        <a:rPr lang="bn-IN" baseline="0" dirty="0" smtClean="0"/>
                        <a:t> </a:t>
                      </a:r>
                      <a:r>
                        <a:rPr lang="bn-IN" dirty="0" smtClean="0"/>
                        <a:t>কটাল,</a:t>
                      </a:r>
                      <a:r>
                        <a:rPr lang="en-US" dirty="0" smtClean="0"/>
                        <a:t> Spring Tide.</a:t>
                      </a:r>
                      <a:r>
                        <a:rPr lang="bn-IN" dirty="0" smtClean="0"/>
                        <a:t> </a:t>
                      </a:r>
                      <a:endParaRPr lang="en-US" dirty="0"/>
                    </a:p>
                  </a:txBody>
                  <a:tcPr/>
                </a:tc>
              </a:tr>
              <a:tr h="1203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1800"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 মরা কটাল</a:t>
                      </a:r>
                    </a:p>
                    <a:p>
                      <a:endParaRPr lang="en-US" dirty="0"/>
                    </a:p>
                  </a:txBody>
                  <a:tcPr/>
                </a:tc>
                <a:tc>
                  <a:txBody>
                    <a:bodyPr/>
                    <a:lstStyle/>
                    <a:p>
                      <a:pPr lvl="0"/>
                      <a:r>
                        <a:rPr lang="bn-IN" sz="1800" dirty="0" smtClean="0"/>
                        <a:t>পৃথিবীর সাথে সমকোণে অবস্থান </a:t>
                      </a:r>
                    </a:p>
                    <a:p>
                      <a:pPr lvl="0"/>
                      <a:r>
                        <a:rPr lang="bn-IN" sz="2000" dirty="0" smtClean="0"/>
                        <a:t>করে।</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bn-I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bn-I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bn-I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এসো</a:t>
                      </a:r>
                      <a:r>
                        <a:rPr lang="bn-IN" baseline="0" dirty="0" smtClean="0"/>
                        <a:t> </a:t>
                      </a:r>
                      <a:r>
                        <a:rPr lang="bn-IN" dirty="0" smtClean="0"/>
                        <a:t>নিজে</a:t>
                      </a:r>
                      <a:r>
                        <a:rPr lang="bn-IN" baseline="0" dirty="0" smtClean="0"/>
                        <a:t> করি</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lvl="0"/>
                      <a:r>
                        <a:rPr lang="bn-IN" dirty="0" smtClean="0"/>
                        <a:t>১৩ দিন পর</a:t>
                      </a:r>
                      <a:r>
                        <a:rPr lang="bn-IN" baseline="0" dirty="0" smtClean="0"/>
                        <a:t> পর </a:t>
                      </a:r>
                      <a:endParaRPr lang="en-US" baseline="0" dirty="0" smtClean="0"/>
                    </a:p>
                    <a:p>
                      <a:pPr lvl="0"/>
                      <a:r>
                        <a:rPr lang="bn-IN" baseline="0" dirty="0" smtClean="0"/>
                        <a:t>(</a:t>
                      </a:r>
                      <a:r>
                        <a:rPr lang="en-US" baseline="0" dirty="0" err="1" smtClean="0"/>
                        <a:t>সপ্তমী</a:t>
                      </a:r>
                      <a:r>
                        <a:rPr lang="en-US" baseline="0" dirty="0" smtClean="0"/>
                        <a:t> ও </a:t>
                      </a:r>
                      <a:r>
                        <a:rPr lang="en-US" baseline="0" dirty="0" err="1" smtClean="0"/>
                        <a:t>অষ্টমী</a:t>
                      </a:r>
                      <a:r>
                        <a:rPr lang="en-US" baseline="0" dirty="0" smtClean="0"/>
                        <a:t> </a:t>
                      </a:r>
                      <a:r>
                        <a:rPr lang="en-US" baseline="0" dirty="0" err="1" smtClean="0"/>
                        <a:t>তিথিতে</a:t>
                      </a:r>
                      <a:r>
                        <a:rPr lang="en-US" baseline="0" dirty="0" smtClean="0"/>
                        <a:t>)</a:t>
                      </a:r>
                      <a:endParaRPr lang="en-US" dirty="0">
                        <a:solidFill>
                          <a:srgbClr val="00B050"/>
                        </a:solidFill>
                      </a:endParaRPr>
                    </a:p>
                  </a:txBody>
                  <a:tcPr/>
                </a:tc>
                <a:tc>
                  <a:txBody>
                    <a:bodyPr/>
                    <a:lstStyle/>
                    <a:p>
                      <a:endParaRPr lang="en-US" dirty="0"/>
                    </a:p>
                  </a:txBody>
                  <a:tcPr/>
                </a:tc>
                <a:tc>
                  <a:txBody>
                    <a:bodyPr/>
                    <a:lstStyle/>
                    <a:p>
                      <a:r>
                        <a:rPr lang="bn-IN" dirty="0" smtClean="0"/>
                        <a:t>জোয়ারের</a:t>
                      </a:r>
                      <a:r>
                        <a:rPr lang="bn-IN" baseline="0" dirty="0" smtClean="0"/>
                        <a:t> পানি বেশি ফুলতে পারেনা ( সূর্যের আড়াআড়ি আকর্ষণের প্রভাবে)।</a:t>
                      </a:r>
                      <a:endParaRPr lang="en-US" dirty="0">
                        <a:solidFill>
                          <a:srgbClr val="00B050"/>
                        </a:solidFill>
                      </a:endParaRPr>
                    </a:p>
                  </a:txBody>
                  <a:tcPr/>
                </a:tc>
                <a:tc>
                  <a:txBody>
                    <a:bodyPr/>
                    <a:lstStyle/>
                    <a:p>
                      <a:r>
                        <a:rPr lang="en-US" baseline="0" dirty="0" smtClean="0"/>
                        <a:t> Neap Tide</a:t>
                      </a:r>
                      <a:endParaRPr lang="en-US" dirty="0">
                        <a:solidFill>
                          <a:schemeClr val="tx1"/>
                        </a:solidFill>
                      </a:endParaRPr>
                    </a:p>
                  </a:txBody>
                  <a:tcPr/>
                </a:tc>
              </a:tr>
            </a:tbl>
          </a:graphicData>
        </a:graphic>
      </p:graphicFrame>
      <p:pic>
        <p:nvPicPr>
          <p:cNvPr id="6" name="Content Placeholder 3" descr="Picture-1-solar-eclipse-diagram.png"/>
          <p:cNvPicPr>
            <a:picLocks noChangeAspect="1"/>
          </p:cNvPicPr>
          <p:nvPr/>
        </p:nvPicPr>
        <p:blipFill>
          <a:blip r:embed="rId2" cstate="print"/>
          <a:stretch>
            <a:fillRect/>
          </a:stretch>
        </p:blipFill>
        <p:spPr>
          <a:xfrm>
            <a:off x="6979025" y="3348319"/>
            <a:ext cx="1586752" cy="1129552"/>
          </a:xfrm>
          <a:prstGeom prst="rect">
            <a:avLst/>
          </a:prstGeom>
        </p:spPr>
      </p:pic>
      <p:pic>
        <p:nvPicPr>
          <p:cNvPr id="8" name="Content Placeholder 3" descr="s8m3l3image10.jpg"/>
          <p:cNvPicPr>
            <a:picLocks noChangeAspect="1"/>
          </p:cNvPicPr>
          <p:nvPr/>
        </p:nvPicPr>
        <p:blipFill>
          <a:blip r:embed="rId3" cstate="print"/>
          <a:stretch>
            <a:fillRect/>
          </a:stretch>
        </p:blipFill>
        <p:spPr>
          <a:xfrm>
            <a:off x="7005918" y="4856814"/>
            <a:ext cx="1658397" cy="1304144"/>
          </a:xfrm>
          <a:prstGeom prst="rect">
            <a:avLst/>
          </a:prstGeom>
        </p:spPr>
      </p:pic>
      <p:pic>
        <p:nvPicPr>
          <p:cNvPr id="9" name="Content Placeholder 3" descr="lunar-eclipse-data.jpg"/>
          <p:cNvPicPr>
            <a:picLocks noChangeAspect="1"/>
          </p:cNvPicPr>
          <p:nvPr/>
        </p:nvPicPr>
        <p:blipFill>
          <a:blip r:embed="rId4" cstate="print"/>
          <a:stretch>
            <a:fillRect/>
          </a:stretch>
        </p:blipFill>
        <p:spPr>
          <a:xfrm>
            <a:off x="6925236" y="1600200"/>
            <a:ext cx="1748118" cy="1492623"/>
          </a:xfrm>
          <a:prstGeom prst="rect">
            <a:avLst/>
          </a:prstGeom>
        </p:spPr>
      </p:pic>
      <p:sp>
        <p:nvSpPr>
          <p:cNvPr id="10" name="Rectangle 9"/>
          <p:cNvSpPr/>
          <p:nvPr/>
        </p:nvSpPr>
        <p:spPr>
          <a:xfrm>
            <a:off x="0" y="0"/>
            <a:ext cx="10421471" cy="584775"/>
          </a:xfrm>
          <a:prstGeom prst="rect">
            <a:avLst/>
          </a:prstGeom>
          <a:noFill/>
        </p:spPr>
        <p:txBody>
          <a:bodyPr wrap="square" lIns="91440" tIns="45720" rIns="91440" bIns="45720">
            <a:spAutoFit/>
          </a:bodyPr>
          <a:lstStyle/>
          <a:p>
            <a:pPr algn="ctr"/>
            <a:r>
              <a:rPr lang="bn-I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bn-IN"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বিভিন্ন জোয়ারের </a:t>
            </a:r>
            <a:r>
              <a:rPr lang="en-US"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তুলনামূলক</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bn-IN"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বৈশিষ্ট্য </a:t>
            </a:r>
            <a:endPar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1" name="Picture 10" descr="SOMOKON.png"/>
          <p:cNvPicPr>
            <a:picLocks noChangeAspect="1"/>
          </p:cNvPicPr>
          <p:nvPr/>
        </p:nvPicPr>
        <p:blipFill>
          <a:blip r:embed="rId5"/>
          <a:stretch>
            <a:fillRect/>
          </a:stretch>
        </p:blipFill>
        <p:spPr>
          <a:xfrm>
            <a:off x="6865495" y="6610663"/>
            <a:ext cx="1813810" cy="989350"/>
          </a:xfrm>
          <a:prstGeom prst="rect">
            <a:avLst/>
          </a:prstGeo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ppt_x"/>
                                          </p:val>
                                        </p:tav>
                                        <p:tav tm="100000">
                                          <p:val>
                                            <p:strVal val="#ppt_x"/>
                                          </p:val>
                                        </p:tav>
                                      </p:tavLst>
                                    </p:anim>
                                    <p:anim calcmode="lin" valueType="num">
                                      <p:cBhvr additive="base">
                                        <p:cTn id="13"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lide(fromBottom)">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বান, সমজোয়ার রেখা, </a:t>
            </a:r>
            <a:br>
              <a:rPr lang="bn-IN"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bn-IN"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জোয়ার ভাটার সময়ের ব্যবধান ও প্রভাব</a:t>
            </a:r>
            <a:endParaRPr lang="en-US"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sz="half" idx="1"/>
          </p:nvPr>
        </p:nvSpPr>
        <p:spPr>
          <a:xfrm>
            <a:off x="1223682" y="1600201"/>
            <a:ext cx="4356847" cy="4693023"/>
          </a:xfrm>
        </p:spPr>
        <p:txBody>
          <a:bodyPr>
            <a:normAutofit lnSpcReduction="10000"/>
          </a:bodyPr>
          <a:lstStyle/>
          <a:p>
            <a:pPr>
              <a:buNone/>
            </a:pPr>
            <a:endParaRPr lang="bn-IN" sz="2400" dirty="0" smtClean="0">
              <a:solidFill>
                <a:schemeClr val="tx1"/>
              </a:solidFill>
            </a:endParaRPr>
          </a:p>
          <a:p>
            <a:pPr>
              <a:buNone/>
            </a:pPr>
            <a:r>
              <a:rPr lang="bn-IN" sz="2400" dirty="0" smtClean="0">
                <a:solidFill>
                  <a:schemeClr val="accent6"/>
                </a:solidFill>
              </a:rPr>
              <a:t>জোয়ারের বানঃ </a:t>
            </a:r>
            <a:r>
              <a:rPr lang="bn-IN" sz="2400" dirty="0" smtClean="0">
                <a:solidFill>
                  <a:schemeClr val="tx1"/>
                </a:solidFill>
              </a:rPr>
              <a:t>দ্রুত নদীতে</a:t>
            </a:r>
          </a:p>
          <a:p>
            <a:pPr>
              <a:buNone/>
            </a:pPr>
            <a:r>
              <a:rPr lang="bn-IN" sz="2400" dirty="0" smtClean="0">
                <a:solidFill>
                  <a:schemeClr val="tx1"/>
                </a:solidFill>
              </a:rPr>
              <a:t>জোয়ারের সময় সমুদ্রের </a:t>
            </a:r>
          </a:p>
          <a:p>
            <a:pPr>
              <a:buNone/>
            </a:pPr>
            <a:r>
              <a:rPr lang="bn-IN" sz="2400" dirty="0" smtClean="0">
                <a:solidFill>
                  <a:schemeClr val="tx1"/>
                </a:solidFill>
              </a:rPr>
              <a:t>পানি  উঁচু হয়ে মোহনা দিয়ে </a:t>
            </a:r>
          </a:p>
          <a:p>
            <a:pPr>
              <a:buNone/>
            </a:pPr>
            <a:r>
              <a:rPr lang="bn-IN" sz="2400" dirty="0" smtClean="0">
                <a:solidFill>
                  <a:schemeClr val="tx1"/>
                </a:solidFill>
              </a:rPr>
              <a:t>প্রবেশ করে, ফলে নদীর </a:t>
            </a:r>
          </a:p>
          <a:p>
            <a:pPr>
              <a:buNone/>
            </a:pPr>
            <a:r>
              <a:rPr lang="bn-IN" sz="2400" dirty="0" smtClean="0">
                <a:solidFill>
                  <a:schemeClr val="tx1"/>
                </a:solidFill>
              </a:rPr>
              <a:t>পানিও তখন বৃদ্ধি পায়। </a:t>
            </a:r>
          </a:p>
          <a:p>
            <a:pPr>
              <a:buNone/>
            </a:pPr>
            <a:r>
              <a:rPr lang="bn-IN" sz="2400" dirty="0" smtClean="0">
                <a:solidFill>
                  <a:schemeClr val="tx1"/>
                </a:solidFill>
              </a:rPr>
              <a:t>এভাবে জোয়ারের পানি নদীতে </a:t>
            </a:r>
          </a:p>
          <a:p>
            <a:pPr>
              <a:buNone/>
            </a:pPr>
            <a:r>
              <a:rPr lang="bn-IN" sz="2400" dirty="0" smtClean="0">
                <a:solidFill>
                  <a:schemeClr val="tx1"/>
                </a:solidFill>
              </a:rPr>
              <a:t>আসার সময় মাঝেমাঝে </a:t>
            </a:r>
          </a:p>
          <a:p>
            <a:pPr>
              <a:buNone/>
            </a:pPr>
            <a:r>
              <a:rPr lang="bn-IN" sz="2400" dirty="0" smtClean="0">
                <a:solidFill>
                  <a:schemeClr val="tx1"/>
                </a:solidFill>
              </a:rPr>
              <a:t>অত্যদিক (৫-৭ মিটার) উঁচু </a:t>
            </a:r>
          </a:p>
          <a:p>
            <a:pPr>
              <a:buNone/>
            </a:pPr>
            <a:r>
              <a:rPr lang="bn-IN" sz="2400" dirty="0" smtClean="0">
                <a:solidFill>
                  <a:schemeClr val="tx1"/>
                </a:solidFill>
              </a:rPr>
              <a:t>হয়ে প্রবলবেগে নদীতে প্রবেশ </a:t>
            </a:r>
          </a:p>
          <a:p>
            <a:pPr>
              <a:buNone/>
            </a:pPr>
            <a:r>
              <a:rPr lang="bn-IN" sz="2400" dirty="0" smtClean="0">
                <a:solidFill>
                  <a:schemeClr val="tx1"/>
                </a:solidFill>
              </a:rPr>
              <a:t>করে তখন একে বান বলে।</a:t>
            </a:r>
            <a:endParaRPr lang="en-US" sz="2400" dirty="0" smtClean="0">
              <a:ln w="10160">
                <a:solidFill>
                  <a:schemeClr val="accent1"/>
                </a:solidFill>
                <a:prstDash val="solid"/>
              </a:ln>
              <a:effectLst>
                <a:outerShdw blurRad="38100" dist="32000" dir="5400000" algn="tl">
                  <a:srgbClr val="000000">
                    <a:alpha val="30000"/>
                  </a:srgbClr>
                </a:outerShdw>
              </a:effectLst>
            </a:endParaRPr>
          </a:p>
          <a:p>
            <a:pPr>
              <a:buNone/>
            </a:pPr>
            <a:endParaRPr lang="en-US" sz="8000" dirty="0"/>
          </a:p>
        </p:txBody>
      </p:sp>
      <p:pic>
        <p:nvPicPr>
          <p:cNvPr id="5" name="Content Placeholder 4" descr="tidal bore.jpg"/>
          <p:cNvPicPr>
            <a:picLocks noGrp="1" noChangeAspect="1"/>
          </p:cNvPicPr>
          <p:nvPr>
            <p:ph sz="half" idx="2"/>
          </p:nvPr>
        </p:nvPicPr>
        <p:blipFill>
          <a:blip r:embed="rId2"/>
          <a:stretch>
            <a:fillRect/>
          </a:stretch>
        </p:blipFill>
        <p:spPr>
          <a:xfrm>
            <a:off x="5755341" y="1532966"/>
            <a:ext cx="5553635" cy="2070846"/>
          </a:xfrm>
        </p:spPr>
      </p:pic>
      <p:pic>
        <p:nvPicPr>
          <p:cNvPr id="6" name="Content Placeholder 3" descr="tidal bore 2.jpg"/>
          <p:cNvPicPr>
            <a:picLocks noChangeAspect="1"/>
          </p:cNvPicPr>
          <p:nvPr/>
        </p:nvPicPr>
        <p:blipFill>
          <a:blip r:embed="rId3"/>
          <a:stretch>
            <a:fillRect/>
          </a:stretch>
        </p:blipFill>
        <p:spPr>
          <a:xfrm>
            <a:off x="5822576" y="3711388"/>
            <a:ext cx="5472953" cy="2528047"/>
          </a:xfrm>
          <a:prstGeom prst="rect">
            <a:avLst/>
          </a:prstGeo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iterate type="lt">
                                    <p:tmPct val="10000"/>
                                  </p:iterate>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2000"/>
                                        <p:tgtEl>
                                          <p:spTgt spid="3">
                                            <p:txEl>
                                              <p:pRg st="1" end="1"/>
                                            </p:txEl>
                                          </p:spTgt>
                                        </p:tgtEl>
                                      </p:cBhvr>
                                    </p:animEffect>
                                    <p:anim calcmode="lin" valueType="num">
                                      <p:cBhvr>
                                        <p:cTn id="2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0" nodeType="click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2000"/>
                                        <p:tgtEl>
                                          <p:spTgt spid="3">
                                            <p:txEl>
                                              <p:pRg st="2" end="2"/>
                                            </p:txEl>
                                          </p:spTgt>
                                        </p:tgtEl>
                                      </p:cBhvr>
                                    </p:animEffect>
                                    <p:anim calcmode="lin" valueType="num">
                                      <p:cBhvr>
                                        <p:cTn id="3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grpId="0" nodeType="clickEffect">
                                  <p:stCondLst>
                                    <p:cond delay="0"/>
                                  </p:stCondLst>
                                  <p:iterate type="lt">
                                    <p:tmPct val="10000"/>
                                  </p:iterate>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2000"/>
                                        <p:tgtEl>
                                          <p:spTgt spid="3">
                                            <p:txEl>
                                              <p:pRg st="3" end="3"/>
                                            </p:txEl>
                                          </p:spTgt>
                                        </p:tgtEl>
                                      </p:cBhvr>
                                    </p:animEffect>
                                    <p:anim calcmode="lin" valueType="num">
                                      <p:cBhvr>
                                        <p:cTn id="3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4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grpId="0" nodeType="clickEffect">
                                  <p:stCondLst>
                                    <p:cond delay="0"/>
                                  </p:stCondLst>
                                  <p:iterate type="lt">
                                    <p:tmPct val="10000"/>
                                  </p:iterate>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2000"/>
                                        <p:tgtEl>
                                          <p:spTgt spid="3">
                                            <p:txEl>
                                              <p:pRg st="4" end="4"/>
                                            </p:txEl>
                                          </p:spTgt>
                                        </p:tgtEl>
                                      </p:cBhvr>
                                    </p:animEffect>
                                    <p:anim calcmode="lin" valueType="num">
                                      <p:cBhvr>
                                        <p:cTn id="4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4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45" presetClass="entr" presetSubtype="0" fill="hold" grpId="0" nodeType="clickEffect">
                                  <p:stCondLst>
                                    <p:cond delay="0"/>
                                  </p:stCondLst>
                                  <p:iterate type="lt">
                                    <p:tmPct val="10000"/>
                                  </p:iterate>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2000"/>
                                        <p:tgtEl>
                                          <p:spTgt spid="3">
                                            <p:txEl>
                                              <p:pRg st="5" end="5"/>
                                            </p:txEl>
                                          </p:spTgt>
                                        </p:tgtEl>
                                      </p:cBhvr>
                                    </p:animEffect>
                                    <p:anim calcmode="lin" valueType="num">
                                      <p:cBhvr>
                                        <p:cTn id="5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54"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45" presetClass="entr" presetSubtype="0" fill="hold" grpId="0" nodeType="clickEffect">
                                  <p:stCondLst>
                                    <p:cond delay="0"/>
                                  </p:stCondLst>
                                  <p:iterate type="lt">
                                    <p:tmPct val="10000"/>
                                  </p:iterate>
                                  <p:childTnLst>
                                    <p:set>
                                      <p:cBhvr>
                                        <p:cTn id="58" dur="1" fill="hold">
                                          <p:stCondLst>
                                            <p:cond delay="0"/>
                                          </p:stCondLst>
                                        </p:cTn>
                                        <p:tgtEl>
                                          <p:spTgt spid="3">
                                            <p:txEl>
                                              <p:pRg st="6" end="6"/>
                                            </p:txEl>
                                          </p:spTgt>
                                        </p:tgtEl>
                                        <p:attrNameLst>
                                          <p:attrName>style.visibility</p:attrName>
                                        </p:attrNameLst>
                                      </p:cBhvr>
                                      <p:to>
                                        <p:strVal val="visible"/>
                                      </p:to>
                                    </p:set>
                                    <p:animEffect transition="in" filter="fade">
                                      <p:cBhvr>
                                        <p:cTn id="59" dur="2000"/>
                                        <p:tgtEl>
                                          <p:spTgt spid="3">
                                            <p:txEl>
                                              <p:pRg st="6" end="6"/>
                                            </p:txEl>
                                          </p:spTgt>
                                        </p:tgtEl>
                                      </p:cBhvr>
                                    </p:animEffect>
                                    <p:anim calcmode="lin" valueType="num">
                                      <p:cBhvr>
                                        <p:cTn id="60"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61"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45" presetClass="entr" presetSubtype="0" fill="hold" grpId="0" nodeType="clickEffect">
                                  <p:stCondLst>
                                    <p:cond delay="0"/>
                                  </p:stCondLst>
                                  <p:iterate type="lt">
                                    <p:tmPct val="10000"/>
                                  </p:iterate>
                                  <p:childTnLst>
                                    <p:set>
                                      <p:cBhvr>
                                        <p:cTn id="65" dur="1" fill="hold">
                                          <p:stCondLst>
                                            <p:cond delay="0"/>
                                          </p:stCondLst>
                                        </p:cTn>
                                        <p:tgtEl>
                                          <p:spTgt spid="3">
                                            <p:txEl>
                                              <p:pRg st="7" end="7"/>
                                            </p:txEl>
                                          </p:spTgt>
                                        </p:tgtEl>
                                        <p:attrNameLst>
                                          <p:attrName>style.visibility</p:attrName>
                                        </p:attrNameLst>
                                      </p:cBhvr>
                                      <p:to>
                                        <p:strVal val="visible"/>
                                      </p:to>
                                    </p:set>
                                    <p:animEffect transition="in" filter="fade">
                                      <p:cBhvr>
                                        <p:cTn id="66" dur="2000"/>
                                        <p:tgtEl>
                                          <p:spTgt spid="3">
                                            <p:txEl>
                                              <p:pRg st="7" end="7"/>
                                            </p:txEl>
                                          </p:spTgt>
                                        </p:tgtEl>
                                      </p:cBhvr>
                                    </p:animEffect>
                                    <p:anim calcmode="lin" valueType="num">
                                      <p:cBhvr>
                                        <p:cTn id="67"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68"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45" presetClass="entr" presetSubtype="0" fill="hold" grpId="0" nodeType="clickEffect">
                                  <p:stCondLst>
                                    <p:cond delay="0"/>
                                  </p:stCondLst>
                                  <p:iterate type="lt">
                                    <p:tmPct val="10000"/>
                                  </p:iterate>
                                  <p:childTnLst>
                                    <p:set>
                                      <p:cBhvr>
                                        <p:cTn id="72" dur="1" fill="hold">
                                          <p:stCondLst>
                                            <p:cond delay="0"/>
                                          </p:stCondLst>
                                        </p:cTn>
                                        <p:tgtEl>
                                          <p:spTgt spid="3">
                                            <p:txEl>
                                              <p:pRg st="8" end="8"/>
                                            </p:txEl>
                                          </p:spTgt>
                                        </p:tgtEl>
                                        <p:attrNameLst>
                                          <p:attrName>style.visibility</p:attrName>
                                        </p:attrNameLst>
                                      </p:cBhvr>
                                      <p:to>
                                        <p:strVal val="visible"/>
                                      </p:to>
                                    </p:set>
                                    <p:animEffect transition="in" filter="fade">
                                      <p:cBhvr>
                                        <p:cTn id="73" dur="2000"/>
                                        <p:tgtEl>
                                          <p:spTgt spid="3">
                                            <p:txEl>
                                              <p:pRg st="8" end="8"/>
                                            </p:txEl>
                                          </p:spTgt>
                                        </p:tgtEl>
                                      </p:cBhvr>
                                    </p:animEffect>
                                    <p:anim calcmode="lin" valueType="num">
                                      <p:cBhvr>
                                        <p:cTn id="74"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75" dur="20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45" presetClass="entr" presetSubtype="0" fill="hold" grpId="0" nodeType="clickEffect">
                                  <p:stCondLst>
                                    <p:cond delay="0"/>
                                  </p:stCondLst>
                                  <p:iterate type="lt">
                                    <p:tmPct val="10000"/>
                                  </p:iterate>
                                  <p:childTnLst>
                                    <p:set>
                                      <p:cBhvr>
                                        <p:cTn id="79" dur="1" fill="hold">
                                          <p:stCondLst>
                                            <p:cond delay="0"/>
                                          </p:stCondLst>
                                        </p:cTn>
                                        <p:tgtEl>
                                          <p:spTgt spid="3">
                                            <p:txEl>
                                              <p:pRg st="9" end="9"/>
                                            </p:txEl>
                                          </p:spTgt>
                                        </p:tgtEl>
                                        <p:attrNameLst>
                                          <p:attrName>style.visibility</p:attrName>
                                        </p:attrNameLst>
                                      </p:cBhvr>
                                      <p:to>
                                        <p:strVal val="visible"/>
                                      </p:to>
                                    </p:set>
                                    <p:animEffect transition="in" filter="fade">
                                      <p:cBhvr>
                                        <p:cTn id="80" dur="2000"/>
                                        <p:tgtEl>
                                          <p:spTgt spid="3">
                                            <p:txEl>
                                              <p:pRg st="9" end="9"/>
                                            </p:txEl>
                                          </p:spTgt>
                                        </p:tgtEl>
                                      </p:cBhvr>
                                    </p:animEffect>
                                    <p:anim calcmode="lin" valueType="num">
                                      <p:cBhvr>
                                        <p:cTn id="81" dur="2000" fill="hold"/>
                                        <p:tgtEl>
                                          <p:spTgt spid="3">
                                            <p:txEl>
                                              <p:pRg st="9" end="9"/>
                                            </p:txEl>
                                          </p:spTgt>
                                        </p:tgtEl>
                                        <p:attrNameLst>
                                          <p:attrName>ppt_w</p:attrName>
                                        </p:attrNameLst>
                                      </p:cBhvr>
                                      <p:tavLst>
                                        <p:tav tm="0" fmla="#ppt_w*sin(2.5*pi*$)">
                                          <p:val>
                                            <p:fltVal val="0"/>
                                          </p:val>
                                        </p:tav>
                                        <p:tav tm="100000">
                                          <p:val>
                                            <p:fltVal val="1"/>
                                          </p:val>
                                        </p:tav>
                                      </p:tavLst>
                                    </p:anim>
                                    <p:anim calcmode="lin" valueType="num">
                                      <p:cBhvr>
                                        <p:cTn id="82" dur="20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45" presetClass="entr" presetSubtype="0" fill="hold" grpId="0" nodeType="clickEffect">
                                  <p:stCondLst>
                                    <p:cond delay="0"/>
                                  </p:stCondLst>
                                  <p:iterate type="lt">
                                    <p:tmPct val="10000"/>
                                  </p:iterate>
                                  <p:childTnLst>
                                    <p:set>
                                      <p:cBhvr>
                                        <p:cTn id="86" dur="1" fill="hold">
                                          <p:stCondLst>
                                            <p:cond delay="0"/>
                                          </p:stCondLst>
                                        </p:cTn>
                                        <p:tgtEl>
                                          <p:spTgt spid="3">
                                            <p:txEl>
                                              <p:pRg st="10" end="10"/>
                                            </p:txEl>
                                          </p:spTgt>
                                        </p:tgtEl>
                                        <p:attrNameLst>
                                          <p:attrName>style.visibility</p:attrName>
                                        </p:attrNameLst>
                                      </p:cBhvr>
                                      <p:to>
                                        <p:strVal val="visible"/>
                                      </p:to>
                                    </p:set>
                                    <p:animEffect transition="in" filter="fade">
                                      <p:cBhvr>
                                        <p:cTn id="87" dur="2000"/>
                                        <p:tgtEl>
                                          <p:spTgt spid="3">
                                            <p:txEl>
                                              <p:pRg st="10" end="10"/>
                                            </p:txEl>
                                          </p:spTgt>
                                        </p:tgtEl>
                                      </p:cBhvr>
                                    </p:animEffect>
                                    <p:anim calcmode="lin" valueType="num">
                                      <p:cBhvr>
                                        <p:cTn id="88" dur="2000" fill="hold"/>
                                        <p:tgtEl>
                                          <p:spTgt spid="3">
                                            <p:txEl>
                                              <p:pRg st="10" end="10"/>
                                            </p:txEl>
                                          </p:spTgt>
                                        </p:tgtEl>
                                        <p:attrNameLst>
                                          <p:attrName>ppt_w</p:attrName>
                                        </p:attrNameLst>
                                      </p:cBhvr>
                                      <p:tavLst>
                                        <p:tav tm="0" fmla="#ppt_w*sin(2.5*pi*$)">
                                          <p:val>
                                            <p:fltVal val="0"/>
                                          </p:val>
                                        </p:tav>
                                        <p:tav tm="100000">
                                          <p:val>
                                            <p:fltVal val="1"/>
                                          </p:val>
                                        </p:tav>
                                      </p:tavLst>
                                    </p:anim>
                                    <p:anim calcmode="lin" valueType="num">
                                      <p:cBhvr>
                                        <p:cTn id="89" dur="2000" fill="hold"/>
                                        <p:tgtEl>
                                          <p:spTgt spid="3">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1290919" y="636493"/>
            <a:ext cx="3724834" cy="5589495"/>
          </a:xfrm>
        </p:spPr>
        <p:txBody>
          <a:bodyPr>
            <a:noAutofit/>
          </a:bodyPr>
          <a:lstStyle/>
          <a:p>
            <a:pPr algn="just"/>
            <a:endParaRPr lang="bn-IN" sz="2800" dirty="0" smtClean="0">
              <a:solidFill>
                <a:srgbClr val="0070C0"/>
              </a:solidFill>
            </a:endParaRPr>
          </a:p>
          <a:p>
            <a:pPr algn="just"/>
            <a:r>
              <a:rPr lang="bn-IN" sz="2800" dirty="0" smtClean="0">
                <a:solidFill>
                  <a:schemeClr val="accent6"/>
                </a:solidFill>
              </a:rPr>
              <a:t>সমজোয়ার রেখাঃ </a:t>
            </a:r>
          </a:p>
          <a:p>
            <a:pPr algn="just"/>
            <a:r>
              <a:rPr lang="bn-IN" sz="2800" dirty="0" smtClean="0">
                <a:solidFill>
                  <a:schemeClr val="tx1"/>
                </a:solidFill>
              </a:rPr>
              <a:t>সমুদ্রের যেসব </a:t>
            </a:r>
          </a:p>
          <a:p>
            <a:pPr algn="just"/>
            <a:r>
              <a:rPr lang="bn-IN" sz="2800" dirty="0" smtClean="0">
                <a:solidFill>
                  <a:schemeClr val="tx1"/>
                </a:solidFill>
              </a:rPr>
              <a:t>স্থানে একইসাথে </a:t>
            </a:r>
          </a:p>
          <a:p>
            <a:pPr algn="just"/>
            <a:r>
              <a:rPr lang="bn-IN" sz="2800" dirty="0" smtClean="0">
                <a:solidFill>
                  <a:schemeClr val="tx1"/>
                </a:solidFill>
              </a:rPr>
              <a:t>জোয়ার হয়, সে </a:t>
            </a:r>
          </a:p>
          <a:p>
            <a:pPr algn="just"/>
            <a:r>
              <a:rPr lang="bn-IN" sz="2800" dirty="0" smtClean="0">
                <a:solidFill>
                  <a:schemeClr val="tx1"/>
                </a:solidFill>
              </a:rPr>
              <a:t>স্থানগুলো যে </a:t>
            </a:r>
          </a:p>
          <a:p>
            <a:pPr algn="just"/>
            <a:r>
              <a:rPr lang="bn-IN" sz="2800" dirty="0" smtClean="0">
                <a:solidFill>
                  <a:schemeClr val="tx1"/>
                </a:solidFill>
              </a:rPr>
              <a:t>রেখা দ্বারা সংযুক্ত </a:t>
            </a:r>
          </a:p>
          <a:p>
            <a:pPr algn="just"/>
            <a:r>
              <a:rPr lang="bn-IN" sz="2800" dirty="0" smtClean="0">
                <a:solidFill>
                  <a:schemeClr val="tx1"/>
                </a:solidFill>
              </a:rPr>
              <a:t>করা হয়,তাকে </a:t>
            </a:r>
          </a:p>
          <a:p>
            <a:pPr algn="just"/>
            <a:r>
              <a:rPr lang="bn-IN" sz="2800" dirty="0" smtClean="0">
                <a:solidFill>
                  <a:schemeClr val="tx1"/>
                </a:solidFill>
              </a:rPr>
              <a:t>সমজোয়ার রেখা </a:t>
            </a:r>
          </a:p>
          <a:p>
            <a:pPr algn="just"/>
            <a:r>
              <a:rPr lang="bn-IN" sz="2800" dirty="0" smtClean="0">
                <a:solidFill>
                  <a:schemeClr val="tx1"/>
                </a:solidFill>
              </a:rPr>
              <a:t>বলে</a:t>
            </a:r>
            <a:endParaRPr lang="en-US" sz="2800" dirty="0"/>
          </a:p>
        </p:txBody>
      </p:sp>
      <p:pic>
        <p:nvPicPr>
          <p:cNvPr id="5" name="Content Placeholder 4" descr="tidal contour.jpg"/>
          <p:cNvPicPr>
            <a:picLocks noGrp="1" noChangeAspect="1"/>
          </p:cNvPicPr>
          <p:nvPr>
            <p:ph sz="half" idx="1"/>
          </p:nvPr>
        </p:nvPicPr>
        <p:blipFill>
          <a:blip r:embed="rId2" cstate="print"/>
          <a:stretch>
            <a:fillRect/>
          </a:stretch>
        </p:blipFill>
        <p:spPr>
          <a:xfrm>
            <a:off x="5163672" y="1075425"/>
            <a:ext cx="6078070" cy="4921963"/>
          </a:xfr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linds(horizontal)">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7" presetClass="entr" presetSubtype="4"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0" fill="hold"/>
                                        <p:tgtEl>
                                          <p:spTgt spid="5"/>
                                        </p:tgtEl>
                                        <p:attrNameLst>
                                          <p:attrName>ppt_x</p:attrName>
                                        </p:attrNameLst>
                                      </p:cBhvr>
                                      <p:tavLst>
                                        <p:tav tm="0">
                                          <p:val>
                                            <p:strVal val="#ppt_x"/>
                                          </p:val>
                                        </p:tav>
                                        <p:tav tm="100000">
                                          <p:val>
                                            <p:strVal val="#ppt_x"/>
                                          </p:val>
                                        </p:tav>
                                      </p:tavLst>
                                    </p:anim>
                                    <p:anim calcmode="lin" valueType="num">
                                      <p:cBhvr additive="base">
                                        <p:cTn id="5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mpe.jpg"/>
          <p:cNvPicPr>
            <a:picLocks noGrp="1" noChangeAspect="1"/>
          </p:cNvPicPr>
          <p:nvPr>
            <p:ph sz="half" idx="1"/>
          </p:nvPr>
        </p:nvPicPr>
        <p:blipFill>
          <a:blip r:embed="rId2"/>
          <a:stretch>
            <a:fillRect/>
          </a:stretch>
        </p:blipFill>
        <p:spPr>
          <a:xfrm>
            <a:off x="1532965" y="941294"/>
            <a:ext cx="5715000" cy="5123330"/>
          </a:xfrm>
        </p:spPr>
      </p:pic>
      <p:pic>
        <p:nvPicPr>
          <p:cNvPr id="6" name="Content Placeholder 5" descr="download.jpg"/>
          <p:cNvPicPr>
            <a:picLocks noGrp="1" noChangeAspect="1"/>
          </p:cNvPicPr>
          <p:nvPr>
            <p:ph sz="half" idx="2"/>
          </p:nvPr>
        </p:nvPicPr>
        <p:blipFill>
          <a:blip r:embed="rId3"/>
          <a:stretch>
            <a:fillRect/>
          </a:stretch>
        </p:blipFill>
        <p:spPr>
          <a:xfrm>
            <a:off x="7449670" y="954740"/>
            <a:ext cx="3966883" cy="5217460"/>
          </a:xfr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জোয়ার ও ভাটার সময়ঃ</a:t>
            </a:r>
            <a:endParaRPr lang="en-US" dirty="0"/>
          </a:p>
        </p:txBody>
      </p:sp>
      <p:graphicFrame>
        <p:nvGraphicFramePr>
          <p:cNvPr id="4" name="Content Placeholder 3"/>
          <p:cNvGraphicFramePr>
            <a:graphicFrameLocks noGrp="1"/>
          </p:cNvGraphicFramePr>
          <p:nvPr>
            <p:ph idx="1"/>
          </p:nvPr>
        </p:nvGraphicFramePr>
        <p:xfrm>
          <a:off x="1680882" y="1634847"/>
          <a:ext cx="9251578" cy="4754880"/>
        </p:xfrm>
        <a:graphic>
          <a:graphicData uri="http://schemas.openxmlformats.org/drawingml/2006/table">
            <a:tbl>
              <a:tblPr firstRow="1" bandRow="1">
                <a:tableStyleId>{5C22544A-7EE6-4342-B048-85BDC9FD1C3A}</a:tableStyleId>
              </a:tblPr>
              <a:tblGrid>
                <a:gridCol w="3098048"/>
                <a:gridCol w="3076765"/>
                <a:gridCol w="3076765"/>
              </a:tblGrid>
              <a:tr h="603493">
                <a:tc>
                  <a:txBody>
                    <a:bodyPr/>
                    <a:lstStyle/>
                    <a:p>
                      <a:r>
                        <a:rPr lang="bn-IN" dirty="0" smtClean="0"/>
                        <a:t>                 </a:t>
                      </a:r>
                      <a:r>
                        <a:rPr lang="en-US" dirty="0" err="1" smtClean="0"/>
                        <a:t>নাম</a:t>
                      </a:r>
                      <a:endParaRPr lang="en-US" dirty="0"/>
                    </a:p>
                  </a:txBody>
                  <a:tcPr/>
                </a:tc>
                <a:tc>
                  <a:txBody>
                    <a:bodyPr/>
                    <a:lstStyle/>
                    <a:p>
                      <a:r>
                        <a:rPr lang="bn-IN" baseline="0" dirty="0" smtClean="0"/>
                        <a:t>    </a:t>
                      </a:r>
                      <a:r>
                        <a:rPr lang="en-US" baseline="0" dirty="0" smtClean="0"/>
                        <a:t> </a:t>
                      </a:r>
                      <a:r>
                        <a:rPr lang="en-US" baseline="0" dirty="0" err="1" smtClean="0"/>
                        <a:t>সময়ের</a:t>
                      </a:r>
                      <a:r>
                        <a:rPr lang="en-US" baseline="0" dirty="0" smtClean="0"/>
                        <a:t>  </a:t>
                      </a:r>
                      <a:r>
                        <a:rPr lang="en-US" baseline="0" dirty="0" err="1" smtClean="0"/>
                        <a:t>ব্যবধান</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    সময়</a:t>
                      </a:r>
                      <a:endParaRPr lang="en-US" dirty="0" smtClean="0"/>
                    </a:p>
                    <a:p>
                      <a:r>
                        <a:rPr lang="bn-IN" dirty="0" smtClean="0"/>
                        <a:t>  একই</a:t>
                      </a:r>
                      <a:r>
                        <a:rPr lang="bn-IN" baseline="0" dirty="0" smtClean="0"/>
                        <a:t> স্থানে </a:t>
                      </a:r>
                      <a:endParaRPr lang="en-US" dirty="0"/>
                    </a:p>
                  </a:txBody>
                  <a:tcPr/>
                </a:tc>
              </a:tr>
              <a:tr h="3448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1800"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               মূখ্য জোয়ার </a:t>
                      </a:r>
                      <a:endParaRPr lang="en-US" dirty="0" smtClean="0"/>
                    </a:p>
                  </a:txBody>
                  <a:tcPr/>
                </a:tc>
                <a:tc>
                  <a:txBody>
                    <a:bodyPr/>
                    <a:lstStyle/>
                    <a:p>
                      <a:r>
                        <a:rPr lang="bn-IN" dirty="0" smtClean="0"/>
                        <a:t>     ২৪ ঘণ্টা</a:t>
                      </a:r>
                      <a:r>
                        <a:rPr lang="bn-IN" baseline="0" dirty="0" smtClean="0"/>
                        <a:t> ৫২ মিনিট </a:t>
                      </a:r>
                      <a:endParaRPr lang="en-US" dirty="0"/>
                    </a:p>
                  </a:txBody>
                  <a:tcPr/>
                </a:tc>
                <a:tc>
                  <a:txBody>
                    <a:bodyPr/>
                    <a:lstStyle/>
                    <a:p>
                      <a:r>
                        <a:rPr lang="bn-IN" dirty="0" smtClean="0"/>
                        <a:t>২৪ ঘণ্টা</a:t>
                      </a:r>
                      <a:r>
                        <a:rPr lang="bn-IN" baseline="0" dirty="0" smtClean="0"/>
                        <a:t> ৫২ মিনিট </a:t>
                      </a:r>
                      <a:endParaRPr lang="en-US" dirty="0"/>
                    </a:p>
                  </a:txBody>
                  <a:tcPr/>
                </a:tc>
              </a:tr>
              <a:tr h="6034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1800"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               গৌণ জোয়ার</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     ১২ ঘণ্টা</a:t>
                      </a:r>
                      <a:r>
                        <a:rPr lang="bn-IN" baseline="0" dirty="0" smtClean="0"/>
                        <a:t> ২৬ মিনিট </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দৈনিক</a:t>
                      </a:r>
                      <a:r>
                        <a:rPr lang="bn-IN" baseline="0" dirty="0" smtClean="0"/>
                        <a:t> ২ বার</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r h="6034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1800"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               তেজ কটাল</a:t>
                      </a:r>
                    </a:p>
                  </a:txBody>
                  <a:tcPr/>
                </a:tc>
                <a:tc>
                  <a:txBody>
                    <a:bodyPr/>
                    <a:lstStyle/>
                    <a:p>
                      <a:r>
                        <a:rPr lang="bn-IN" baseline="0" dirty="0" smtClean="0"/>
                        <a:t>     ১৩ দিন</a:t>
                      </a:r>
                    </a:p>
                    <a:p>
                      <a:r>
                        <a:rPr lang="bn-IN" baseline="0" dirty="0" smtClean="0"/>
                        <a:t>     </a:t>
                      </a:r>
                      <a:r>
                        <a:rPr lang="bn-IN" baseline="0" dirty="0" smtClean="0">
                          <a:solidFill>
                            <a:srgbClr val="00B050"/>
                          </a:solidFill>
                        </a:rPr>
                        <a:t>(</a:t>
                      </a:r>
                      <a:r>
                        <a:rPr lang="en-US" baseline="0" dirty="0" err="1" smtClean="0">
                          <a:solidFill>
                            <a:srgbClr val="00B050"/>
                          </a:solidFill>
                        </a:rPr>
                        <a:t>অমাবস্যা</a:t>
                      </a:r>
                      <a:r>
                        <a:rPr lang="en-US" baseline="0" dirty="0" smtClean="0">
                          <a:solidFill>
                            <a:srgbClr val="00B050"/>
                          </a:solidFill>
                        </a:rPr>
                        <a:t> ও </a:t>
                      </a:r>
                      <a:r>
                        <a:rPr lang="en-US" baseline="0" dirty="0" err="1" smtClean="0">
                          <a:solidFill>
                            <a:srgbClr val="00B050"/>
                          </a:solidFill>
                        </a:rPr>
                        <a:t>পূর্ণিমায়</a:t>
                      </a:r>
                      <a:r>
                        <a:rPr lang="en-US" baseline="0" dirty="0" smtClean="0"/>
                        <a:t>)</a:t>
                      </a:r>
                      <a:endParaRPr lang="en-US" dirty="0">
                        <a:solidFill>
                          <a:srgbClr val="00B050"/>
                        </a:solidFill>
                      </a:endParaRPr>
                    </a:p>
                  </a:txBody>
                  <a:tcPr/>
                </a:tc>
                <a:tc>
                  <a:txBody>
                    <a:bodyPr/>
                    <a:lstStyle/>
                    <a:p>
                      <a:r>
                        <a:rPr lang="bn-IN" dirty="0" smtClean="0">
                          <a:solidFill>
                            <a:schemeClr val="tx1"/>
                          </a:solidFill>
                        </a:rPr>
                        <a:t>মাসে ২ বার</a:t>
                      </a:r>
                      <a:endParaRPr lang="en-US" dirty="0">
                        <a:solidFill>
                          <a:schemeClr val="tx1"/>
                        </a:solidFill>
                      </a:endParaRPr>
                    </a:p>
                  </a:txBody>
                  <a:tcPr/>
                </a:tc>
              </a:tr>
              <a:tr h="8626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1800"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                 মরা কটাল</a:t>
                      </a:r>
                    </a:p>
                    <a:p>
                      <a:pPr marL="0" marR="0" lvl="0" indent="0" algn="l" defTabSz="914400" rtl="0" eaLnBrk="1" fontAlgn="auto" latinLnBrk="0" hangingPunct="1">
                        <a:lnSpc>
                          <a:spcPct val="100000"/>
                        </a:lnSpc>
                        <a:spcBef>
                          <a:spcPts val="0"/>
                        </a:spcBef>
                        <a:spcAft>
                          <a:spcPts val="0"/>
                        </a:spcAft>
                        <a:buClrTx/>
                        <a:buSzTx/>
                        <a:buFontTx/>
                        <a:buNone/>
                        <a:tabLst/>
                        <a:defRPr/>
                      </a:pPr>
                      <a:endParaRPr lang="bn-IN" sz="1800" cap="all" dirty="0" smtClean="0">
                        <a:ln w="9000" cmpd="sng">
                          <a:solidFill>
                            <a:schemeClr val="accent4">
                              <a:shade val="50000"/>
                              <a:satMod val="120000"/>
                            </a:schemeClr>
                          </a:solidFill>
                          <a:prstDash val="solid"/>
                        </a:ln>
                        <a:effectLst>
                          <a:reflection blurRad="12700" stA="28000" endPos="45000" dist="1000" dir="5400000" sy="-100000" algn="bl" rotWithShape="0"/>
                        </a:effectLst>
                      </a:endParaRPr>
                    </a:p>
                  </a:txBody>
                  <a:tcPr/>
                </a:tc>
                <a:tc>
                  <a:txBody>
                    <a:bodyPr/>
                    <a:lstStyle/>
                    <a:p>
                      <a:pPr lvl="0"/>
                      <a:r>
                        <a:rPr lang="bn-IN" dirty="0" smtClean="0"/>
                        <a:t>     ১৩ দিন </a:t>
                      </a:r>
                      <a:r>
                        <a:rPr lang="bn-IN" baseline="0" dirty="0" smtClean="0"/>
                        <a:t> </a:t>
                      </a:r>
                      <a:endParaRPr lang="en-US" baseline="0" dirty="0" smtClean="0"/>
                    </a:p>
                    <a:p>
                      <a:pPr lvl="0"/>
                      <a:r>
                        <a:rPr lang="bn-IN" baseline="0" dirty="0" smtClean="0">
                          <a:solidFill>
                            <a:srgbClr val="00B050"/>
                          </a:solidFill>
                        </a:rPr>
                        <a:t>      (</a:t>
                      </a:r>
                      <a:r>
                        <a:rPr lang="en-US" baseline="0" dirty="0" err="1" smtClean="0">
                          <a:solidFill>
                            <a:srgbClr val="00B050"/>
                          </a:solidFill>
                        </a:rPr>
                        <a:t>সপ্তমী</a:t>
                      </a:r>
                      <a:r>
                        <a:rPr lang="en-US" baseline="0" dirty="0" smtClean="0">
                          <a:solidFill>
                            <a:srgbClr val="00B050"/>
                          </a:solidFill>
                        </a:rPr>
                        <a:t> ও </a:t>
                      </a:r>
                      <a:r>
                        <a:rPr lang="en-US" baseline="0" dirty="0" err="1" smtClean="0">
                          <a:solidFill>
                            <a:srgbClr val="00B050"/>
                          </a:solidFill>
                        </a:rPr>
                        <a:t>অষ্টমী</a:t>
                      </a:r>
                      <a:r>
                        <a:rPr lang="en-US" baseline="0" dirty="0" smtClean="0">
                          <a:solidFill>
                            <a:srgbClr val="00B050"/>
                          </a:solidFill>
                        </a:rPr>
                        <a:t> </a:t>
                      </a:r>
                      <a:r>
                        <a:rPr lang="en-US" baseline="0" dirty="0" err="1" smtClean="0">
                          <a:solidFill>
                            <a:srgbClr val="00B050"/>
                          </a:solidFill>
                        </a:rPr>
                        <a:t>তিথিতে</a:t>
                      </a:r>
                      <a:r>
                        <a:rPr lang="en-US" baseline="0" dirty="0" smtClean="0">
                          <a:solidFill>
                            <a:srgbClr val="00B050"/>
                          </a:solidFill>
                        </a:rPr>
                        <a:t>)</a:t>
                      </a:r>
                      <a:endParaRPr lang="bn-IN" baseline="0" dirty="0" smtClean="0">
                        <a:solidFill>
                          <a:srgbClr val="00B050"/>
                        </a:solidFill>
                      </a:endParaRPr>
                    </a:p>
                    <a:p>
                      <a:pPr lvl="0"/>
                      <a:endParaRPr lang="en-US"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dirty="0" smtClean="0">
                          <a:solidFill>
                            <a:schemeClr val="tx1"/>
                          </a:solidFill>
                        </a:rPr>
                        <a:t>মাসে ২ বার</a:t>
                      </a:r>
                      <a:endParaRPr lang="en-US" dirty="0" smtClean="0">
                        <a:solidFill>
                          <a:schemeClr val="tx1"/>
                        </a:solidFill>
                      </a:endParaRPr>
                    </a:p>
                    <a:p>
                      <a:pPr lvl="0"/>
                      <a:endParaRPr lang="en-US" dirty="0">
                        <a:solidFill>
                          <a:srgbClr val="00B050"/>
                        </a:solidFill>
                      </a:endParaRPr>
                    </a:p>
                  </a:txBody>
                  <a:tcPr/>
                </a:tc>
              </a:tr>
              <a:tr h="6034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1800"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                   ভাটা</a:t>
                      </a:r>
                    </a:p>
                    <a:p>
                      <a:pPr marL="0" marR="0" lvl="0" indent="0" algn="l" defTabSz="914400" rtl="0" eaLnBrk="1" fontAlgn="auto" latinLnBrk="0" hangingPunct="1">
                        <a:lnSpc>
                          <a:spcPct val="100000"/>
                        </a:lnSpc>
                        <a:spcBef>
                          <a:spcPts val="0"/>
                        </a:spcBef>
                        <a:spcAft>
                          <a:spcPts val="0"/>
                        </a:spcAft>
                        <a:buClrTx/>
                        <a:buSzTx/>
                        <a:buFontTx/>
                        <a:buNone/>
                        <a:tabLst/>
                        <a:defRPr/>
                      </a:pPr>
                      <a:endParaRPr lang="bn-IN" sz="1800" cap="all" dirty="0" smtClean="0">
                        <a:ln w="9000" cmpd="sng">
                          <a:solidFill>
                            <a:schemeClr val="accent4">
                              <a:shade val="50000"/>
                              <a:satMod val="120000"/>
                            </a:schemeClr>
                          </a:solidFill>
                          <a:prstDash val="solid"/>
                        </a:ln>
                        <a:effectLst>
                          <a:reflection blurRad="12700" stA="28000" endPos="45000" dist="1000" dir="5400000" sy="-100000" algn="bl" rotWithShape="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dirty="0" smtClean="0"/>
                        <a:t>     ১২ ঘণ্টা</a:t>
                      </a:r>
                      <a:r>
                        <a:rPr lang="bn-IN" baseline="0" dirty="0" smtClean="0"/>
                        <a:t> ২৬ মিনিট </a:t>
                      </a:r>
                      <a:endParaRPr lang="en-US"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dirty="0" smtClean="0"/>
                        <a:t>দৈনিক</a:t>
                      </a:r>
                      <a:r>
                        <a:rPr lang="bn-IN" baseline="0" dirty="0" smtClean="0"/>
                        <a:t> ২ বার</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B050"/>
                        </a:solidFill>
                      </a:endParaRPr>
                    </a:p>
                  </a:txBody>
                  <a:tcPr/>
                </a:tc>
              </a:tr>
              <a:tr h="8621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1800"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                জোয়ার - ভাটা</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dirty="0" smtClean="0"/>
                        <a:t>     ৬ ঘণ্টা</a:t>
                      </a:r>
                      <a:r>
                        <a:rPr lang="bn-IN" baseline="0" dirty="0" smtClean="0"/>
                        <a:t> ১৩ মিনিট ।</a:t>
                      </a:r>
                      <a:endParaRPr lang="en-US" dirty="0" smtClean="0"/>
                    </a:p>
                    <a:p>
                      <a:pPr lvl="0"/>
                      <a:endParaRPr lang="en-US"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দৈনিক</a:t>
                      </a:r>
                      <a:r>
                        <a:rPr lang="bn-IN" baseline="0" dirty="0" smtClean="0"/>
                        <a:t> ২ বার জোয়ার, </a:t>
                      </a:r>
                      <a:r>
                        <a:rPr lang="bn-IN" dirty="0" smtClean="0"/>
                        <a:t>দৈনিক</a:t>
                      </a:r>
                      <a:r>
                        <a:rPr lang="bn-IN" baseline="0" dirty="0" smtClean="0"/>
                        <a:t> ২ বার ভাটা।</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bl>
          </a:graphicData>
        </a:graphic>
      </p:graphicFrame>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t>                             </a:t>
            </a:r>
            <a:r>
              <a:rPr lang="bn-IN"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সমুদ্রস্রোত</a:t>
            </a:r>
            <a:endParaRPr lang="en-US"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sz="half" idx="1"/>
          </p:nvPr>
        </p:nvSpPr>
        <p:spPr>
          <a:xfrm>
            <a:off x="900952" y="1815353"/>
            <a:ext cx="3442447" cy="4020671"/>
          </a:xfrm>
        </p:spPr>
        <p:txBody>
          <a:bodyPr>
            <a:normAutofit fontScale="92500" lnSpcReduction="10000"/>
          </a:bodyPr>
          <a:lstStyle/>
          <a:p>
            <a:pPr>
              <a:buNone/>
            </a:pPr>
            <a:r>
              <a:rPr lang="bn-IN" dirty="0" smtClean="0"/>
              <a:t>সমুদ্র, সাগর ও </a:t>
            </a:r>
          </a:p>
          <a:p>
            <a:pPr>
              <a:buNone/>
            </a:pPr>
            <a:endParaRPr lang="bn-IN" dirty="0" smtClean="0"/>
          </a:p>
          <a:p>
            <a:pPr>
              <a:buNone/>
            </a:pPr>
            <a:r>
              <a:rPr lang="bn-IN" dirty="0" smtClean="0"/>
              <a:t>মহাসাগরের পানির </a:t>
            </a:r>
          </a:p>
          <a:p>
            <a:pPr>
              <a:buNone/>
            </a:pPr>
            <a:endParaRPr lang="bn-IN" dirty="0" smtClean="0"/>
          </a:p>
          <a:p>
            <a:pPr>
              <a:buNone/>
            </a:pPr>
            <a:r>
              <a:rPr lang="bn-IN" dirty="0" smtClean="0"/>
              <a:t>নির্দিষ্ট ও নিয়মিত </a:t>
            </a:r>
          </a:p>
          <a:p>
            <a:pPr>
              <a:buNone/>
            </a:pPr>
            <a:endParaRPr lang="bn-IN" dirty="0" smtClean="0"/>
          </a:p>
          <a:p>
            <a:pPr>
              <a:buNone/>
            </a:pPr>
            <a:r>
              <a:rPr lang="bn-IN" dirty="0" smtClean="0"/>
              <a:t>প্রবাহকে সমুদ্র স্রোত </a:t>
            </a:r>
          </a:p>
          <a:p>
            <a:pPr>
              <a:buNone/>
            </a:pPr>
            <a:endParaRPr lang="bn-IN" dirty="0" smtClean="0"/>
          </a:p>
          <a:p>
            <a:pPr>
              <a:buNone/>
            </a:pPr>
            <a:r>
              <a:rPr lang="bn-IN" dirty="0" smtClean="0"/>
              <a:t>বলে।</a:t>
            </a:r>
            <a:endParaRPr lang="en-US" dirty="0" smtClean="0"/>
          </a:p>
          <a:p>
            <a:endParaRPr lang="en-US" dirty="0"/>
          </a:p>
        </p:txBody>
      </p:sp>
      <p:pic>
        <p:nvPicPr>
          <p:cNvPr id="5" name="Content Placeholder 3" descr="199121461c59569dfea33388d7e388e3.jpg"/>
          <p:cNvPicPr>
            <a:picLocks noGrp="1" noChangeAspect="1"/>
          </p:cNvPicPr>
          <p:nvPr>
            <p:ph sz="half" idx="2"/>
          </p:nvPr>
        </p:nvPicPr>
        <p:blipFill>
          <a:blip r:embed="rId2"/>
          <a:stretch>
            <a:fillRect/>
          </a:stretch>
        </p:blipFill>
        <p:spPr>
          <a:xfrm>
            <a:off x="4545107" y="1761565"/>
            <a:ext cx="6629400" cy="3980330"/>
          </a:xfrm>
          <a:prstGeom prst="rect">
            <a:avLst/>
          </a:prstGeo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gtEl>
                                      </p:cBhvr>
                                      <p:to x="100000" y="60000"/>
                                    </p:animScale>
                                    <p:animScale>
                                      <p:cBhvr>
                                        <p:cTn id="26" dur="166" decel="50000">
                                          <p:stCondLst>
                                            <p:cond delay="676"/>
                                          </p:stCondLst>
                                        </p:cTn>
                                        <p:tgtEl>
                                          <p:spTgt spid="5"/>
                                        </p:tgtEl>
                                      </p:cBhvr>
                                      <p:to x="100000" y="100000"/>
                                    </p:animScale>
                                    <p:animScale>
                                      <p:cBhvr>
                                        <p:cTn id="27" dur="26">
                                          <p:stCondLst>
                                            <p:cond delay="1312"/>
                                          </p:stCondLst>
                                        </p:cTn>
                                        <p:tgtEl>
                                          <p:spTgt spid="5"/>
                                        </p:tgtEl>
                                      </p:cBhvr>
                                      <p:to x="100000" y="80000"/>
                                    </p:animScale>
                                    <p:animScale>
                                      <p:cBhvr>
                                        <p:cTn id="28" dur="166" decel="50000">
                                          <p:stCondLst>
                                            <p:cond delay="1338"/>
                                          </p:stCondLst>
                                        </p:cTn>
                                        <p:tgtEl>
                                          <p:spTgt spid="5"/>
                                        </p:tgtEl>
                                      </p:cBhvr>
                                      <p:to x="100000" y="100000"/>
                                    </p:animScale>
                                    <p:animScale>
                                      <p:cBhvr>
                                        <p:cTn id="29" dur="26">
                                          <p:stCondLst>
                                            <p:cond delay="1642"/>
                                          </p:stCondLst>
                                        </p:cTn>
                                        <p:tgtEl>
                                          <p:spTgt spid="5"/>
                                        </p:tgtEl>
                                      </p:cBhvr>
                                      <p:to x="100000" y="90000"/>
                                    </p:animScale>
                                    <p:animScale>
                                      <p:cBhvr>
                                        <p:cTn id="30" dur="166" decel="50000">
                                          <p:stCondLst>
                                            <p:cond delay="1668"/>
                                          </p:stCondLst>
                                        </p:cTn>
                                        <p:tgtEl>
                                          <p:spTgt spid="5"/>
                                        </p:tgtEl>
                                      </p:cBhvr>
                                      <p:to x="100000" y="100000"/>
                                    </p:animScale>
                                    <p:animScale>
                                      <p:cBhvr>
                                        <p:cTn id="31" dur="26">
                                          <p:stCondLst>
                                            <p:cond delay="1808"/>
                                          </p:stCondLst>
                                        </p:cTn>
                                        <p:tgtEl>
                                          <p:spTgt spid="5"/>
                                        </p:tgtEl>
                                      </p:cBhvr>
                                      <p:to x="100000" y="95000"/>
                                    </p:animScale>
                                    <p:animScale>
                                      <p:cBhvr>
                                        <p:cTn id="32" dur="166" decel="50000">
                                          <p:stCondLst>
                                            <p:cond delay="1834"/>
                                          </p:stCondLst>
                                        </p:cTn>
                                        <p:tgtEl>
                                          <p:spTgt spid="5"/>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fade">
                                      <p:cBhvr>
                                        <p:cTn id="37" dur="2000"/>
                                        <p:tgtEl>
                                          <p:spTgt spid="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20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20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20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জোয়ার  ভাটার ব্যবধান</a:t>
            </a:r>
            <a:endParaRPr lang="en-US" dirty="0"/>
          </a:p>
        </p:txBody>
      </p:sp>
      <p:sp>
        <p:nvSpPr>
          <p:cNvPr id="3" name="Content Placeholder 2"/>
          <p:cNvSpPr>
            <a:spLocks noGrp="1"/>
          </p:cNvSpPr>
          <p:nvPr>
            <p:ph idx="1"/>
          </p:nvPr>
        </p:nvSpPr>
        <p:spPr>
          <a:xfrm>
            <a:off x="1371599" y="1734671"/>
            <a:ext cx="5580530" cy="4264773"/>
          </a:xfrm>
        </p:spPr>
        <p:txBody>
          <a:bodyPr>
            <a:normAutofit lnSpcReduction="10000"/>
          </a:bodyPr>
          <a:lstStyle/>
          <a:p>
            <a:pPr marL="342900" lvl="6" indent="-342900">
              <a:buSzPct val="70000"/>
              <a:buNone/>
            </a:pPr>
            <a:r>
              <a:rPr lang="bn-IN" dirty="0" smtClean="0"/>
              <a:t>পৃথিবীর চারদিকে ঘুরে আসতে চন্দ্রের সময় লাগে ২৭ দিন</a:t>
            </a:r>
            <a:endParaRPr lang="en-US" dirty="0" smtClean="0"/>
          </a:p>
          <a:p>
            <a:pPr>
              <a:buNone/>
            </a:pPr>
            <a:r>
              <a:rPr lang="bn-IN" sz="1800" dirty="0" smtClean="0"/>
              <a:t>অর্থাৎ চন্দ্র ২৭ দিনে পৃথিবীকে প্রদক্ষিন করে</a:t>
            </a:r>
          </a:p>
          <a:p>
            <a:pPr>
              <a:buNone/>
            </a:pPr>
            <a:r>
              <a:rPr lang="bn-IN" sz="1800" dirty="0" smtClean="0"/>
              <a:t>অর্থাৎ চন্দ্র ২৭ দিনে অতিক্রম করে ৩৬০ ডিগ্রী</a:t>
            </a:r>
          </a:p>
          <a:p>
            <a:pPr>
              <a:buNone/>
            </a:pPr>
            <a:r>
              <a:rPr lang="bn-IN" sz="1800" dirty="0" smtClean="0"/>
              <a:t>‘’          ‘’      ১   ‘’         ‘’            ‘’    ৩৬০/২৭ ‘’ </a:t>
            </a:r>
          </a:p>
          <a:p>
            <a:pPr>
              <a:buNone/>
            </a:pPr>
            <a:endParaRPr lang="bn-IN" sz="1800" dirty="0" smtClean="0">
              <a:solidFill>
                <a:srgbClr val="0070C0"/>
              </a:solidFill>
            </a:endParaRPr>
          </a:p>
          <a:p>
            <a:pPr>
              <a:buNone/>
            </a:pPr>
            <a:r>
              <a:rPr lang="bn-IN" sz="2000" dirty="0" smtClean="0">
                <a:solidFill>
                  <a:srgbClr val="0070C0"/>
                </a:solidFill>
              </a:rPr>
              <a:t>অর্থাৎ চন্দ্র ২৪ ঘণ্টায় অতিক্রম করে ১৩  ডিগ্রী</a:t>
            </a:r>
          </a:p>
          <a:p>
            <a:pPr>
              <a:buNone/>
            </a:pPr>
            <a:endParaRPr lang="bn-IN" sz="1800" dirty="0" smtClean="0"/>
          </a:p>
          <a:p>
            <a:pPr marL="342900" lvl="6" indent="-342900">
              <a:buSzPct val="70000"/>
              <a:buNone/>
            </a:pPr>
            <a:endParaRPr lang="bn-IN" dirty="0" smtClean="0"/>
          </a:p>
          <a:p>
            <a:pPr marL="342900" lvl="6" indent="-342900">
              <a:buSzPct val="70000"/>
              <a:buNone/>
            </a:pPr>
            <a:r>
              <a:rPr lang="bn-IN" dirty="0" smtClean="0"/>
              <a:t>পৃথিবীর ১ বার আবর্তনে  সময় লাগে ২৪ ঘণ্টা </a:t>
            </a:r>
          </a:p>
          <a:p>
            <a:pPr marL="342900" lvl="6" indent="-342900">
              <a:buSzPct val="70000"/>
              <a:buNone/>
            </a:pPr>
            <a:r>
              <a:rPr lang="bn-IN" sz="1800" dirty="0" smtClean="0"/>
              <a:t>অর্থাৎ পৃথিবী ৩৬০ ডিগ্রী অতিক্রম করে ২৪ ঘণ্টায়</a:t>
            </a:r>
          </a:p>
          <a:p>
            <a:pPr marL="342900" lvl="6" indent="-342900">
              <a:buSzPct val="70000"/>
              <a:buNone/>
            </a:pPr>
            <a:r>
              <a:rPr lang="bn-IN" sz="1800" dirty="0" smtClean="0"/>
              <a:t>        “           ১       ‘’          ‘’         ‘’     </a:t>
            </a:r>
            <a:r>
              <a:rPr lang="en-US" sz="1800" dirty="0" smtClean="0"/>
              <a:t>(</a:t>
            </a:r>
            <a:r>
              <a:rPr lang="bn-IN" sz="1800" dirty="0" smtClean="0"/>
              <a:t>২৪</a:t>
            </a:r>
            <a:r>
              <a:rPr lang="en-US" sz="1800" dirty="0" smtClean="0"/>
              <a:t>  X ৬০) /৩৬০</a:t>
            </a:r>
            <a:r>
              <a:rPr lang="bn-IN" sz="1800" dirty="0" smtClean="0"/>
              <a:t> মি</a:t>
            </a:r>
          </a:p>
          <a:p>
            <a:pPr marL="342900" lvl="6" indent="-342900">
              <a:buSzPct val="70000"/>
              <a:buNone/>
            </a:pPr>
            <a:endParaRPr lang="bn-IN" sz="1800" dirty="0" smtClean="0"/>
          </a:p>
          <a:p>
            <a:pPr marL="342900" lvl="6" indent="-342900">
              <a:buSzPct val="70000"/>
              <a:buNone/>
            </a:pPr>
            <a:r>
              <a:rPr lang="bn-IN" sz="2000" dirty="0" smtClean="0">
                <a:solidFill>
                  <a:srgbClr val="0070C0"/>
                </a:solidFill>
              </a:rPr>
              <a:t>অর্থাৎ পৃথিবী ১ডিগ্রী অতিক্রম করে ৪ মিনিটে।</a:t>
            </a:r>
          </a:p>
          <a:p>
            <a:pPr marL="342900" lvl="6" indent="-342900">
              <a:buSzPct val="70000"/>
              <a:buNone/>
            </a:pPr>
            <a:endParaRPr lang="en-US" sz="1800" dirty="0" smtClean="0"/>
          </a:p>
          <a:p>
            <a:pPr marL="342900" lvl="6" indent="-342900">
              <a:buSzPct val="70000"/>
              <a:buNone/>
            </a:pPr>
            <a:endParaRPr lang="en-US" sz="1800" dirty="0"/>
          </a:p>
        </p:txBody>
      </p:sp>
      <p:pic>
        <p:nvPicPr>
          <p:cNvPr id="4" name="Content Placeholder 3" descr="tides-neap.png"/>
          <p:cNvPicPr>
            <a:picLocks noChangeAspect="1"/>
          </p:cNvPicPr>
          <p:nvPr/>
        </p:nvPicPr>
        <p:blipFill>
          <a:blip r:embed="rId2" cstate="print"/>
          <a:stretch>
            <a:fillRect/>
          </a:stretch>
        </p:blipFill>
        <p:spPr>
          <a:xfrm>
            <a:off x="7153835" y="1277472"/>
            <a:ext cx="4249271" cy="2245657"/>
          </a:xfrm>
          <a:prstGeom prst="rect">
            <a:avLst/>
          </a:prstGeom>
        </p:spPr>
      </p:pic>
      <p:pic>
        <p:nvPicPr>
          <p:cNvPr id="5" name="Content Placeholder 5" descr="119648477_614598932762000_8388561997508987029_n.jpg"/>
          <p:cNvPicPr>
            <a:picLocks noChangeAspect="1"/>
          </p:cNvPicPr>
          <p:nvPr/>
        </p:nvPicPr>
        <p:blipFill>
          <a:blip r:embed="rId3"/>
          <a:stretch>
            <a:fillRect/>
          </a:stretch>
        </p:blipFill>
        <p:spPr>
          <a:xfrm>
            <a:off x="7705164" y="3697941"/>
            <a:ext cx="3388659" cy="2689411"/>
          </a:xfrm>
          <a:prstGeom prst="rect">
            <a:avLst/>
          </a:prstGeo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20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20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2000"/>
                                        <p:tgtEl>
                                          <p:spTgt spid="3">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Effect transition="in" filter="fade">
                                      <p:cBhvr>
                                        <p:cTn id="44" dur="2000"/>
                                        <p:tgtEl>
                                          <p:spTgt spid="3">
                                            <p:txEl>
                                              <p:pRg st="12" end="1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0" fill="hold"/>
                                        <p:tgtEl>
                                          <p:spTgt spid="5"/>
                                        </p:tgtEl>
                                        <p:attrNameLst>
                                          <p:attrName>ppt_x</p:attrName>
                                        </p:attrNameLst>
                                      </p:cBhvr>
                                      <p:tavLst>
                                        <p:tav tm="0">
                                          <p:val>
                                            <p:strVal val="#ppt_x"/>
                                          </p:val>
                                        </p:tav>
                                        <p:tav tm="100000">
                                          <p:val>
                                            <p:strVal val="#ppt_x"/>
                                          </p:val>
                                        </p:tav>
                                      </p:tavLst>
                                    </p:anim>
                                    <p:anim calcmode="lin" valueType="num">
                                      <p:cBhvr additive="base">
                                        <p:cTn id="50"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dissolve">
                                      <p:cBhvr>
                                        <p:cTn id="5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t>                      </a:t>
            </a:r>
            <a:r>
              <a:rPr lang="bn-IN"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জোয়ার-ভাটার প্রভাব</a:t>
            </a:r>
            <a:endParaRPr lang="en-US" dirty="0">
              <a:solidFill>
                <a:srgbClr val="0070C0"/>
              </a:solidFill>
            </a:endParaRPr>
          </a:p>
        </p:txBody>
      </p:sp>
      <p:sp>
        <p:nvSpPr>
          <p:cNvPr id="3" name="Content Placeholder 2"/>
          <p:cNvSpPr>
            <a:spLocks noGrp="1"/>
          </p:cNvSpPr>
          <p:nvPr>
            <p:ph sz="half" idx="1"/>
          </p:nvPr>
        </p:nvSpPr>
        <p:spPr>
          <a:xfrm>
            <a:off x="1156446" y="1600200"/>
            <a:ext cx="4837953" cy="4724400"/>
          </a:xfrm>
        </p:spPr>
        <p:txBody>
          <a:bodyPr>
            <a:normAutofit fontScale="92500" lnSpcReduction="20000"/>
          </a:bodyPr>
          <a:lstStyle/>
          <a:p>
            <a:pPr>
              <a:buNone/>
            </a:pPr>
            <a:r>
              <a:rPr lang="bn-IN" dirty="0" smtClean="0"/>
              <a:t>                 সুবিধা</a:t>
            </a:r>
          </a:p>
          <a:p>
            <a:endParaRPr lang="bn-IN" dirty="0" smtClean="0"/>
          </a:p>
          <a:p>
            <a:r>
              <a:rPr lang="bn-IN" dirty="0" smtClean="0"/>
              <a:t>বন্দরের সুবিধা</a:t>
            </a:r>
          </a:p>
          <a:p>
            <a:r>
              <a:rPr lang="bn-IN" dirty="0" smtClean="0"/>
              <a:t>নদীর পানি নির্মল থাকা</a:t>
            </a:r>
          </a:p>
          <a:p>
            <a:r>
              <a:rPr lang="bn-IN" dirty="0" smtClean="0"/>
              <a:t>নদীর মুখ নৌ-চলাচলের যোগ্য থাকা</a:t>
            </a:r>
          </a:p>
          <a:p>
            <a:r>
              <a:rPr lang="bn-IN" dirty="0" smtClean="0"/>
              <a:t>লবন উৎপাদন কেন্দ্র</a:t>
            </a:r>
          </a:p>
          <a:p>
            <a:r>
              <a:rPr lang="bn-IN" dirty="0" smtClean="0"/>
              <a:t> সেচের সহায়তা</a:t>
            </a:r>
          </a:p>
          <a:p>
            <a:r>
              <a:rPr lang="bn-IN" dirty="0" smtClean="0"/>
              <a:t>ব্যবসা বাণিজ্যের প্রসার</a:t>
            </a:r>
          </a:p>
          <a:p>
            <a:r>
              <a:rPr lang="bn-IN" dirty="0" smtClean="0"/>
              <a:t>মাছ শিকার</a:t>
            </a:r>
          </a:p>
          <a:p>
            <a:r>
              <a:rPr lang="bn-IN" dirty="0" smtClean="0"/>
              <a:t>শিল্পের কাঁচামাল</a:t>
            </a:r>
          </a:p>
          <a:p>
            <a:r>
              <a:rPr lang="bn-IN" dirty="0" smtClean="0"/>
              <a:t>উপকূলীয় মৎস্য চাষ</a:t>
            </a:r>
            <a:endParaRPr lang="en-US" dirty="0"/>
          </a:p>
        </p:txBody>
      </p:sp>
      <p:sp>
        <p:nvSpPr>
          <p:cNvPr id="4" name="Content Placeholder 3"/>
          <p:cNvSpPr>
            <a:spLocks noGrp="1"/>
          </p:cNvSpPr>
          <p:nvPr>
            <p:ph sz="half" idx="2"/>
          </p:nvPr>
        </p:nvSpPr>
        <p:spPr>
          <a:xfrm>
            <a:off x="8754035" y="1653988"/>
            <a:ext cx="2675965" cy="4724400"/>
          </a:xfrm>
        </p:spPr>
        <p:txBody>
          <a:bodyPr>
            <a:normAutofit fontScale="92500" lnSpcReduction="20000"/>
          </a:bodyPr>
          <a:lstStyle/>
          <a:p>
            <a:pPr>
              <a:buNone/>
            </a:pPr>
            <a:r>
              <a:rPr lang="bn-IN" dirty="0" smtClean="0"/>
              <a:t>  ক্ষতিকর প্রভাব</a:t>
            </a:r>
          </a:p>
          <a:p>
            <a:endParaRPr lang="bn-IN" dirty="0" smtClean="0"/>
          </a:p>
          <a:p>
            <a:endParaRPr lang="bn-IN" dirty="0" smtClean="0"/>
          </a:p>
          <a:p>
            <a:r>
              <a:rPr lang="bn-IN" sz="2600" dirty="0" smtClean="0"/>
              <a:t>নদী ভাঙ্গন,</a:t>
            </a:r>
          </a:p>
          <a:p>
            <a:r>
              <a:rPr lang="bn-IN" sz="2600" dirty="0" smtClean="0"/>
              <a:t>নৌকাডুবিতে জানমালের ক্ষতি</a:t>
            </a:r>
          </a:p>
          <a:p>
            <a:r>
              <a:rPr lang="bn-IN" sz="2600" dirty="0" smtClean="0"/>
              <a:t>সমুদ্রের লবনাক্ত জলের নদীতে </a:t>
            </a:r>
          </a:p>
          <a:p>
            <a:pPr>
              <a:buNone/>
            </a:pPr>
            <a:r>
              <a:rPr lang="bn-IN" sz="2600" dirty="0" smtClean="0"/>
              <a:t>    প্রবেশের ফলে সেচ ও শিল্পে অসুবিধা</a:t>
            </a:r>
          </a:p>
          <a:p>
            <a:endParaRPr lang="en-US" sz="2600" dirty="0"/>
          </a:p>
        </p:txBody>
      </p:sp>
      <p:pic>
        <p:nvPicPr>
          <p:cNvPr id="7" name="Content Placeholder 3" descr="েদতূ 2.jpg"/>
          <p:cNvPicPr>
            <a:picLocks noChangeAspect="1"/>
          </p:cNvPicPr>
          <p:nvPr/>
        </p:nvPicPr>
        <p:blipFill>
          <a:blip r:embed="rId2" cstate="print"/>
          <a:stretch>
            <a:fillRect/>
          </a:stretch>
        </p:blipFill>
        <p:spPr>
          <a:xfrm>
            <a:off x="5150223" y="3738283"/>
            <a:ext cx="3200401" cy="2474258"/>
          </a:xfrm>
          <a:prstGeom prst="rect">
            <a:avLst/>
          </a:prstGeo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6"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barn(inHorizontal)">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20" presetClass="entr" presetSubtype="0" fill="hold" grpId="0" nodeType="clickEffect">
                                  <p:stCondLst>
                                    <p:cond delay="0"/>
                                  </p:stCondLst>
                                  <p:childTnLst>
                                    <p:set>
                                      <p:cBhvr>
                                        <p:cTn id="66" dur="1" fill="hold">
                                          <p:stCondLst>
                                            <p:cond delay="0"/>
                                          </p:stCondLst>
                                        </p:cTn>
                                        <p:tgtEl>
                                          <p:spTgt spid="4">
                                            <p:txEl>
                                              <p:pRg st="0" end="0"/>
                                            </p:txEl>
                                          </p:spTgt>
                                        </p:tgtEl>
                                        <p:attrNameLst>
                                          <p:attrName>style.visibility</p:attrName>
                                        </p:attrNameLst>
                                      </p:cBhvr>
                                      <p:to>
                                        <p:strVal val="visible"/>
                                      </p:to>
                                    </p:set>
                                    <p:animEffect transition="in" filter="wedge">
                                      <p:cBhvr>
                                        <p:cTn id="67" dur="2000"/>
                                        <p:tgtEl>
                                          <p:spTgt spid="4">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0" presetClass="entr" presetSubtype="0" fill="hold" grpId="0" nodeType="clickEffect">
                                  <p:stCondLst>
                                    <p:cond delay="0"/>
                                  </p:stCondLst>
                                  <p:childTnLst>
                                    <p:set>
                                      <p:cBhvr>
                                        <p:cTn id="71" dur="1" fill="hold">
                                          <p:stCondLst>
                                            <p:cond delay="0"/>
                                          </p:stCondLst>
                                        </p:cTn>
                                        <p:tgtEl>
                                          <p:spTgt spid="4">
                                            <p:txEl>
                                              <p:pRg st="3" end="3"/>
                                            </p:txEl>
                                          </p:spTgt>
                                        </p:tgtEl>
                                        <p:attrNameLst>
                                          <p:attrName>style.visibility</p:attrName>
                                        </p:attrNameLst>
                                      </p:cBhvr>
                                      <p:to>
                                        <p:strVal val="visible"/>
                                      </p:to>
                                    </p:set>
                                    <p:animEffect transition="in" filter="wedge">
                                      <p:cBhvr>
                                        <p:cTn id="72" dur="2000"/>
                                        <p:tgtEl>
                                          <p:spTgt spid="4">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0" presetClass="entr" presetSubtype="0" fill="hold" grpId="0" nodeType="clickEffect">
                                  <p:stCondLst>
                                    <p:cond delay="0"/>
                                  </p:stCondLst>
                                  <p:childTnLst>
                                    <p:set>
                                      <p:cBhvr>
                                        <p:cTn id="76" dur="1" fill="hold">
                                          <p:stCondLst>
                                            <p:cond delay="0"/>
                                          </p:stCondLst>
                                        </p:cTn>
                                        <p:tgtEl>
                                          <p:spTgt spid="4">
                                            <p:txEl>
                                              <p:pRg st="4" end="4"/>
                                            </p:txEl>
                                          </p:spTgt>
                                        </p:tgtEl>
                                        <p:attrNameLst>
                                          <p:attrName>style.visibility</p:attrName>
                                        </p:attrNameLst>
                                      </p:cBhvr>
                                      <p:to>
                                        <p:strVal val="visible"/>
                                      </p:to>
                                    </p:set>
                                    <p:animEffect transition="in" filter="wedge">
                                      <p:cBhvr>
                                        <p:cTn id="77" dur="2000"/>
                                        <p:tgtEl>
                                          <p:spTgt spid="4">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0" presetClass="entr" presetSubtype="0" fill="hold" grpId="0" nodeType="clickEffect">
                                  <p:stCondLst>
                                    <p:cond delay="0"/>
                                  </p:stCondLst>
                                  <p:childTnLst>
                                    <p:set>
                                      <p:cBhvr>
                                        <p:cTn id="81" dur="1" fill="hold">
                                          <p:stCondLst>
                                            <p:cond delay="0"/>
                                          </p:stCondLst>
                                        </p:cTn>
                                        <p:tgtEl>
                                          <p:spTgt spid="4">
                                            <p:txEl>
                                              <p:pRg st="5" end="5"/>
                                            </p:txEl>
                                          </p:spTgt>
                                        </p:tgtEl>
                                        <p:attrNameLst>
                                          <p:attrName>style.visibility</p:attrName>
                                        </p:attrNameLst>
                                      </p:cBhvr>
                                      <p:to>
                                        <p:strVal val="visible"/>
                                      </p:to>
                                    </p:set>
                                    <p:animEffect transition="in" filter="wedge">
                                      <p:cBhvr>
                                        <p:cTn id="82" dur="2000"/>
                                        <p:tgtEl>
                                          <p:spTgt spid="4">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0" presetClass="entr" presetSubtype="0" fill="hold" grpId="0" nodeType="clickEffect">
                                  <p:stCondLst>
                                    <p:cond delay="0"/>
                                  </p:stCondLst>
                                  <p:childTnLst>
                                    <p:set>
                                      <p:cBhvr>
                                        <p:cTn id="86" dur="1" fill="hold">
                                          <p:stCondLst>
                                            <p:cond delay="0"/>
                                          </p:stCondLst>
                                        </p:cTn>
                                        <p:tgtEl>
                                          <p:spTgt spid="4">
                                            <p:txEl>
                                              <p:pRg st="6" end="6"/>
                                            </p:txEl>
                                          </p:spTgt>
                                        </p:tgtEl>
                                        <p:attrNameLst>
                                          <p:attrName>style.visibility</p:attrName>
                                        </p:attrNameLst>
                                      </p:cBhvr>
                                      <p:to>
                                        <p:strVal val="visible"/>
                                      </p:to>
                                    </p:set>
                                    <p:animEffect transition="in" filter="wedge">
                                      <p:cBhvr>
                                        <p:cTn id="87"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n-IN" dirty="0" smtClean="0"/>
              <a:t>     </a:t>
            </a:r>
            <a:r>
              <a:rPr lang="bn-IN"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বাংলাদেশের উপক</a:t>
            </a:r>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bn-IN"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লীয় অঞ্চলে জোয়ার-ভাটার প্রভাবঃ</a:t>
            </a:r>
            <a:endParaRPr lang="en-US" dirty="0"/>
          </a:p>
        </p:txBody>
      </p:sp>
      <p:pic>
        <p:nvPicPr>
          <p:cNvPr id="5" name="Content Placeholder 4" descr="coast 2.png"/>
          <p:cNvPicPr>
            <a:picLocks noGrp="1" noChangeAspect="1"/>
          </p:cNvPicPr>
          <p:nvPr>
            <p:ph sz="half" idx="1"/>
          </p:nvPr>
        </p:nvPicPr>
        <p:blipFill>
          <a:blip r:embed="rId2"/>
          <a:stretch>
            <a:fillRect/>
          </a:stretch>
        </p:blipFill>
        <p:spPr>
          <a:xfrm>
            <a:off x="1452281" y="1600200"/>
            <a:ext cx="4854389" cy="4625788"/>
          </a:xfrm>
        </p:spPr>
      </p:pic>
      <p:pic>
        <p:nvPicPr>
          <p:cNvPr id="6" name="Content Placeholder 5" descr="coas1.jpg"/>
          <p:cNvPicPr>
            <a:picLocks noGrp="1" noChangeAspect="1"/>
          </p:cNvPicPr>
          <p:nvPr>
            <p:ph sz="half" idx="2"/>
          </p:nvPr>
        </p:nvPicPr>
        <p:blipFill>
          <a:blip r:embed="rId3"/>
          <a:stretch>
            <a:fillRect/>
          </a:stretch>
        </p:blipFill>
        <p:spPr>
          <a:xfrm>
            <a:off x="6427694" y="1586754"/>
            <a:ext cx="4814047" cy="4625788"/>
          </a:xfr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457200"/>
            <a:ext cx="11582400" cy="838200"/>
          </a:xfrm>
        </p:spPr>
        <p:txBody>
          <a:bodyPr>
            <a:normAutofit/>
          </a:bodyPr>
          <a:lstStyle/>
          <a:p>
            <a:r>
              <a:rPr lang="bn-IN" sz="28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বাংলাদেশের উপকূলীয় অঞ্চলে জোয়ার-ভাটার প্রভাব</a:t>
            </a:r>
            <a:endParaRPr lang="en-US" sz="28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Content Placeholder 5" descr="UPOKULIO.png"/>
          <p:cNvPicPr>
            <a:picLocks noGrp="1" noChangeAspect="1"/>
          </p:cNvPicPr>
          <p:nvPr>
            <p:ph idx="1"/>
          </p:nvPr>
        </p:nvPicPr>
        <p:blipFill>
          <a:blip r:embed="rId2"/>
          <a:stretch>
            <a:fillRect/>
          </a:stretch>
        </p:blipFill>
        <p:spPr>
          <a:xfrm>
            <a:off x="989351" y="419726"/>
            <a:ext cx="10508105" cy="5966084"/>
          </a:xfr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t>               </a:t>
            </a:r>
            <a:r>
              <a:rPr lang="bn-IN"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জোয়ারভাটা ও চাঁদের অবস্থান</a:t>
            </a:r>
            <a:endParaRPr lang="en-US" dirty="0"/>
          </a:p>
        </p:txBody>
      </p:sp>
      <p:pic>
        <p:nvPicPr>
          <p:cNvPr id="4" name="Content Placeholder 3" descr="tide 4.png"/>
          <p:cNvPicPr>
            <a:picLocks noGrp="1" noChangeAspect="1"/>
          </p:cNvPicPr>
          <p:nvPr>
            <p:ph idx="1"/>
          </p:nvPr>
        </p:nvPicPr>
        <p:blipFill>
          <a:blip r:embed="rId2"/>
          <a:stretch>
            <a:fillRect/>
          </a:stretch>
        </p:blipFill>
        <p:spPr>
          <a:xfrm>
            <a:off x="2124635" y="1976718"/>
            <a:ext cx="8323730" cy="4087906"/>
          </a:xfr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জোয়ারভাটা ও চাঁদের অবস্থান </a:t>
            </a:r>
            <a:endParaRPr lang="en-US"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Content Placeholder 3" descr="ূগ্া 1.png"/>
          <p:cNvPicPr>
            <a:picLocks noGrp="1" noChangeAspect="1"/>
          </p:cNvPicPr>
          <p:nvPr>
            <p:ph idx="1"/>
          </p:nvPr>
        </p:nvPicPr>
        <p:blipFill>
          <a:blip r:embed="rId2"/>
          <a:stretch>
            <a:fillRect/>
          </a:stretch>
        </p:blipFill>
        <p:spPr>
          <a:xfrm>
            <a:off x="2057399" y="1788460"/>
            <a:ext cx="8659907" cy="4289612"/>
          </a:xfr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জোয়ারভাটা ও চাঁদের অবস্থান               </a:t>
            </a:r>
            <a:endParaRPr lang="en-US"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Content Placeholder 3" descr="ূগ্া 3.png"/>
          <p:cNvPicPr>
            <a:picLocks noGrp="1" noChangeAspect="1"/>
          </p:cNvPicPr>
          <p:nvPr>
            <p:ph idx="1"/>
          </p:nvPr>
        </p:nvPicPr>
        <p:blipFill>
          <a:blip r:embed="rId2"/>
          <a:stretch>
            <a:fillRect/>
          </a:stretch>
        </p:blipFill>
        <p:spPr>
          <a:xfrm>
            <a:off x="2756648" y="1707776"/>
            <a:ext cx="7005918" cy="4450977"/>
          </a:xfr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plus(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জোয়ারভাটা ও চাঁদের অবস্থান      </a:t>
            </a:r>
            <a:endParaRPr lang="en-US"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Content Placeholder 3" descr="ূগ্া 2.png"/>
          <p:cNvPicPr>
            <a:picLocks noGrp="1" noChangeAspect="1"/>
          </p:cNvPicPr>
          <p:nvPr>
            <p:ph idx="1"/>
          </p:nvPr>
        </p:nvPicPr>
        <p:blipFill>
          <a:blip r:embed="rId2"/>
          <a:stretch>
            <a:fillRect/>
          </a:stretch>
        </p:blipFill>
        <p:spPr>
          <a:xfrm>
            <a:off x="2568388" y="2151529"/>
            <a:ext cx="8135471" cy="4141695"/>
          </a:xfr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90918" y="1936376"/>
            <a:ext cx="10152529" cy="2215991"/>
          </a:xfrm>
          <a:prstGeom prst="rect">
            <a:avLst/>
          </a:prstGeom>
          <a:noFill/>
        </p:spPr>
        <p:txBody>
          <a:bodyPr wrap="square" lIns="91440" tIns="45720" rIns="91440" bIns="45720">
            <a:spAutoFit/>
          </a:bodyPr>
          <a:lstStyle/>
          <a:p>
            <a:pPr algn="ctr"/>
            <a:r>
              <a:rPr lang="bn-IN" sz="13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ধন্যবাদ</a:t>
            </a:r>
            <a:endParaRPr lang="en-US" sz="13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442" y="349623"/>
            <a:ext cx="11582400" cy="841248"/>
          </a:xfrm>
        </p:spPr>
        <p:txBody>
          <a:bodyPr/>
          <a:lstStyle/>
          <a:p>
            <a:r>
              <a:rPr lang="bn-IN" dirty="0" smtClean="0"/>
              <a:t>        </a:t>
            </a:r>
            <a:endParaRPr lang="en-US" dirty="0"/>
          </a:p>
        </p:txBody>
      </p:sp>
      <p:sp>
        <p:nvSpPr>
          <p:cNvPr id="12" name="Rectangle 11"/>
          <p:cNvSpPr/>
          <p:nvPr/>
        </p:nvSpPr>
        <p:spPr>
          <a:xfrm>
            <a:off x="2167680" y="430307"/>
            <a:ext cx="7460414" cy="584775"/>
          </a:xfrm>
          <a:prstGeom prst="rect">
            <a:avLst/>
          </a:prstGeom>
          <a:noFill/>
        </p:spPr>
        <p:txBody>
          <a:bodyPr wrap="square" lIns="91440" tIns="45720" rIns="91440" bIns="45720">
            <a:spAutoFit/>
          </a:bodyPr>
          <a:lstStyle/>
          <a:p>
            <a:pPr algn="ctr"/>
            <a:r>
              <a:rPr lang="bn-I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সমুদ্রস্রোতের প্রকারভেদ</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3" name="Picture 12" descr="TYPES.png"/>
          <p:cNvPicPr>
            <a:picLocks noChangeAspect="1"/>
          </p:cNvPicPr>
          <p:nvPr/>
        </p:nvPicPr>
        <p:blipFill>
          <a:blip r:embed="rId2"/>
          <a:stretch>
            <a:fillRect/>
          </a:stretch>
        </p:blipFill>
        <p:spPr>
          <a:xfrm>
            <a:off x="1289153" y="1229193"/>
            <a:ext cx="9998439" cy="5096656"/>
          </a:xfrm>
          <a:prstGeom prst="rect">
            <a:avLst/>
          </a:prstGeo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2131168_dyn.jpg"/>
          <p:cNvPicPr>
            <a:picLocks noChangeAspect="1"/>
          </p:cNvPicPr>
          <p:nvPr/>
        </p:nvPicPr>
        <p:blipFill>
          <a:blip r:embed="rId2"/>
          <a:stretch>
            <a:fillRect/>
          </a:stretch>
        </p:blipFill>
        <p:spPr>
          <a:xfrm>
            <a:off x="1" y="1"/>
            <a:ext cx="12192000" cy="6858000"/>
          </a:xfrm>
          <a:prstGeom prst="rect">
            <a:avLst/>
          </a:prstGeo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7494"/>
            <a:ext cx="10972800" cy="848612"/>
          </a:xfrm>
        </p:spPr>
        <p:txBody>
          <a:bodyPr/>
          <a:lstStyle/>
          <a:p>
            <a:r>
              <a:rPr lang="en-US" dirty="0" smtClean="0"/>
              <a:t>              </a:t>
            </a:r>
            <a:r>
              <a:rPr lang="bn-IN" dirty="0" smtClean="0"/>
              <a:t>           </a:t>
            </a:r>
            <a:r>
              <a:rPr lang="bn-IN"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সমুদ্রস্রোতের কারণ</a:t>
            </a:r>
            <a:endParaRPr lang="en-US"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6" name="Content Placeholder 5" descr="CAUSE.png"/>
          <p:cNvPicPr>
            <a:picLocks noGrp="1" noChangeAspect="1"/>
          </p:cNvPicPr>
          <p:nvPr>
            <p:ph idx="1"/>
          </p:nvPr>
        </p:nvPicPr>
        <p:blipFill>
          <a:blip r:embed="rId2"/>
          <a:stretch>
            <a:fillRect/>
          </a:stretch>
        </p:blipFill>
        <p:spPr>
          <a:xfrm>
            <a:off x="854440" y="1259174"/>
            <a:ext cx="10777928" cy="5186595"/>
          </a:xfr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winds.jpg"/>
          <p:cNvPicPr>
            <a:picLocks noChangeAspect="1"/>
          </p:cNvPicPr>
          <p:nvPr/>
        </p:nvPicPr>
        <p:blipFill>
          <a:blip r:embed="rId2"/>
          <a:stretch>
            <a:fillRect/>
          </a:stretch>
        </p:blipFill>
        <p:spPr>
          <a:xfrm>
            <a:off x="5244353" y="1398494"/>
            <a:ext cx="6239434" cy="4612341"/>
          </a:xfrm>
          <a:prstGeom prst="rect">
            <a:avLst/>
          </a:prstGeom>
        </p:spPr>
      </p:pic>
      <p:pic>
        <p:nvPicPr>
          <p:cNvPr id="3" name="Content Placeholder 3" descr="Wind+belts+of+the+world+Global+Wind+Animation.jpg"/>
          <p:cNvPicPr>
            <a:picLocks noChangeAspect="1"/>
          </p:cNvPicPr>
          <p:nvPr/>
        </p:nvPicPr>
        <p:blipFill>
          <a:blip r:embed="rId3"/>
          <a:stretch>
            <a:fillRect/>
          </a:stretch>
        </p:blipFill>
        <p:spPr>
          <a:xfrm>
            <a:off x="1021976" y="1425389"/>
            <a:ext cx="4719918" cy="4531658"/>
          </a:xfrm>
          <a:prstGeom prst="rect">
            <a:avLst/>
          </a:prstGeo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solidFill>
                  <a:schemeClr val="accent6"/>
                </a:solidFill>
              </a:rPr>
              <a:t>                   </a:t>
            </a:r>
            <a:endParaRPr lang="en-US" dirty="0">
              <a:solidFill>
                <a:schemeClr val="accent6"/>
              </a:solidFill>
            </a:endParaRPr>
          </a:p>
        </p:txBody>
      </p:sp>
      <p:sp>
        <p:nvSpPr>
          <p:cNvPr id="3" name="Content Placeholder 2"/>
          <p:cNvSpPr>
            <a:spLocks noGrp="1"/>
          </p:cNvSpPr>
          <p:nvPr>
            <p:ph idx="1"/>
          </p:nvPr>
        </p:nvSpPr>
        <p:spPr>
          <a:xfrm>
            <a:off x="1156448" y="1627094"/>
            <a:ext cx="5634317" cy="4599114"/>
          </a:xfrm>
        </p:spPr>
        <p:txBody>
          <a:bodyPr>
            <a:normAutofit fontScale="62500" lnSpcReduction="20000"/>
          </a:bodyPr>
          <a:lstStyle/>
          <a:p>
            <a:pPr marL="0" indent="0">
              <a:buNone/>
            </a:pPr>
            <a:r>
              <a:rPr lang="bn-IN" sz="3600" dirty="0" smtClean="0"/>
              <a:t>পানির স্বাভাবিক ধর্মই হল তার উপরিভাগের সমতা  রক্ষা করা।</a:t>
            </a:r>
          </a:p>
          <a:p>
            <a:pPr marL="0" indent="0">
              <a:buNone/>
            </a:pPr>
            <a:endParaRPr lang="bn-IN" sz="3600" dirty="0"/>
          </a:p>
          <a:p>
            <a:pPr marL="0" indent="0">
              <a:buNone/>
            </a:pPr>
            <a:r>
              <a:rPr lang="bn-IN" sz="4000" dirty="0" smtClean="0">
                <a:solidFill>
                  <a:schemeClr val="accent6"/>
                </a:solidFill>
              </a:rPr>
              <a:t>বায়ু প্রবাহঃ </a:t>
            </a:r>
            <a:r>
              <a:rPr lang="bn-IN" sz="4000" dirty="0" smtClean="0">
                <a:solidFill>
                  <a:schemeClr val="tx1"/>
                </a:solidFill>
              </a:rPr>
              <a:t>প্রধান স্রোতগুলোকে ভূপৃষ্ঠের প্রধান বায়ু প্রবাহগুলোর পথ </a:t>
            </a:r>
          </a:p>
          <a:p>
            <a:pPr marL="0" indent="0">
              <a:buNone/>
            </a:pPr>
            <a:r>
              <a:rPr lang="bn-IN" sz="4000" dirty="0" smtClean="0">
                <a:solidFill>
                  <a:schemeClr val="tx1"/>
                </a:solidFill>
              </a:rPr>
              <a:t>অনুসরণ করতে দেখা যায়।</a:t>
            </a:r>
          </a:p>
          <a:p>
            <a:pPr marL="0" indent="0">
              <a:buNone/>
            </a:pPr>
            <a:endParaRPr lang="bn-IN" sz="4000" dirty="0" smtClean="0">
              <a:solidFill>
                <a:schemeClr val="tx1"/>
              </a:solidFill>
            </a:endParaRPr>
          </a:p>
          <a:p>
            <a:pPr marL="0" indent="0">
              <a:buNone/>
            </a:pPr>
            <a:r>
              <a:rPr lang="bn-IN" sz="4000" dirty="0" smtClean="0">
                <a:solidFill>
                  <a:schemeClr val="accent6"/>
                </a:solidFill>
              </a:rPr>
              <a:t>উদাহরণঃ</a:t>
            </a:r>
            <a:r>
              <a:rPr lang="bn-IN" sz="4000" dirty="0" smtClean="0">
                <a:solidFill>
                  <a:schemeClr val="tx1"/>
                </a:solidFill>
              </a:rPr>
              <a:t> উত্তরপূর্ব অয়ন বায়ু ও দক্ষিণপূর্ব অয়ন বায়ুর প্রভাবে নিরক্ষীয় </a:t>
            </a:r>
          </a:p>
          <a:p>
            <a:pPr marL="0" indent="0">
              <a:buNone/>
            </a:pPr>
            <a:r>
              <a:rPr lang="bn-IN" sz="4000" dirty="0" smtClean="0">
                <a:solidFill>
                  <a:schemeClr val="tx1"/>
                </a:solidFill>
              </a:rPr>
              <a:t>অঞ্চলে যথাক্রমে উত্তর নিরক্ষীয় স্রোত এবং দক্ষিণ নিরক্ষীয় স্রোতের উৎপত্তি </a:t>
            </a:r>
          </a:p>
          <a:p>
            <a:pPr marL="0" indent="0">
              <a:buNone/>
            </a:pPr>
            <a:r>
              <a:rPr lang="bn-IN" sz="4000" dirty="0" smtClean="0">
                <a:solidFill>
                  <a:schemeClr val="tx1"/>
                </a:solidFill>
              </a:rPr>
              <a:t>হয়।</a:t>
            </a:r>
            <a:endParaRPr lang="en-US" sz="3600" dirty="0">
              <a:solidFill>
                <a:schemeClr val="tx1"/>
              </a:solidFill>
            </a:endParaRPr>
          </a:p>
        </p:txBody>
      </p:sp>
      <p:pic>
        <p:nvPicPr>
          <p:cNvPr id="36866" name="Picture 2" descr="Ocean currents: Forces Responsible For Ocean Currents | Desert Formation  and Ocean Currents | PMF IAS"/>
          <p:cNvPicPr>
            <a:picLocks noChangeAspect="1" noChangeArrowheads="1"/>
          </p:cNvPicPr>
          <p:nvPr/>
        </p:nvPicPr>
        <p:blipFill>
          <a:blip r:embed="rId2"/>
          <a:srcRect/>
          <a:stretch>
            <a:fillRect/>
          </a:stretch>
        </p:blipFill>
        <p:spPr bwMode="auto">
          <a:xfrm>
            <a:off x="6790765" y="2178424"/>
            <a:ext cx="4477870" cy="3603809"/>
          </a:xfrm>
          <a:prstGeom prst="rect">
            <a:avLst/>
          </a:prstGeom>
          <a:noFill/>
        </p:spPr>
      </p:pic>
      <p:sp>
        <p:nvSpPr>
          <p:cNvPr id="5" name="Rectangle 4"/>
          <p:cNvSpPr/>
          <p:nvPr/>
        </p:nvSpPr>
        <p:spPr>
          <a:xfrm>
            <a:off x="2917886" y="443753"/>
            <a:ext cx="5634443" cy="584775"/>
          </a:xfrm>
          <a:prstGeom prst="rect">
            <a:avLst/>
          </a:prstGeom>
          <a:noFill/>
        </p:spPr>
        <p:txBody>
          <a:bodyPr wrap="square" lIns="91440" tIns="45720" rIns="91440" bIns="45720">
            <a:spAutoFit/>
          </a:bodyPr>
          <a:lstStyle/>
          <a:p>
            <a:pPr algn="ctr"/>
            <a:r>
              <a:rPr lang="bn-I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সমুদ্রস্রোতের কারণ</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 xmlns:p14="http://schemas.microsoft.com/office/powerpoint/2010/main" val="114334100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slide(fromBottom)">
                                      <p:cBhvr>
                                        <p:cTn id="4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5915</TotalTime>
  <Words>1160</Words>
  <Application>Microsoft Office PowerPoint</Application>
  <PresentationFormat>Custom</PresentationFormat>
  <Paragraphs>305</Paragraphs>
  <Slides>48</Slides>
  <Notes>0</Notes>
  <HiddenSlides>0</HiddenSlides>
  <MMClips>2</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Trek</vt:lpstr>
      <vt:lpstr>                                                         স্বাগতম</vt:lpstr>
      <vt:lpstr>                                                                                                                  </vt:lpstr>
      <vt:lpstr>     </vt:lpstr>
      <vt:lpstr>                             সমুদ্রস্রোত</vt:lpstr>
      <vt:lpstr>        </vt:lpstr>
      <vt:lpstr>Slide 6</vt:lpstr>
      <vt:lpstr>                         সমুদ্রস্রোতের কারণ</vt:lpstr>
      <vt:lpstr>Slide 8</vt:lpstr>
      <vt:lpstr>                   </vt:lpstr>
      <vt:lpstr>Slide 10</vt:lpstr>
      <vt:lpstr>Slide 11</vt:lpstr>
      <vt:lpstr>                 উষ্ণতার তারতম্য</vt:lpstr>
      <vt:lpstr>Slide 13</vt:lpstr>
      <vt:lpstr>                       লবণাক্ততার তারতম্য</vt:lpstr>
      <vt:lpstr>                     স্থলভাগের অবস্থান</vt:lpstr>
      <vt:lpstr>                     অসম বাষ্পীভবন</vt:lpstr>
      <vt:lpstr>                          সমুদ্রের গভীরতা</vt:lpstr>
      <vt:lpstr>           </vt:lpstr>
      <vt:lpstr>  </vt:lpstr>
      <vt:lpstr>Slide 20</vt:lpstr>
      <vt:lpstr>Slide 21</vt:lpstr>
      <vt:lpstr>Slide 22</vt:lpstr>
      <vt:lpstr>Slide 23</vt:lpstr>
      <vt:lpstr>                                                                                                  কাজ                   আটলান্টিক মহাসাগরীয় স্রোতসমূহের তুলনামূলক বৈশিষ্ট্য</vt:lpstr>
      <vt:lpstr>      ভারত মহাসাগরীয় স্রোতসমূহের তুলনামূলক বৈশিষ্ট্য</vt:lpstr>
      <vt:lpstr>Slide 26</vt:lpstr>
      <vt:lpstr>Slide 27</vt:lpstr>
      <vt:lpstr>Slide 28</vt:lpstr>
      <vt:lpstr>Slide 29</vt:lpstr>
      <vt:lpstr>  </vt:lpstr>
      <vt:lpstr>Slide 31</vt:lpstr>
      <vt:lpstr>                            </vt:lpstr>
      <vt:lpstr>                                 </vt:lpstr>
      <vt:lpstr>          </vt:lpstr>
      <vt:lpstr>                </vt:lpstr>
      <vt:lpstr>                               বান, সমজোয়ার রেখা,                    জোয়ার ভাটার সময়ের ব্যবধান ও প্রভাব</vt:lpstr>
      <vt:lpstr>Slide 37</vt:lpstr>
      <vt:lpstr>Slide 38</vt:lpstr>
      <vt:lpstr>               জোয়ার ও ভাটার সময়ঃ</vt:lpstr>
      <vt:lpstr>                 জোয়ার  ভাটার ব্যবধান</vt:lpstr>
      <vt:lpstr>                      জোয়ার-ভাটার প্রভাব</vt:lpstr>
      <vt:lpstr>     বাংলাদেশের উপকূলীয় অঞ্চলে জোয়ার-ভাটার প্রভাবঃ</vt:lpstr>
      <vt:lpstr>                বাংলাদেশের উপকূলীয় অঞ্চলে জোয়ার-ভাটার প্রভাব</vt:lpstr>
      <vt:lpstr>               জোয়ারভাটা ও চাঁদের অবস্থান</vt:lpstr>
      <vt:lpstr>          জোয়ারভাটা ও চাঁদের অবস্থান </vt:lpstr>
      <vt:lpstr>                 জোয়ারভাটা ও চাঁদের অবস্থান               </vt:lpstr>
      <vt:lpstr>               জোয়ারভাটা ও চাঁদের অবস্থান      </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Dell</dc:creator>
  <cp:lastModifiedBy>Hena</cp:lastModifiedBy>
  <cp:revision>736</cp:revision>
  <dcterms:created xsi:type="dcterms:W3CDTF">2019-07-06T14:10:14Z</dcterms:created>
  <dcterms:modified xsi:type="dcterms:W3CDTF">2020-10-22T11:49:24Z</dcterms:modified>
</cp:coreProperties>
</file>