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58" r:id="rId4"/>
    <p:sldId id="271" r:id="rId5"/>
    <p:sldId id="260" r:id="rId6"/>
    <p:sldId id="267" r:id="rId7"/>
    <p:sldId id="268" r:id="rId8"/>
    <p:sldId id="264" r:id="rId9"/>
    <p:sldId id="270" r:id="rId10"/>
    <p:sldId id="273" r:id="rId11"/>
    <p:sldId id="274" r:id="rId12"/>
    <p:sldId id="276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ontent\Untitled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636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পরিচালন</a:t>
            </a:r>
            <a:r>
              <a:rPr lang="en-US" dirty="0" smtClean="0"/>
              <a:t> </a:t>
            </a:r>
            <a:r>
              <a:rPr lang="en-US" dirty="0" err="1" smtClean="0"/>
              <a:t>ব্যয়সমূহ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বেতন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ভাড়া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মনিহারি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বীমা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সেলামী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বিক্রয়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পরিবহন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বহি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পরিবহন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বিজ্ঞাপন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খাজনা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কর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সাধারণ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খরচ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নিরীক্ষা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ফি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প্রদত্ত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বাট্টা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কমিশন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ছাপা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মনিহারী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ডাক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খরচ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অফিস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খরচ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প্যাংকিং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রপ্তানি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শুল্ক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বিদ্যু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ৎ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বিল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অনদায়ী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পাওনা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কুঋণ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অবচয়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অবলোপন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ইত্যাদি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মনে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রাখতে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যে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বকেয়া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হলে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যোগ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এবং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অগ্রিম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হলে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বিয়োগ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করতে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। )  </a:t>
            </a: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আয়সমূহ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শিক্ষানবিস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সেলামী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বিনিয়োগরে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সুদ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উত্তোলনের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সুদ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সঞ্চয়পত্রের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সুদ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প্রাপ্ত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বাড়ি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ভাড়া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প্রাপ্ত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সুদ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প্রাপ্ত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কমিশিন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বাট্টা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প্রাপ্ত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লভ্যাংশ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উপভাড়া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স্থায়ী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বিক্রয়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জনিক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মুনাফা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ইত্যাদি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। 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মনে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রাখতে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যে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বকেয়া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হলে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যোগ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এবং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অগ্রিম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হলে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বিয়োগ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করতে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। )  </a:t>
            </a: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পরিচালন</a:t>
            </a:r>
            <a:r>
              <a:rPr lang="en-US" dirty="0" smtClean="0"/>
              <a:t> </a:t>
            </a:r>
            <a:r>
              <a:rPr lang="en-US" dirty="0" err="1" smtClean="0"/>
              <a:t>ব্যয়সমূহ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বেতন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ভাড়া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মনিহারি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বীমা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সেলামী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বিক্রয়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পরিবহন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বহি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পরিবহন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বিজ্ঞাপন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খাজনা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কর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সাধারণ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খরচ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নিরীক্ষা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ফি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প্রদত্ত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বাট্টা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কমিশন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ছাপা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মনিহারী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ডাক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খরচ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অফিস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খরচ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প্যাংকিং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রপ্তানি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শুল্ক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বিদ্যু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ৎ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বিল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অনদায়ী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পাওনা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কুঋণ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অবচয়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অবলোপন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ইত্যাদি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মনে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রাখতে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যে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বকেয়া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হলে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যোগ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এবং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অগ্রিম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হলে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বিয়োগ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করতে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। )  </a:t>
            </a: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নীট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/ </a:t>
            </a:r>
            <a:r>
              <a:rPr lang="en-US" dirty="0" err="1" smtClean="0"/>
              <a:t>ক্ষতি</a:t>
            </a:r>
            <a:r>
              <a:rPr lang="en-US" dirty="0" smtClean="0"/>
              <a:t> </a:t>
            </a:r>
            <a:r>
              <a:rPr lang="en-US" dirty="0" err="1" smtClean="0"/>
              <a:t>নিয়র্ণ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নিয়ম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*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মোট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মুনাফা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(-)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পরিচালন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ব্যয়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সুতারাং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পরিচালন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মুনাফা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ক্ষতি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(+)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অন্যান্য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আয়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(-)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অন্যান্য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ব্যয়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সুতারাং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মুনাফা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ক্ষতি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বিসমিল্লাহির</a:t>
            </a:r>
            <a:r>
              <a:rPr lang="en-US" dirty="0" smtClean="0"/>
              <a:t> </a:t>
            </a:r>
            <a:r>
              <a:rPr lang="en-US" dirty="0" err="1" smtClean="0"/>
              <a:t>রাহমানির</a:t>
            </a:r>
            <a:r>
              <a:rPr lang="en-US" dirty="0" smtClean="0"/>
              <a:t> </a:t>
            </a:r>
            <a:r>
              <a:rPr lang="en-US" dirty="0" err="1" smtClean="0"/>
              <a:t>রাহীম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শিক্ষক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পরিচিতি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মো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এখলাছ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উদ্দিন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মাহমুদ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err="1" smtClean="0">
                <a:latin typeface="+mj-lt"/>
                <a:ea typeface="+mj-ea"/>
                <a:cs typeface="+mj-cs"/>
              </a:rPr>
              <a:t>চারগ্রাম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সমিতি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আদর্শ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উচ্চ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বিদ্যালয়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দূর্গাপুর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পরশুরাম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ফেনী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106678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মোবাইল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: 01822-905623</a:t>
            </a: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আলোচনার</a:t>
            </a:r>
            <a:r>
              <a:rPr lang="en-US" dirty="0" smtClean="0"/>
              <a:t> </a:t>
            </a:r>
            <a:r>
              <a:rPr lang="en-US" dirty="0" err="1" smtClean="0"/>
              <a:t>বিষয়বস্তু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হিসাব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বিজ্ঞান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আর্থিক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অবস্থার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বিবরণী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নবম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দশম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শ্রেণি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মোট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মুনাফা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এবং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মুনাফা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নির্ণয়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smtClean="0">
                <a:latin typeface="+mj-lt"/>
                <a:ea typeface="+mj-ea"/>
                <a:cs typeface="+mj-cs"/>
              </a:rPr>
              <a:t>পর্যন্ত)</a:t>
            </a:r>
            <a:endParaRPr lang="en-US" sz="3200" b="1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আজকে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জানবো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ক্রয়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নির্ণয়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বিক্রয়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নির্ণয়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বিক্রীত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পণ্যের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ব্যয়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মোট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মুনাফা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লাভ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নির্ণয়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পরিচালন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মুনাফা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মুনাফা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500" dirty="0" err="1" smtClean="0"/>
              <a:t>এই</a:t>
            </a:r>
            <a:r>
              <a:rPr lang="en-US" sz="3500" dirty="0" smtClean="0"/>
              <a:t> </a:t>
            </a:r>
            <a:r>
              <a:rPr lang="en-US" sz="3500" dirty="0" err="1" smtClean="0"/>
              <a:t>অধ্যায়</a:t>
            </a:r>
            <a:r>
              <a:rPr lang="en-US" sz="3500" dirty="0" smtClean="0"/>
              <a:t> </a:t>
            </a:r>
            <a:r>
              <a:rPr lang="en-US" sz="3500" dirty="0" err="1" smtClean="0"/>
              <a:t>থেকে</a:t>
            </a:r>
            <a:r>
              <a:rPr lang="en-US" sz="3500" dirty="0" smtClean="0"/>
              <a:t> </a:t>
            </a:r>
            <a:r>
              <a:rPr lang="en-US" sz="3500" dirty="0" err="1" smtClean="0"/>
              <a:t>কি</a:t>
            </a:r>
            <a:r>
              <a:rPr lang="en-US" sz="3500" dirty="0" smtClean="0"/>
              <a:t> </a:t>
            </a:r>
            <a:r>
              <a:rPr lang="en-US" sz="3500" dirty="0" err="1" smtClean="0"/>
              <a:t>কি</a:t>
            </a:r>
            <a:r>
              <a:rPr lang="en-US" sz="3500" dirty="0" smtClean="0"/>
              <a:t> </a:t>
            </a:r>
            <a:r>
              <a:rPr lang="en-US" sz="3500" dirty="0" err="1" smtClean="0"/>
              <a:t>জানা</a:t>
            </a:r>
            <a:r>
              <a:rPr lang="en-US" sz="3500" dirty="0" smtClean="0"/>
              <a:t> </a:t>
            </a:r>
            <a:r>
              <a:rPr lang="en-US" sz="3500" dirty="0" err="1" smtClean="0"/>
              <a:t>যায়</a:t>
            </a:r>
            <a:r>
              <a:rPr lang="en-US" sz="3500" dirty="0" smtClean="0"/>
              <a:t>?</a:t>
            </a:r>
            <a:endParaRPr lang="en-US" sz="35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sz="2800" dirty="0" err="1" smtClean="0"/>
              <a:t>আন্তর্জাতিক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হিসাবমান</a:t>
            </a:r>
            <a:r>
              <a:rPr lang="en-US" sz="2800" dirty="0" smtClean="0"/>
              <a:t> ০১ (International Accounting Standard- 01) </a:t>
            </a:r>
            <a:r>
              <a:rPr lang="en-US" sz="2800" dirty="0" err="1" smtClean="0"/>
              <a:t>অনুসারে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চূড়ান্ত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প্রস্তুতের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পাঁচটি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ধাপ</a:t>
            </a:r>
            <a:r>
              <a:rPr lang="en-US" sz="2800" dirty="0" smtClean="0"/>
              <a:t> </a:t>
            </a:r>
            <a:r>
              <a:rPr lang="en-US" sz="2800" dirty="0" err="1" smtClean="0"/>
              <a:t>রয়েছে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ধাপগুলো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হলো</a:t>
            </a:r>
            <a:endParaRPr lang="en-US" sz="2800" dirty="0" smtClean="0"/>
          </a:p>
          <a:p>
            <a:r>
              <a:rPr lang="en-US" sz="2800" dirty="0" smtClean="0"/>
              <a:t>১. </a:t>
            </a:r>
            <a:r>
              <a:rPr lang="en-US" sz="2800" dirty="0" err="1" smtClean="0"/>
              <a:t>বিশদ</a:t>
            </a:r>
            <a:r>
              <a:rPr lang="en-US" sz="2800" dirty="0" smtClean="0"/>
              <a:t> </a:t>
            </a:r>
            <a:r>
              <a:rPr lang="en-US" sz="2800" dirty="0" err="1" smtClean="0"/>
              <a:t>আয</a:t>
            </a:r>
            <a:r>
              <a:rPr lang="en-US" sz="2800" dirty="0" smtClean="0"/>
              <a:t>়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(Statement of Comprehensive Income)</a:t>
            </a:r>
          </a:p>
          <a:p>
            <a:r>
              <a:rPr lang="en-US" sz="2800" dirty="0" smtClean="0"/>
              <a:t>২. </a:t>
            </a:r>
            <a:r>
              <a:rPr lang="en-US" sz="2800" dirty="0" err="1" smtClean="0"/>
              <a:t>মালিকানা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সত্ত্ব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(Statement of Changes in Equity)</a:t>
            </a:r>
          </a:p>
          <a:p>
            <a:r>
              <a:rPr lang="en-US" sz="2800" dirty="0" smtClean="0"/>
              <a:t>৩.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(Statement of Financial Position)</a:t>
            </a:r>
          </a:p>
          <a:p>
            <a:r>
              <a:rPr lang="en-US" sz="2800" dirty="0" smtClean="0"/>
              <a:t>৪. </a:t>
            </a:r>
            <a:r>
              <a:rPr lang="en-US" sz="2800" dirty="0" err="1" smtClean="0"/>
              <a:t>নগদ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প্রবাহ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(Statement of Cash Flows)</a:t>
            </a:r>
          </a:p>
          <a:p>
            <a:r>
              <a:rPr lang="en-US" sz="2800" dirty="0" smtClean="0"/>
              <a:t>৫.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ব্যবহৃত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প্রয়োজনীয</a:t>
            </a:r>
            <a:r>
              <a:rPr lang="en-US" sz="2800" dirty="0" smtClean="0"/>
              <a:t>় </a:t>
            </a:r>
            <a:r>
              <a:rPr lang="en-US" sz="2800" dirty="0" err="1" smtClean="0"/>
              <a:t>নোট</a:t>
            </a:r>
            <a:r>
              <a:rPr lang="en-US" sz="2800" dirty="0" smtClean="0"/>
              <a:t> ও </a:t>
            </a:r>
            <a:r>
              <a:rPr lang="en-US" sz="2800" dirty="0" err="1" smtClean="0"/>
              <a:t>গুরুত্বপূর্ণ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নীতিমালা</a:t>
            </a:r>
            <a:r>
              <a:rPr lang="en-US" sz="2800" dirty="0" smtClean="0"/>
              <a:t> (Notes comprising a summary of significant accounting policies and other explanatory information)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5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নীট</a:t>
            </a:r>
            <a:r>
              <a:rPr lang="en-US" dirty="0" smtClean="0"/>
              <a:t> </a:t>
            </a:r>
            <a:r>
              <a:rPr lang="en-US" dirty="0" err="1" smtClean="0"/>
              <a:t>ক্রয়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নিয়ন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ক্রয়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পণ্য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ক্রয়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(+)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অলিখিত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ক্রয়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(-)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ক্রয়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ফেরত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বহি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: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ফেরত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(-)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কারবারি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বাট্টা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ব্যবসায়িক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বাট্টা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(-)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পণ্য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উত্তোলন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(-)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বিনা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মূল্যে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পণ্য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বিতরণ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endParaRPr lang="en-US" sz="25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নীট</a:t>
            </a:r>
            <a:r>
              <a:rPr lang="en-US" dirty="0" smtClean="0"/>
              <a:t> </a:t>
            </a:r>
            <a:r>
              <a:rPr lang="en-US" dirty="0" err="1" smtClean="0"/>
              <a:t>বিক্রয়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নিয়ন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বিক্রয়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পণ্য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বিক্রয়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(+)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অলিখিত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বিক্রয়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(-)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বিক্রয়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ফেরত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আন্ত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: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ফেরত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(-)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কারবারি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বাট্টা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ব্যবসায়িক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বাট্টা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5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বিক্রীত</a:t>
            </a:r>
            <a:r>
              <a:rPr lang="en-US" dirty="0" smtClean="0"/>
              <a:t> </a:t>
            </a:r>
            <a:r>
              <a:rPr lang="en-US" dirty="0" err="1" smtClean="0"/>
              <a:t>পণ্যের</a:t>
            </a:r>
            <a:r>
              <a:rPr lang="en-US" dirty="0" smtClean="0"/>
              <a:t> </a:t>
            </a:r>
            <a:r>
              <a:rPr lang="en-US" dirty="0" err="1" smtClean="0"/>
              <a:t>ব্যয়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নিয়ন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বিক্রীত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পণ্যের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ব্যয়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নির্ণয়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প্রারম্ভিক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মজুদ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পণ্য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ক্রয়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মজুরি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পরিবহন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আমদানি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শুল্ক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জাহাজ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ভাড়া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(-)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সমাপনী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মজুদ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পণ্য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endParaRPr lang="en-US" sz="25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/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নিয়ন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বিক্রয়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বাদ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)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বিক্রীত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পণ্যের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ব্যয়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সুতারাং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মোট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মুনাফা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5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470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বিসমিল্লাহির রাহমানির রাহীম</vt:lpstr>
      <vt:lpstr>আজকের আলোচনার বিষয়বস্তু </vt:lpstr>
      <vt:lpstr>আজকে আমরা কি কি জানবো? </vt:lpstr>
      <vt:lpstr>এই অধ্যায় থেকে কি কি জানা যায়?</vt:lpstr>
      <vt:lpstr>নীট ক্রয় নির্ণয় করার নিয়ন: </vt:lpstr>
      <vt:lpstr>নীট বিক্রয় নির্ণয় করার নিয়ন: </vt:lpstr>
      <vt:lpstr>বিক্রীত পণ্যের ব্যয় নির্ণয় করার নিয়ন: </vt:lpstr>
      <vt:lpstr>মোট মুনাফা/ লাভ নির্ণয় করার নিয়ন: </vt:lpstr>
      <vt:lpstr>পরিচালন ব্যয়সমূহ কি কি:  </vt:lpstr>
      <vt:lpstr>অন্যান্য আয়সমূহ কি কি:  </vt:lpstr>
      <vt:lpstr>পরিচালন ব্যয়সমূহ কি কি:  </vt:lpstr>
      <vt:lpstr>নীট মুনাফা/ ক্ষতি নিয়র্ণ করার নিয়ম: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বিসমিল্লাহির রাহমানির রাহীম</dc:title>
  <dc:creator>cg</dc:creator>
  <cp:lastModifiedBy>cg</cp:lastModifiedBy>
  <cp:revision>11</cp:revision>
  <dcterms:created xsi:type="dcterms:W3CDTF">2006-08-16T00:00:00Z</dcterms:created>
  <dcterms:modified xsi:type="dcterms:W3CDTF">2020-10-22T07:52:35Z</dcterms:modified>
</cp:coreProperties>
</file>