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58" r:id="rId4"/>
    <p:sldId id="271" r:id="rId5"/>
    <p:sldId id="267" r:id="rId6"/>
    <p:sldId id="268" r:id="rId7"/>
    <p:sldId id="264" r:id="rId8"/>
    <p:sldId id="270" r:id="rId9"/>
    <p:sldId id="273" r:id="rId10"/>
    <p:sldId id="274" r:id="rId11"/>
    <p:sldId id="276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:\Content\12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স্বল্পমেয়াদী</a:t>
            </a:r>
            <a:r>
              <a:rPr lang="en-US" dirty="0" smtClean="0"/>
              <a:t> </a:t>
            </a:r>
            <a:r>
              <a:rPr lang="en-US" dirty="0" err="1" smtClean="0"/>
              <a:t>দায়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800" dirty="0" err="1" smtClean="0">
                <a:latin typeface="+mj-lt"/>
                <a:ea typeface="+mj-ea"/>
                <a:cs typeface="+mj-cs"/>
              </a:rPr>
              <a:t>পাওনাদার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প্রদেয়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বিল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ব্যাংক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জমাতিরিক্ত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বকেয়া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ঋণের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সুদ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বকেয়া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ব্যয়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অগ্রিম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আয়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4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800" dirty="0" err="1" smtClean="0">
                <a:latin typeface="+mj-lt"/>
                <a:ea typeface="+mj-ea"/>
                <a:cs typeface="+mj-cs"/>
              </a:rPr>
              <a:t>ইত্যাদি</a:t>
            </a:r>
            <a:endParaRPr lang="en-US" sz="48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মালিকানাস্বত্ব</a:t>
            </a:r>
            <a:r>
              <a:rPr lang="en-US" dirty="0" smtClean="0"/>
              <a:t> </a:t>
            </a:r>
            <a:r>
              <a:rPr lang="en-US" dirty="0" err="1" smtClean="0"/>
              <a:t>নির্ণয়</a:t>
            </a:r>
            <a:r>
              <a:rPr lang="en-US" dirty="0" smtClean="0"/>
              <a:t> 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মূলধন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(+)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অতিরিক্ত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মূলধন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(+)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মূলধনের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সুদ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(+)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মুনাফা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লাভ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(-)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উত্তোলন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(-)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উত্তোলন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(-)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উত্তোলনের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সুদ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(-)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আয়কর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(-)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নীট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ক্ষতি</a:t>
            </a:r>
            <a:endParaRPr lang="en-US" sz="28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j-lt"/>
                <a:ea typeface="+mj-ea"/>
                <a:cs typeface="+mj-cs"/>
              </a:rPr>
              <a:t>সাধারণ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সঞ্চিতি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সাধারণ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তহবিল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endParaRPr lang="en-US" sz="28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err="1" smtClean="0"/>
              <a:t>আর্থিক</a:t>
            </a:r>
            <a:r>
              <a:rPr lang="en-US" dirty="0" smtClean="0"/>
              <a:t> </a:t>
            </a:r>
            <a:r>
              <a:rPr lang="en-US" dirty="0" err="1" smtClean="0"/>
              <a:t>অবস্থার</a:t>
            </a:r>
            <a:r>
              <a:rPr lang="en-US" dirty="0" smtClean="0"/>
              <a:t> </a:t>
            </a:r>
            <a:r>
              <a:rPr lang="en-US" dirty="0" err="1" smtClean="0"/>
              <a:t>বিবরণী</a:t>
            </a:r>
            <a:r>
              <a:rPr lang="en-US" dirty="0" smtClean="0"/>
              <a:t> </a:t>
            </a:r>
            <a:r>
              <a:rPr lang="en-US" dirty="0" err="1" smtClean="0"/>
              <a:t>প্রস্তুত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/>
          <a:p>
            <a:pPr marL="742950" indent="-742950">
              <a:spcBef>
                <a:spcPct val="0"/>
              </a:spcBef>
              <a:defRPr/>
            </a:pPr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সম্পদঃ</a:t>
            </a:r>
            <a:r>
              <a:rPr lang="en-US" sz="2800" dirty="0" smtClean="0"/>
              <a:t>- </a:t>
            </a:r>
            <a:endParaRPr lang="en-US" sz="2800" dirty="0" smtClean="0"/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স্থায়ী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দীর্ঘ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মেয়াদী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বিনিয়োগ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চলতি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+mj-lt"/>
                <a:ea typeface="+mj-ea"/>
                <a:cs typeface="+mj-cs"/>
              </a:rPr>
              <a:t>	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অলিক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000" dirty="0" smtClean="0"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মালিকানাস্বত্বঃ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- </a:t>
            </a:r>
          </a:p>
          <a:p>
            <a:pPr marL="1200150" lvl="1" indent="-742950">
              <a:spcBef>
                <a:spcPct val="0"/>
              </a:spcBef>
              <a:defRPr/>
            </a:pPr>
            <a:r>
              <a:rPr lang="en-US" sz="2800" dirty="0" err="1" smtClean="0">
                <a:latin typeface="+mj-lt"/>
                <a:ea typeface="+mj-ea"/>
                <a:cs typeface="+mj-cs"/>
              </a:rPr>
              <a:t>দীর্ঘ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মেয়াদী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1200150" lvl="1" indent="-742950">
              <a:spcBef>
                <a:spcPct val="0"/>
              </a:spcBef>
              <a:defRPr/>
            </a:pPr>
            <a:r>
              <a:rPr lang="en-US" sz="2800" dirty="0" err="1" smtClean="0">
                <a:latin typeface="+mj-lt"/>
                <a:ea typeface="+mj-ea"/>
                <a:cs typeface="+mj-cs"/>
              </a:rPr>
              <a:t>স্বল্প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মেয়াদী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8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1200150" lvl="1" indent="-742950">
              <a:spcBef>
                <a:spcPct val="0"/>
              </a:spcBef>
              <a:defRPr/>
            </a:pPr>
            <a:r>
              <a:rPr lang="en-US" sz="2800" dirty="0" err="1" smtClean="0">
                <a:latin typeface="+mj-lt"/>
                <a:ea typeface="+mj-ea"/>
                <a:cs typeface="+mj-cs"/>
              </a:rPr>
              <a:t>মালিকানাস্বত্ব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:</a:t>
            </a:r>
          </a:p>
          <a:p>
            <a:pPr marL="1200150" lvl="1" indent="-742950">
              <a:spcBef>
                <a:spcPct val="0"/>
              </a:spcBef>
              <a:defRPr/>
            </a:pPr>
            <a:endParaRPr lang="en-US" sz="2400" dirty="0" smtClean="0">
              <a:latin typeface="+mj-lt"/>
              <a:ea typeface="+mj-ea"/>
              <a:cs typeface="+mj-cs"/>
            </a:endParaRPr>
          </a:p>
          <a:p>
            <a:pPr marL="1200150" lvl="1" indent="-742950">
              <a:spcBef>
                <a:spcPct val="0"/>
              </a:spcBef>
              <a:defRPr/>
            </a:pPr>
            <a:r>
              <a:rPr lang="en-US" sz="22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এবং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মালিকানাস্বত্বের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যোগফর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সমান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200" dirty="0" err="1" smtClean="0">
                <a:latin typeface="+mj-lt"/>
                <a:ea typeface="+mj-ea"/>
                <a:cs typeface="+mj-cs"/>
              </a:rPr>
              <a:t>থাকবে</a:t>
            </a:r>
            <a:r>
              <a:rPr lang="en-US" sz="2200" dirty="0" smtClean="0">
                <a:latin typeface="+mj-lt"/>
                <a:ea typeface="+mj-ea"/>
                <a:cs typeface="+mj-cs"/>
              </a:rPr>
              <a:t>।)</a:t>
            </a:r>
            <a:endParaRPr lang="en-US" sz="22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বিসমিল্লাহির</a:t>
            </a:r>
            <a:r>
              <a:rPr lang="en-US" dirty="0" smtClean="0"/>
              <a:t> </a:t>
            </a:r>
            <a:r>
              <a:rPr lang="en-US" dirty="0" err="1" smtClean="0"/>
              <a:t>রাহমানির</a:t>
            </a:r>
            <a:r>
              <a:rPr lang="en-US" dirty="0" smtClean="0"/>
              <a:t> </a:t>
            </a:r>
            <a:r>
              <a:rPr lang="en-US" dirty="0" err="1" smtClean="0"/>
              <a:t>রাহীম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শিক্ষক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পরিচিতি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মো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এখলাছ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উদ্দিন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মাহমুদ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aseline="0" dirty="0" err="1" smtClean="0">
                <a:latin typeface="+mj-lt"/>
                <a:ea typeface="+mj-ea"/>
                <a:cs typeface="+mj-cs"/>
              </a:rPr>
              <a:t>চারগ্রাম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সমিতি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আদর্শ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উচ্চ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বিদ্যালয়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দূর্গাপুর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পরশুরাম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ফেনী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106678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মোবাইল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: 01822-905623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আলোচনার</a:t>
            </a:r>
            <a:r>
              <a:rPr lang="en-US" dirty="0" smtClean="0"/>
              <a:t> </a:t>
            </a:r>
            <a:r>
              <a:rPr lang="en-US" dirty="0" err="1" smtClean="0"/>
              <a:t>বিষয়বস্তু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হিসাব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বিজ্ঞান</a:t>
            </a:r>
            <a:endParaRPr lang="en-US" sz="44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আর্থিক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অবস্থার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বিবরণী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err="1" smtClean="0">
                <a:latin typeface="+mj-lt"/>
                <a:ea typeface="+mj-ea"/>
                <a:cs typeface="+mj-cs"/>
              </a:rPr>
              <a:t>নবম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দশম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400" dirty="0" err="1" smtClean="0">
                <a:latin typeface="+mj-lt"/>
                <a:ea typeface="+mj-ea"/>
                <a:cs typeface="+mj-cs"/>
              </a:rPr>
              <a:t>শ্রেণি</a:t>
            </a:r>
            <a:r>
              <a:rPr lang="en-US" sz="4400" dirty="0" smtClean="0">
                <a:latin typeface="+mj-lt"/>
                <a:ea typeface="+mj-ea"/>
                <a:cs typeface="+mj-cs"/>
              </a:rPr>
              <a:t> </a:t>
            </a:r>
            <a:endParaRPr lang="en-US" sz="40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i="1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এবং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মালিকানাস্বত্ব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200" b="1" i="1" dirty="0" err="1" smtClean="0">
                <a:latin typeface="+mj-lt"/>
                <a:ea typeface="+mj-ea"/>
                <a:cs typeface="+mj-cs"/>
              </a:rPr>
              <a:t>নির্ণয়</a:t>
            </a:r>
            <a:r>
              <a:rPr lang="en-US" sz="3200" b="1" i="1" dirty="0" smtClean="0">
                <a:latin typeface="+mj-lt"/>
                <a:ea typeface="+mj-ea"/>
                <a:cs typeface="+mj-cs"/>
              </a:rPr>
              <a:t>)</a:t>
            </a:r>
            <a:endParaRPr lang="en-US" sz="3200" b="1" i="1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আজকে</a:t>
            </a:r>
            <a:r>
              <a:rPr lang="en-US" dirty="0" smtClean="0"/>
              <a:t>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</a:t>
            </a:r>
            <a:r>
              <a:rPr lang="en-US" dirty="0" err="1" smtClean="0"/>
              <a:t>জানবো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স্থায়ী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দীর্ঘ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মেয়াদী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বিনিয়োগ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চলতি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অলিক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সহ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নির্ণয়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। 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4000" dirty="0" err="1" smtClean="0">
                <a:latin typeface="+mj-lt"/>
                <a:ea typeface="+mj-ea"/>
                <a:cs typeface="+mj-cs"/>
              </a:rPr>
              <a:t>দীর্ঘ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মেয়াদী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স্বল্প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মালিকানাস্বত্ব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সহ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মোট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দায়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মালিকানাস্বত্ব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নির্ণয়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। </a:t>
            </a:r>
            <a:endParaRPr lang="en-US" sz="4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4478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b="1" dirty="0" err="1" smtClean="0">
                <a:latin typeface="+mj-lt"/>
                <a:ea typeface="+mj-ea"/>
                <a:cs typeface="+mj-cs"/>
              </a:rPr>
              <a:t>স্থায়ী</a:t>
            </a:r>
            <a:r>
              <a:rPr lang="en-US" sz="66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6600" b="1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6600" b="1" dirty="0" smtClean="0">
                <a:latin typeface="+mj-lt"/>
                <a:ea typeface="+mj-ea"/>
                <a:cs typeface="+mj-cs"/>
              </a:rPr>
              <a:t>: </a:t>
            </a:r>
            <a:endParaRPr lang="en-US" sz="66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অফিস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সরঞ্জাম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আসবাবপত্র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ভূমি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দালান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কোঠা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ইজারা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সম্পত্তি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সুনাম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যন্ত্রপাতি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ঘোড়া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ও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গাড়ি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ট্রেডমার্ক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প্যাটেন্ট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মোটর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গাড়ি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ইত্যাদি</a:t>
            </a:r>
            <a:endParaRPr lang="en-US" sz="36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5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অবশ্যই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সম্পত্তির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অবচয়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বা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অবলোপন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থাকলে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তা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ঐ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থেকে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বিয়োগ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করতে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হবে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। )</a:t>
            </a: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দীর্ঘ</a:t>
            </a:r>
            <a:r>
              <a:rPr lang="en-US" dirty="0" smtClean="0"/>
              <a:t> </a:t>
            </a:r>
            <a:r>
              <a:rPr lang="en-US" dirty="0" err="1" smtClean="0"/>
              <a:t>মেয়াদী</a:t>
            </a:r>
            <a:r>
              <a:rPr lang="en-US" dirty="0" smtClean="0"/>
              <a:t> </a:t>
            </a:r>
            <a:r>
              <a:rPr lang="en-US" dirty="0" err="1" smtClean="0"/>
              <a:t>বিনিয়োগ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err="1" smtClean="0">
                <a:latin typeface="+mj-lt"/>
                <a:ea typeface="+mj-ea"/>
                <a:cs typeface="+mj-cs"/>
              </a:rPr>
              <a:t>বিনিয়োগ</a:t>
            </a:r>
            <a:endParaRPr lang="en-US" sz="7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err="1" smtClean="0">
                <a:latin typeface="+mj-lt"/>
                <a:ea typeface="+mj-ea"/>
                <a:cs typeface="+mj-cs"/>
              </a:rPr>
              <a:t>সঞ্জয়পত্র</a:t>
            </a:r>
            <a:endParaRPr lang="en-US" sz="25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5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err="1" smtClean="0">
                <a:latin typeface="+mj-lt"/>
                <a:ea typeface="+mj-ea"/>
                <a:cs typeface="+mj-cs"/>
              </a:rPr>
              <a:t>দীর্ঘ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মেয়াদী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বিনিয়োগ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সাধারণত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এই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দুইটি</a:t>
            </a:r>
            <a:endParaRPr lang="en-US" sz="25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দীর্ঘমেয়াদী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বিনিয়োগের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সাথে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%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থাকতে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পারে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)</a:t>
            </a:r>
            <a:endParaRPr lang="en-US" sz="25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চলতি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err="1" smtClean="0">
                <a:latin typeface="+mj-lt"/>
                <a:ea typeface="+mj-ea"/>
                <a:cs typeface="+mj-cs"/>
              </a:rPr>
              <a:t>চলতি</a:t>
            </a:r>
            <a:r>
              <a:rPr lang="en-US" sz="5400" b="1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5400" b="1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5400" b="1" dirty="0" smtClean="0">
                <a:latin typeface="+mj-lt"/>
                <a:ea typeface="+mj-ea"/>
                <a:cs typeface="+mj-cs"/>
              </a:rPr>
              <a:t>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latin typeface="+mj-lt"/>
                <a:ea typeface="+mj-ea"/>
                <a:cs typeface="+mj-cs"/>
              </a:rPr>
              <a:t>হাতে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নগদ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ব্যাংক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জমা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দেনাদার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প্রাপ্য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বিল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অব্যবহৃত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মনিহারী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অগ্রিম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খরচ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বকেয়া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আয়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সমূহ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অনাদায়ী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বিনিয়োগের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সুদ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,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সমাপনী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মজুদ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পণ্য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3600" dirty="0" err="1" smtClean="0">
                <a:latin typeface="+mj-lt"/>
                <a:ea typeface="+mj-ea"/>
                <a:cs typeface="+mj-cs"/>
              </a:rPr>
              <a:t>ইত্যাদি</a:t>
            </a:r>
            <a:r>
              <a:rPr lang="en-US" sz="3600" dirty="0" smtClean="0">
                <a:latin typeface="+mj-lt"/>
                <a:ea typeface="+mj-ea"/>
                <a:cs typeface="+mj-cs"/>
              </a:rPr>
              <a:t> </a:t>
            </a:r>
            <a:endParaRPr lang="en-US" sz="36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অলিক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err="1" smtClean="0">
                <a:latin typeface="+mj-lt"/>
                <a:ea typeface="+mj-ea"/>
                <a:cs typeface="+mj-cs"/>
              </a:rPr>
              <a:t>প্রাথমিক</a:t>
            </a:r>
            <a:r>
              <a:rPr lang="en-US" sz="7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latin typeface="+mj-lt"/>
                <a:ea typeface="+mj-ea"/>
                <a:cs typeface="+mj-cs"/>
              </a:rPr>
              <a:t>খরচ</a:t>
            </a:r>
            <a:endParaRPr lang="en-US" sz="7200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7200" dirty="0" err="1" smtClean="0">
                <a:latin typeface="+mj-lt"/>
                <a:ea typeface="+mj-ea"/>
                <a:cs typeface="+mj-cs"/>
              </a:rPr>
              <a:t>বিলম্বিত</a:t>
            </a:r>
            <a:r>
              <a:rPr lang="en-US" sz="72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7200" dirty="0" err="1" smtClean="0">
                <a:latin typeface="+mj-lt"/>
                <a:ea typeface="+mj-ea"/>
                <a:cs typeface="+mj-cs"/>
              </a:rPr>
              <a:t>বিজ্ঞাপন</a:t>
            </a:r>
            <a:endParaRPr lang="en-US" sz="72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500" dirty="0" smtClean="0"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5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অলিক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সম্পদ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সাধারণত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এই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দুইটিকে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ধরা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হয়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2500" dirty="0" err="1" smtClean="0">
                <a:latin typeface="+mj-lt"/>
                <a:ea typeface="+mj-ea"/>
                <a:cs typeface="+mj-cs"/>
              </a:rPr>
              <a:t>থাকে</a:t>
            </a:r>
            <a:r>
              <a:rPr lang="en-US" sz="2500" dirty="0" smtClean="0">
                <a:latin typeface="+mj-lt"/>
                <a:ea typeface="+mj-ea"/>
                <a:cs typeface="+mj-cs"/>
              </a:rPr>
              <a:t>। )</a:t>
            </a:r>
            <a:endParaRPr lang="en-US" sz="25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দীর্ঘ</a:t>
            </a:r>
            <a:r>
              <a:rPr lang="en-US" dirty="0" smtClean="0"/>
              <a:t> </a:t>
            </a:r>
            <a:r>
              <a:rPr lang="en-US" dirty="0" err="1" smtClean="0"/>
              <a:t>মেয়াদী</a:t>
            </a:r>
            <a:r>
              <a:rPr lang="en-US" dirty="0" smtClean="0"/>
              <a:t> </a:t>
            </a:r>
            <a:r>
              <a:rPr lang="en-US" dirty="0" err="1" smtClean="0"/>
              <a:t>দায়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1524000"/>
            <a:ext cx="8229600" cy="464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742950" marR="0" lvl="0" indent="-74295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ঋণ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ব্যাংক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ঋণ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আগাম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/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বন্ধকী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ঋণ</a:t>
            </a:r>
            <a:r>
              <a:rPr lang="en-US" sz="4000" dirty="0" smtClean="0">
                <a:latin typeface="+mj-lt"/>
                <a:ea typeface="+mj-ea"/>
                <a:cs typeface="+mj-cs"/>
              </a:rPr>
              <a:t> </a:t>
            </a:r>
            <a:r>
              <a:rPr lang="en-US" sz="4000" dirty="0" err="1" smtClean="0">
                <a:latin typeface="+mj-lt"/>
                <a:ea typeface="+mj-ea"/>
                <a:cs typeface="+mj-cs"/>
              </a:rPr>
              <a:t>ইত্যাদি</a:t>
            </a:r>
            <a:endParaRPr lang="en-US" sz="4000" dirty="0" smtClean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ssolve/>
    <p:sndAc>
      <p:stSnd>
        <p:snd r:embed="rId2" name="camera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291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বিসমিল্লাহির রাহমানির রাহীম</vt:lpstr>
      <vt:lpstr>আজকের আলোচনার বিষয়বস্তু </vt:lpstr>
      <vt:lpstr>আজকে আমরা কি কি জানবো? </vt:lpstr>
      <vt:lpstr>স্থায়ী সম্পদ সমূহ: </vt:lpstr>
      <vt:lpstr>দীর্ঘ মেয়াদী বিনিয়োগ: </vt:lpstr>
      <vt:lpstr>চলতি সম্পদ সমূহ: </vt:lpstr>
      <vt:lpstr>অলিক সম্পদ: </vt:lpstr>
      <vt:lpstr>দীর্ঘ মেয়াদী দায়:  </vt:lpstr>
      <vt:lpstr>স্বল্পমেয়াদী দায় সমূহ:  </vt:lpstr>
      <vt:lpstr>মালিকানাস্বত্ব নির্ণয় :  </vt:lpstr>
      <vt:lpstr>আর্থিক অবস্থার বিবরণী প্রস্তুত: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বিসমিল্লাহির রাহমানির রাহীম</dc:title>
  <dc:creator>cg</dc:creator>
  <cp:lastModifiedBy>cg</cp:lastModifiedBy>
  <cp:revision>15</cp:revision>
  <dcterms:created xsi:type="dcterms:W3CDTF">2006-08-16T00:00:00Z</dcterms:created>
  <dcterms:modified xsi:type="dcterms:W3CDTF">2020-10-22T08:09:31Z</dcterms:modified>
</cp:coreProperties>
</file>