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76" r:id="rId10"/>
    <p:sldId id="266" r:id="rId11"/>
    <p:sldId id="267" r:id="rId12"/>
    <p:sldId id="268" r:id="rId13"/>
    <p:sldId id="277" r:id="rId14"/>
    <p:sldId id="269" r:id="rId15"/>
    <p:sldId id="270" r:id="rId16"/>
    <p:sldId id="271" r:id="rId17"/>
    <p:sldId id="272" r:id="rId18"/>
    <p:sldId id="278"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67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2860A0-49E1-486A-AA1B-8B976A34D856}"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D6C8F-C627-4C9A-82D7-820A1246CF1C}" type="slidenum">
              <a:rPr lang="en-US" smtClean="0"/>
              <a:t>‹#›</a:t>
            </a:fld>
            <a:endParaRPr lang="en-US"/>
          </a:p>
        </p:txBody>
      </p:sp>
    </p:spTree>
    <p:extLst>
      <p:ext uri="{BB962C8B-B14F-4D97-AF65-F5344CB8AC3E}">
        <p14:creationId xmlns:p14="http://schemas.microsoft.com/office/powerpoint/2010/main" val="782747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860A0-49E1-486A-AA1B-8B976A34D856}"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D6C8F-C627-4C9A-82D7-820A1246CF1C}" type="slidenum">
              <a:rPr lang="en-US" smtClean="0"/>
              <a:t>‹#›</a:t>
            </a:fld>
            <a:endParaRPr lang="en-US"/>
          </a:p>
        </p:txBody>
      </p:sp>
    </p:spTree>
    <p:extLst>
      <p:ext uri="{BB962C8B-B14F-4D97-AF65-F5344CB8AC3E}">
        <p14:creationId xmlns:p14="http://schemas.microsoft.com/office/powerpoint/2010/main" val="164557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860A0-49E1-486A-AA1B-8B976A34D856}"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D6C8F-C627-4C9A-82D7-820A1246CF1C}" type="slidenum">
              <a:rPr lang="en-US" smtClean="0"/>
              <a:t>‹#›</a:t>
            </a:fld>
            <a:endParaRPr lang="en-US"/>
          </a:p>
        </p:txBody>
      </p:sp>
    </p:spTree>
    <p:extLst>
      <p:ext uri="{BB962C8B-B14F-4D97-AF65-F5344CB8AC3E}">
        <p14:creationId xmlns:p14="http://schemas.microsoft.com/office/powerpoint/2010/main" val="257479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2860A0-49E1-486A-AA1B-8B976A34D856}"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D6C8F-C627-4C9A-82D7-820A1246CF1C}" type="slidenum">
              <a:rPr lang="en-US" smtClean="0"/>
              <a:t>‹#›</a:t>
            </a:fld>
            <a:endParaRPr lang="en-US"/>
          </a:p>
        </p:txBody>
      </p:sp>
    </p:spTree>
    <p:extLst>
      <p:ext uri="{BB962C8B-B14F-4D97-AF65-F5344CB8AC3E}">
        <p14:creationId xmlns:p14="http://schemas.microsoft.com/office/powerpoint/2010/main" val="187393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2860A0-49E1-486A-AA1B-8B976A34D856}"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FD6C8F-C627-4C9A-82D7-820A1246CF1C}" type="slidenum">
              <a:rPr lang="en-US" smtClean="0"/>
              <a:t>‹#›</a:t>
            </a:fld>
            <a:endParaRPr lang="en-US"/>
          </a:p>
        </p:txBody>
      </p:sp>
    </p:spTree>
    <p:extLst>
      <p:ext uri="{BB962C8B-B14F-4D97-AF65-F5344CB8AC3E}">
        <p14:creationId xmlns:p14="http://schemas.microsoft.com/office/powerpoint/2010/main" val="195139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2860A0-49E1-486A-AA1B-8B976A34D856}"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D6C8F-C627-4C9A-82D7-820A1246CF1C}" type="slidenum">
              <a:rPr lang="en-US" smtClean="0"/>
              <a:t>‹#›</a:t>
            </a:fld>
            <a:endParaRPr lang="en-US"/>
          </a:p>
        </p:txBody>
      </p:sp>
    </p:spTree>
    <p:extLst>
      <p:ext uri="{BB962C8B-B14F-4D97-AF65-F5344CB8AC3E}">
        <p14:creationId xmlns:p14="http://schemas.microsoft.com/office/powerpoint/2010/main" val="71670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2860A0-49E1-486A-AA1B-8B976A34D856}" type="datetimeFigureOut">
              <a:rPr lang="en-US" smtClean="0"/>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FD6C8F-C627-4C9A-82D7-820A1246CF1C}" type="slidenum">
              <a:rPr lang="en-US" smtClean="0"/>
              <a:t>‹#›</a:t>
            </a:fld>
            <a:endParaRPr lang="en-US"/>
          </a:p>
        </p:txBody>
      </p:sp>
    </p:spTree>
    <p:extLst>
      <p:ext uri="{BB962C8B-B14F-4D97-AF65-F5344CB8AC3E}">
        <p14:creationId xmlns:p14="http://schemas.microsoft.com/office/powerpoint/2010/main" val="4189559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2860A0-49E1-486A-AA1B-8B976A34D856}" type="datetimeFigureOut">
              <a:rPr lang="en-US" smtClean="0"/>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FD6C8F-C627-4C9A-82D7-820A1246CF1C}" type="slidenum">
              <a:rPr lang="en-US" smtClean="0"/>
              <a:t>‹#›</a:t>
            </a:fld>
            <a:endParaRPr lang="en-US"/>
          </a:p>
        </p:txBody>
      </p:sp>
    </p:spTree>
    <p:extLst>
      <p:ext uri="{BB962C8B-B14F-4D97-AF65-F5344CB8AC3E}">
        <p14:creationId xmlns:p14="http://schemas.microsoft.com/office/powerpoint/2010/main" val="394350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860A0-49E1-486A-AA1B-8B976A34D856}" type="datetimeFigureOut">
              <a:rPr lang="en-US" smtClean="0"/>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FD6C8F-C627-4C9A-82D7-820A1246CF1C}" type="slidenum">
              <a:rPr lang="en-US" smtClean="0"/>
              <a:t>‹#›</a:t>
            </a:fld>
            <a:endParaRPr lang="en-US"/>
          </a:p>
        </p:txBody>
      </p:sp>
    </p:spTree>
    <p:extLst>
      <p:ext uri="{BB962C8B-B14F-4D97-AF65-F5344CB8AC3E}">
        <p14:creationId xmlns:p14="http://schemas.microsoft.com/office/powerpoint/2010/main" val="167698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2860A0-49E1-486A-AA1B-8B976A34D856}"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D6C8F-C627-4C9A-82D7-820A1246CF1C}" type="slidenum">
              <a:rPr lang="en-US" smtClean="0"/>
              <a:t>‹#›</a:t>
            </a:fld>
            <a:endParaRPr lang="en-US"/>
          </a:p>
        </p:txBody>
      </p:sp>
    </p:spTree>
    <p:extLst>
      <p:ext uri="{BB962C8B-B14F-4D97-AF65-F5344CB8AC3E}">
        <p14:creationId xmlns:p14="http://schemas.microsoft.com/office/powerpoint/2010/main" val="445906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2860A0-49E1-486A-AA1B-8B976A34D856}"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FD6C8F-C627-4C9A-82D7-820A1246CF1C}" type="slidenum">
              <a:rPr lang="en-US" smtClean="0"/>
              <a:t>‹#›</a:t>
            </a:fld>
            <a:endParaRPr lang="en-US"/>
          </a:p>
        </p:txBody>
      </p:sp>
    </p:spTree>
    <p:extLst>
      <p:ext uri="{BB962C8B-B14F-4D97-AF65-F5344CB8AC3E}">
        <p14:creationId xmlns:p14="http://schemas.microsoft.com/office/powerpoint/2010/main" val="179041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860A0-49E1-486A-AA1B-8B976A34D856}" type="datetimeFigureOut">
              <a:rPr lang="en-US" smtClean="0"/>
              <a:t>10/21/2020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D6C8F-C627-4C9A-82D7-820A1246CF1C}" type="slidenum">
              <a:rPr lang="en-US" smtClean="0"/>
              <a:t>‹#›</a:t>
            </a:fld>
            <a:endParaRPr lang="en-US"/>
          </a:p>
        </p:txBody>
      </p:sp>
    </p:spTree>
    <p:extLst>
      <p:ext uri="{BB962C8B-B14F-4D97-AF65-F5344CB8AC3E}">
        <p14:creationId xmlns:p14="http://schemas.microsoft.com/office/powerpoint/2010/main" val="3411438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533" y="1683007"/>
            <a:ext cx="7661910" cy="4644539"/>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3" name="TextBox 2"/>
          <p:cNvSpPr txBox="1"/>
          <p:nvPr/>
        </p:nvSpPr>
        <p:spPr>
          <a:xfrm>
            <a:off x="4937760" y="213360"/>
            <a:ext cx="3154680" cy="1862048"/>
          </a:xfrm>
          <a:prstGeom prst="rect">
            <a:avLst/>
          </a:prstGeom>
          <a:noFill/>
        </p:spPr>
        <p:txBody>
          <a:bodyPr wrap="square" rtlCol="0">
            <a:spAutoFit/>
          </a:bodyPr>
          <a:lstStyle/>
          <a:p>
            <a:r>
              <a:rPr lang="en-US" sz="11500" dirty="0" smtClean="0"/>
              <a:t>স্বাগত</a:t>
            </a:r>
            <a:endParaRPr lang="en-US" sz="9600" dirty="0"/>
          </a:p>
        </p:txBody>
      </p:sp>
    </p:spTree>
    <p:extLst>
      <p:ext uri="{BB962C8B-B14F-4D97-AF65-F5344CB8AC3E}">
        <p14:creationId xmlns:p14="http://schemas.microsoft.com/office/powerpoint/2010/main" val="2816258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0201" y="48533"/>
            <a:ext cx="3958135" cy="830997"/>
          </a:xfrm>
          <a:prstGeom prst="rect">
            <a:avLst/>
          </a:prstGeom>
        </p:spPr>
        <p:txBody>
          <a:bodyPr wrap="none">
            <a:prstTxWarp prst="textCanUp">
              <a:avLst>
                <a:gd name="adj" fmla="val 73864"/>
              </a:avLst>
            </a:prstTxWarp>
            <a:spAutoFit/>
          </a:bodyPr>
          <a:lstStyle/>
          <a:p>
            <a:r>
              <a:rPr lang="en-US" sz="48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4800" dirty="0" smtClean="0">
                <a:solidFill>
                  <a:prstClr val="black"/>
                </a:solidFill>
                <a:latin typeface="NikoshBAN" pitchFamily="2" charset="0"/>
                <a:cs typeface="NikoshBAN" pitchFamily="2" charset="0"/>
              </a:rPr>
              <a:t>নিরাপত্তা</a:t>
            </a:r>
            <a:endParaRPr lang="en-US" sz="28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7020" y="977350"/>
            <a:ext cx="4219575" cy="3020957"/>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5" name="Rectangle 4"/>
          <p:cNvSpPr/>
          <p:nvPr/>
        </p:nvSpPr>
        <p:spPr>
          <a:xfrm>
            <a:off x="0" y="4496644"/>
            <a:ext cx="3824954" cy="1754326"/>
          </a:xfrm>
          <a:prstGeom prst="rect">
            <a:avLst/>
          </a:prstGeom>
        </p:spPr>
        <p:txBody>
          <a:bodyPr wrap="square">
            <a:spAutoFit/>
          </a:bodyPr>
          <a:lstStyle/>
          <a:p>
            <a:pPr algn="just"/>
            <a:r>
              <a:rPr lang="en-US" sz="3600" dirty="0" smtClean="0">
                <a:latin typeface="NikoshBAN" pitchFamily="2" charset="0"/>
                <a:cs typeface="NikoshBAN" pitchFamily="2" charset="0"/>
              </a:rPr>
              <a:t>প্রত্যেক কম্পিউটার বা নেটওয়ার্কেরই নিজস্ব নিরাপত্তা</a:t>
            </a:r>
            <a:r>
              <a:rPr lang="bn-IN" sz="3600" dirty="0" smtClean="0">
                <a:latin typeface="NikoshBAN" pitchFamily="2" charset="0"/>
                <a:cs typeface="NikoshBAN" pitchFamily="2" charset="0"/>
              </a:rPr>
              <a:t> </a:t>
            </a:r>
            <a:r>
              <a:rPr lang="en-US" sz="3600" dirty="0" smtClean="0">
                <a:latin typeface="NikoshBAN" pitchFamily="2" charset="0"/>
                <a:cs typeface="NikoshBAN" pitchFamily="2" charset="0"/>
              </a:rPr>
              <a:t>ব্যবস্থা থাকে।</a:t>
            </a:r>
            <a:endParaRPr lang="en-US" sz="3600" dirty="0"/>
          </a:p>
        </p:txBody>
      </p:sp>
      <p:sp>
        <p:nvSpPr>
          <p:cNvPr id="6" name="Rectangle 5"/>
          <p:cNvSpPr/>
          <p:nvPr/>
        </p:nvSpPr>
        <p:spPr>
          <a:xfrm>
            <a:off x="3953542" y="4060490"/>
            <a:ext cx="8129587" cy="2862322"/>
          </a:xfrm>
          <a:prstGeom prst="rect">
            <a:avLst/>
          </a:prstGeom>
        </p:spPr>
        <p:txBody>
          <a:bodyPr wrap="square">
            <a:spAutoFit/>
          </a:bodyPr>
          <a:lstStyle/>
          <a:p>
            <a:pPr algn="just"/>
            <a:r>
              <a:rPr lang="bn-IN" sz="3600" spc="-150" dirty="0" smtClean="0">
                <a:latin typeface="NikoshBAN" pitchFamily="2" charset="0"/>
                <a:cs typeface="NikoshBAN" pitchFamily="2" charset="0"/>
              </a:rPr>
              <a:t>নিরাপত্তা নিশ্চিত করতে নেটওয়ার্কের ভেতর দিয়ে যাবার সময় পাসওয়ার্ড দেওয়া হয়।</a:t>
            </a:r>
            <a:r>
              <a:rPr lang="en-US" sz="3600" spc="-150" dirty="0" smtClean="0">
                <a:latin typeface="NikoshBAN" pitchFamily="2" charset="0"/>
                <a:cs typeface="NikoshBAN" pitchFamily="2" charset="0"/>
              </a:rPr>
              <a:t>পাসওয়ার্ডটি এমন ভাবে দেওয়া হয় কেউ যেন সেটি সহজে অনুমান করতে না পারে। </a:t>
            </a:r>
            <a:r>
              <a:rPr lang="bn-IN" sz="3600" spc="-150" dirty="0" smtClean="0">
                <a:latin typeface="NikoshBAN" pitchFamily="2" charset="0"/>
                <a:cs typeface="NikoshBAN" pitchFamily="2" charset="0"/>
              </a:rPr>
              <a:t>অনলাইনে নিরাপদ থাকার প্রথম উপায় হচ্ছে নিজে সতর্ক থাকা।সে কারণে ব্যক্তিগত তথ্য বা পাসওয়ার্ড কাউকে শেয়ার না করা। </a:t>
            </a:r>
            <a:endParaRPr lang="en-US" sz="3600" spc="-15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752" t="2988" r="3721" b="6536"/>
          <a:stretch/>
        </p:blipFill>
        <p:spPr>
          <a:xfrm>
            <a:off x="6434547" y="941713"/>
            <a:ext cx="4309653" cy="3020957"/>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3436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1" nodeType="clickEffect">
                                  <p:stCondLst>
                                    <p:cond delay="0"/>
                                  </p:stCondLst>
                                  <p:childTnLst>
                                    <p:animEffect transition="out" filter="wipe(left)">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22" presetClass="entr" presetSubtype="8"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8821" y="278918"/>
            <a:ext cx="7350036" cy="685177"/>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bn-IN"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দেখে তোমরা কি বুঝতে পারছো</a:t>
            </a:r>
            <a:r>
              <a:rPr lang="bn-IN" sz="36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4374719" y="194654"/>
            <a:ext cx="3598240" cy="769441"/>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44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রোবর্ট কী করছে?</a:t>
            </a:r>
            <a:endParaRPr lang="en-US" sz="4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898746" y="4298076"/>
            <a:ext cx="8775509" cy="2308324"/>
          </a:xfrm>
          <a:prstGeom prst="rect">
            <a:avLst/>
          </a:prstGeom>
          <a:solidFill>
            <a:schemeClr val="bg1"/>
          </a:solidFill>
        </p:spPr>
        <p:txBody>
          <a:bodyPr wrap="square">
            <a:spAutoFit/>
          </a:bodyPr>
          <a:lstStyle/>
          <a:p>
            <a:r>
              <a:rPr lang="bn-IN" sz="3600" dirty="0" smtClean="0">
                <a:solidFill>
                  <a:prstClr val="black"/>
                </a:solidFill>
                <a:latin typeface="NikoshBAN" pitchFamily="2" charset="0"/>
                <a:cs typeface="NikoshBAN" pitchFamily="2" charset="0"/>
              </a:rPr>
              <a:t>পাসওয়ার্ড বের করার চেস্টা করছে।</a:t>
            </a:r>
            <a:r>
              <a:rPr lang="en-US" sz="3600" dirty="0" smtClean="0">
                <a:solidFill>
                  <a:prstClr val="black"/>
                </a:solidFill>
                <a:latin typeface="NikoshBAN" pitchFamily="2" charset="0"/>
                <a:cs typeface="NikoshBAN" pitchFamily="2" charset="0"/>
              </a:rPr>
              <a:t>পাসওয়ার্ড বের করে ফেলার জন্য বিশেষ</a:t>
            </a:r>
            <a:r>
              <a:rPr lang="en-US" sz="3600" dirty="0">
                <a:solidFill>
                  <a:prstClr val="black"/>
                </a:solidFill>
                <a:latin typeface="NikoshBAN" pitchFamily="2" charset="0"/>
                <a:cs typeface="NikoshBAN" pitchFamily="2" charset="0"/>
              </a:rPr>
              <a:t> </a:t>
            </a:r>
            <a:r>
              <a:rPr lang="bn-IN" sz="3600" dirty="0" smtClean="0">
                <a:solidFill>
                  <a:prstClr val="black"/>
                </a:solidFill>
                <a:latin typeface="NikoshBAN" pitchFamily="2" charset="0"/>
                <a:cs typeface="NikoshBAN" pitchFamily="2" charset="0"/>
              </a:rPr>
              <a:t>কম্পিউটার বা বিশেষ </a:t>
            </a:r>
            <a:r>
              <a:rPr lang="en-US" sz="3600" dirty="0" smtClean="0">
                <a:solidFill>
                  <a:prstClr val="black"/>
                </a:solidFill>
                <a:latin typeface="NikoshBAN" pitchFamily="2" charset="0"/>
                <a:cs typeface="NikoshBAN" pitchFamily="2" charset="0"/>
              </a:rPr>
              <a:t>রোবর্ট তৈরি হয়েছে।</a:t>
            </a:r>
            <a:r>
              <a:rPr lang="bn-IN" sz="3600" dirty="0" smtClean="0">
                <a:solidFill>
                  <a:prstClr val="black"/>
                </a:solidFill>
                <a:latin typeface="NikoshBAN" pitchFamily="2" charset="0"/>
                <a:cs typeface="NikoshBAN" pitchFamily="2" charset="0"/>
              </a:rPr>
              <a:t> এগুলো সারাক্ষণই সম্ভাব্য সকল পাসওয়ার্ড দিয়ে সঠিক পাসওয়ার্ডটি বের করার চে</a:t>
            </a:r>
            <a:r>
              <a:rPr lang="en-US" sz="3600" dirty="0" err="1" smtClean="0">
                <a:solidFill>
                  <a:prstClr val="black"/>
                </a:solidFill>
                <a:latin typeface="NikoshBAN" pitchFamily="2" charset="0"/>
                <a:cs typeface="NikoshBAN" pitchFamily="2" charset="0"/>
              </a:rPr>
              <a:t>ষ্টা</a:t>
            </a:r>
            <a:r>
              <a:rPr lang="bn-IN" sz="3600" dirty="0" smtClean="0">
                <a:solidFill>
                  <a:prstClr val="black"/>
                </a:solidFill>
                <a:latin typeface="NikoshBAN" pitchFamily="2" charset="0"/>
                <a:cs typeface="NikoshBAN" pitchFamily="2" charset="0"/>
              </a:rPr>
              <a:t> করতে থাকে।  </a:t>
            </a:r>
            <a:endParaRPr lang="en-US" sz="36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862" y="1168739"/>
            <a:ext cx="5143499" cy="2924693"/>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8323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0-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638" y="1435979"/>
            <a:ext cx="5791200" cy="1570892"/>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3" name="Rectangle 2"/>
          <p:cNvSpPr/>
          <p:nvPr/>
        </p:nvSpPr>
        <p:spPr>
          <a:xfrm>
            <a:off x="251533" y="3626770"/>
            <a:ext cx="4406192" cy="2862322"/>
          </a:xfrm>
          <a:prstGeom prst="rect">
            <a:avLst/>
          </a:prstGeom>
        </p:spPr>
        <p:txBody>
          <a:bodyPr wrap="square">
            <a:spAutoFit/>
          </a:bodyPr>
          <a:lstStyle/>
          <a:p>
            <a:r>
              <a:rPr lang="en-US" sz="3600" dirty="0" smtClean="0">
                <a:ln w="0"/>
                <a:effectLst>
                  <a:outerShdw blurRad="38100" dist="19050" dir="2700000" algn="tl" rotWithShape="0">
                    <a:schemeClr val="dk1">
                      <a:alpha val="40000"/>
                    </a:schemeClr>
                  </a:outerShdw>
                </a:effectLst>
                <a:latin typeface="Times New Roman" pitchFamily="18" charset="0"/>
                <a:cs typeface="Times New Roman" pitchFamily="18" charset="0"/>
              </a:rPr>
              <a:t>‘smwm’</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 এই অক্ষরগুলো এমনভাবে লেখা হয়েছে যে মানুষ দেখে সহজেই বুঝে যাবে, কিন্তু একটি </a:t>
            </a:r>
            <a: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t>যন্ত্র বা </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রোবট </a:t>
            </a:r>
            <a: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t>তা </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বুঝবে না।</a:t>
            </a:r>
            <a:r>
              <a:rPr lang="bn-IN" sz="3600" dirty="0" smtClean="0">
                <a:ln w="0"/>
                <a:effectLst>
                  <a:outerShdw blurRad="38100" dist="19050" dir="2700000" algn="tl" rotWithShape="0">
                    <a:schemeClr val="dk1">
                      <a:alpha val="40000"/>
                    </a:schemeClr>
                  </a:outerShdw>
                </a:effectLst>
                <a:latin typeface="Times New Roman" pitchFamily="18" charset="0"/>
                <a:cs typeface="Times New Roman" pitchFamily="18" charset="0"/>
              </a:rPr>
              <a:t> </a:t>
            </a:r>
            <a:endParaRPr lang="en-US" sz="3600" dirty="0">
              <a:ln w="0"/>
              <a:effectLst>
                <a:outerShdw blurRad="38100" dist="19050" dir="2700000" algn="tl" rotWithShape="0">
                  <a:schemeClr val="dk1">
                    <a:alpha val="40000"/>
                  </a:schemeClr>
                </a:outerShdw>
              </a:effectLst>
              <a:latin typeface="Times New Roman" pitchFamily="18" charset="0"/>
              <a:cs typeface="Times New Roman" pitchFamily="18" charset="0"/>
            </a:endParaRPr>
          </a:p>
        </p:txBody>
      </p:sp>
      <p:sp>
        <p:nvSpPr>
          <p:cNvPr id="4" name="Rectangle 3"/>
          <p:cNvSpPr/>
          <p:nvPr/>
        </p:nvSpPr>
        <p:spPr>
          <a:xfrm>
            <a:off x="4686300" y="3657548"/>
            <a:ext cx="3529359" cy="2308324"/>
          </a:xfrm>
          <a:prstGeom prst="rect">
            <a:avLst/>
          </a:prstGeom>
        </p:spPr>
        <p:txBody>
          <a:bodyPr wrap="square">
            <a:spAutoFit/>
          </a:bodyPr>
          <a:lstStyle/>
          <a:p>
            <a:r>
              <a:rPr lang="en-US" sz="3600" dirty="0" smtClean="0">
                <a:solidFill>
                  <a:prstClr val="black"/>
                </a:solidFill>
                <a:latin typeface="NikoshBAN" pitchFamily="2" charset="0"/>
                <a:cs typeface="NikoshBAN" pitchFamily="2" charset="0"/>
              </a:rPr>
              <a:t>মানুষ এবং যন্ত্রকে আলাদা করার</a:t>
            </a:r>
            <a:r>
              <a:rPr lang="bn-IN" sz="3600" dirty="0" smtClean="0">
                <a:solidFill>
                  <a:prstClr val="black"/>
                </a:solidFill>
                <a:latin typeface="NikoshBAN" pitchFamily="2" charset="0"/>
                <a:cs typeface="NikoshBAN" pitchFamily="2" charset="0"/>
              </a:rPr>
              <a:t> এই পদ্ধতিকে বলা হয়</a:t>
            </a:r>
            <a:r>
              <a:rPr lang="en-US" sz="3600" dirty="0" smtClean="0">
                <a:solidFill>
                  <a:prstClr val="black"/>
                </a:solidFill>
                <a:latin typeface="NikoshBAN" pitchFamily="2" charset="0"/>
                <a:cs typeface="NikoshBAN" pitchFamily="2" charset="0"/>
              </a:rPr>
              <a:t> ‘</a:t>
            </a:r>
            <a:r>
              <a:rPr lang="en-US" sz="3600" dirty="0" smtClean="0">
                <a:solidFill>
                  <a:prstClr val="black"/>
                </a:solidFill>
                <a:latin typeface="Times New Roman" pitchFamily="18" charset="0"/>
                <a:cs typeface="Times New Roman" pitchFamily="18" charset="0"/>
              </a:rPr>
              <a:t>Captcha’</a:t>
            </a:r>
            <a:r>
              <a:rPr lang="bn-IN" sz="3600" dirty="0" smtClean="0">
                <a:solidFill>
                  <a:prstClr val="black"/>
                </a:solidFill>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
        <p:nvSpPr>
          <p:cNvPr id="5" name="TextBox 4"/>
          <p:cNvSpPr txBox="1"/>
          <p:nvPr/>
        </p:nvSpPr>
        <p:spPr>
          <a:xfrm>
            <a:off x="8244234" y="3657548"/>
            <a:ext cx="3587442" cy="2308324"/>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যখন Captcha পদ্ধতি ব্যবহৃত হয় তখন রোবট</a:t>
            </a:r>
            <a:r>
              <a:rPr lang="bn-IN" sz="3600" dirty="0" smtClean="0">
                <a:latin typeface="NikoshBAN" panose="02000000000000000000" pitchFamily="2" charset="0"/>
                <a:cs typeface="NikoshBAN" panose="02000000000000000000" pitchFamily="2" charset="0"/>
              </a:rPr>
              <a:t> কোন এ্যাকাউন্ট</a:t>
            </a:r>
            <a:r>
              <a:rPr lang="en-US" sz="3600" dirty="0" smtClean="0">
                <a:latin typeface="NikoshBAN" panose="02000000000000000000" pitchFamily="2" charset="0"/>
                <a:cs typeface="NikoshBAN" panose="02000000000000000000" pitchFamily="2" charset="0"/>
              </a:rPr>
              <a:t> হ্যাক করতে পারে না ।</a:t>
            </a:r>
            <a:r>
              <a:rPr lang="bn-IN"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6" name="Rectangle 5"/>
          <p:cNvSpPr/>
          <p:nvPr/>
        </p:nvSpPr>
        <p:spPr>
          <a:xfrm>
            <a:off x="4292512" y="262082"/>
            <a:ext cx="3598240" cy="830997"/>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48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Captcha</a:t>
            </a: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9379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650" y="257250"/>
            <a:ext cx="2618014" cy="830991"/>
          </a:xfrm>
          <a:prstGeom prst="rect">
            <a:avLst/>
          </a:prstGeom>
        </p:spPr>
        <p:txBody>
          <a:bodyPr wrap="none" lIns="91435" tIns="45717" rIns="91435" bIns="45717">
            <a:spAutoFit/>
          </a:bodyPr>
          <a:lstStyle/>
          <a:p>
            <a:r>
              <a:rPr lang="en-US" sz="4800" dirty="0" smtClean="0">
                <a:solidFill>
                  <a:prstClr val="black"/>
                </a:solidFill>
                <a:latin typeface="NikoshBAN" pitchFamily="2" charset="0"/>
                <a:cs typeface="NikoshBAN" pitchFamily="2" charset="0"/>
              </a:rPr>
              <a:t>জোড়ায় কাজ</a:t>
            </a:r>
            <a:endParaRPr lang="en-US" sz="4800" dirty="0"/>
          </a:p>
        </p:txBody>
      </p:sp>
      <p:sp>
        <p:nvSpPr>
          <p:cNvPr id="3" name="Rectangle 2"/>
          <p:cNvSpPr/>
          <p:nvPr/>
        </p:nvSpPr>
        <p:spPr>
          <a:xfrm>
            <a:off x="9442792" y="380360"/>
            <a:ext cx="1899869" cy="584769"/>
          </a:xfrm>
          <a:prstGeom prst="rect">
            <a:avLst/>
          </a:prstGeom>
        </p:spPr>
        <p:txBody>
          <a:bodyPr wrap="none" lIns="91435" tIns="45717" rIns="91435" bIns="45717">
            <a:spAutoFit/>
          </a:bodyPr>
          <a:lstStyle/>
          <a:p>
            <a:r>
              <a:rPr lang="en-US" sz="3200" dirty="0" smtClean="0">
                <a:solidFill>
                  <a:prstClr val="black"/>
                </a:solidFill>
                <a:latin typeface="NikoshBAN" pitchFamily="2" charset="0"/>
                <a:cs typeface="NikoshBAN" pitchFamily="2" charset="0"/>
              </a:rPr>
              <a:t>সময়-৩মিনিট</a:t>
            </a:r>
            <a:endParaRPr lang="en-US" sz="3200" dirty="0"/>
          </a:p>
        </p:txBody>
      </p:sp>
      <p:sp>
        <p:nvSpPr>
          <p:cNvPr id="5" name="Rectangle 4"/>
          <p:cNvSpPr/>
          <p:nvPr/>
        </p:nvSpPr>
        <p:spPr>
          <a:xfrm>
            <a:off x="2805484" y="2844284"/>
            <a:ext cx="6365845" cy="830997"/>
          </a:xfrm>
          <a:prstGeom prst="rect">
            <a:avLst/>
          </a:prstGeom>
        </p:spPr>
        <p:txBody>
          <a:bodyPr wrap="none">
            <a:spAutoFit/>
          </a:bodyPr>
          <a:lstStyle/>
          <a:p>
            <a:pPr marL="685800" indent="-685800">
              <a:buFont typeface="Wingdings" panose="05000000000000000000" pitchFamily="2" charset="2"/>
              <a:buChar char="Ø"/>
            </a:pPr>
            <a:r>
              <a:rPr lang="en-US" sz="4800" spc="50" dirty="0" smtClean="0">
                <a:ln w="13500">
                  <a:solidFill>
                    <a:schemeClr val="accent1">
                      <a:shade val="2500"/>
                      <a:alpha val="6500"/>
                    </a:schemeClr>
                  </a:solidFill>
                  <a:prstDash val="solid"/>
                </a:ln>
                <a:latin typeface="NikoshBAN" pitchFamily="2" charset="0"/>
                <a:cs typeface="NikoshBAN" pitchFamily="2" charset="0"/>
              </a:rPr>
              <a:t>‘</a:t>
            </a:r>
            <a:r>
              <a:rPr lang="en-US" sz="4800" spc="50" dirty="0">
                <a:ln w="13500">
                  <a:solidFill>
                    <a:schemeClr val="accent1">
                      <a:shade val="2500"/>
                      <a:alpha val="6500"/>
                    </a:schemeClr>
                  </a:solidFill>
                  <a:prstDash val="solid"/>
                </a:ln>
                <a:latin typeface="Times New Roman" pitchFamily="18" charset="0"/>
                <a:cs typeface="Times New Roman" pitchFamily="18" charset="0"/>
              </a:rPr>
              <a:t>Captcha</a:t>
            </a:r>
            <a:r>
              <a:rPr lang="en-US" sz="4800" spc="50" dirty="0">
                <a:ln w="13500">
                  <a:solidFill>
                    <a:schemeClr val="accent1">
                      <a:shade val="2500"/>
                      <a:alpha val="6500"/>
                    </a:schemeClr>
                  </a:solidFill>
                  <a:prstDash val="solid"/>
                </a:ln>
                <a:latin typeface="NikoshBAN" pitchFamily="2" charset="0"/>
                <a:cs typeface="NikoshBAN" pitchFamily="2" charset="0"/>
              </a:rPr>
              <a:t>’ </a:t>
            </a:r>
            <a:r>
              <a:rPr lang="en-US" sz="4800" spc="50" dirty="0" smtClean="0">
                <a:ln w="13500">
                  <a:solidFill>
                    <a:schemeClr val="accent1">
                      <a:shade val="2500"/>
                      <a:alpha val="6500"/>
                    </a:schemeClr>
                  </a:solidFill>
                  <a:prstDash val="solid"/>
                </a:ln>
                <a:latin typeface="NikoshBAN" pitchFamily="2" charset="0"/>
                <a:cs typeface="NikoshBAN" pitchFamily="2" charset="0"/>
              </a:rPr>
              <a:t>কেন প্রয়োজন?</a:t>
            </a:r>
            <a:r>
              <a:rPr lang="en-US" spc="50" dirty="0" smtClean="0">
                <a:ln w="13500">
                  <a:solidFill>
                    <a:schemeClr val="accent1">
                      <a:shade val="2500"/>
                      <a:alpha val="6500"/>
                    </a:schemeClr>
                  </a:solidFill>
                  <a:prstDash val="solid"/>
                </a:ln>
                <a:latin typeface="NikoshBAN" pitchFamily="2" charset="0"/>
                <a:cs typeface="NikoshBAN" pitchFamily="2" charset="0"/>
              </a:rPr>
              <a:t>;</a:t>
            </a:r>
            <a:endParaRPr lang="bn-IN" spc="50" dirty="0">
              <a:ln w="13500">
                <a:solidFill>
                  <a:schemeClr val="accent1">
                    <a:shade val="2500"/>
                    <a:alpha val="6500"/>
                  </a:schemeClr>
                </a:solidFill>
                <a:prstDash val="solid"/>
              </a:ln>
              <a:latin typeface="NikoshBAN" pitchFamily="2" charset="0"/>
              <a:cs typeface="NikoshBAN" pitchFamily="2" charset="0"/>
            </a:endParaRPr>
          </a:p>
        </p:txBody>
      </p:sp>
    </p:spTree>
    <p:extLst>
      <p:ext uri="{BB962C8B-B14F-4D97-AF65-F5344CB8AC3E}">
        <p14:creationId xmlns:p14="http://schemas.microsoft.com/office/powerpoint/2010/main" val="31192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5688" y="295888"/>
            <a:ext cx="4394152" cy="769441"/>
          </a:xfrm>
          <a:prstGeom prst="rect">
            <a:avLst/>
          </a:prstGeom>
          <a:ln>
            <a:solidFill>
              <a:schemeClr val="bg1"/>
            </a:solidFill>
          </a:ln>
        </p:spPr>
        <p:txBody>
          <a:bodyPr wrap="none">
            <a:spAutoFit/>
          </a:bodyPr>
          <a:lstStyle/>
          <a:p>
            <a:r>
              <a:rPr lang="en-US" sz="4400" dirty="0">
                <a:solidFill>
                  <a:prstClr val="black"/>
                </a:solidFill>
                <a:latin typeface="NikoshBAN" pitchFamily="2" charset="0"/>
                <a:cs typeface="NikoshBAN" pitchFamily="2" charset="0"/>
              </a:rPr>
              <a:t>তথ্যপ্রযুক্তি ও </a:t>
            </a:r>
            <a:r>
              <a:rPr lang="en-US" sz="4400" dirty="0" smtClean="0">
                <a:solidFill>
                  <a:prstClr val="black"/>
                </a:solidFill>
                <a:latin typeface="NikoshBAN" pitchFamily="2" charset="0"/>
                <a:cs typeface="NikoshBAN" pitchFamily="2" charset="0"/>
              </a:rPr>
              <a:t>নেটওয়ার্ক </a:t>
            </a:r>
            <a:endParaRPr lang="en-US" sz="4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764" y="1585373"/>
            <a:ext cx="4672012" cy="3021737"/>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975"/>
          <a:stretch/>
        </p:blipFill>
        <p:spPr>
          <a:xfrm>
            <a:off x="1266386" y="1648442"/>
            <a:ext cx="4620064" cy="2895600"/>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5" name="TextBox 4"/>
          <p:cNvSpPr txBox="1"/>
          <p:nvPr/>
        </p:nvSpPr>
        <p:spPr>
          <a:xfrm>
            <a:off x="2517026" y="5003895"/>
            <a:ext cx="7151427" cy="1200329"/>
          </a:xfrm>
          <a:prstGeom prst="rect">
            <a:avLst/>
          </a:prstGeom>
          <a:noFill/>
        </p:spPr>
        <p:txBody>
          <a:bodyPr wrap="square" rtlCol="0">
            <a:spAutoFit/>
          </a:bodyPr>
          <a:lstStyle/>
          <a:p>
            <a:pPr algn="just"/>
            <a:r>
              <a:rPr lang="bn-IN" sz="3600" dirty="0" smtClean="0">
                <a:latin typeface="NikoshBAN" pitchFamily="2" charset="0"/>
                <a:cs typeface="NikoshBAN" pitchFamily="2" charset="0"/>
              </a:rPr>
              <a:t>যতই দিন যাচ্ছে </a:t>
            </a:r>
            <a:r>
              <a:rPr lang="en-US" sz="3600" dirty="0" smtClean="0">
                <a:latin typeface="NikoshBAN" pitchFamily="2" charset="0"/>
                <a:cs typeface="NikoshBAN" pitchFamily="2" charset="0"/>
              </a:rPr>
              <a:t>আমরা</a:t>
            </a:r>
            <a:r>
              <a:rPr lang="bn-IN" sz="3600" dirty="0" smtClean="0">
                <a:latin typeface="NikoshBAN" pitchFamily="2" charset="0"/>
                <a:cs typeface="NikoshBAN" pitchFamily="2" charset="0"/>
              </a:rPr>
              <a:t> ততই</a:t>
            </a:r>
            <a:r>
              <a:rPr lang="en-US" sz="3600" dirty="0" smtClean="0">
                <a:latin typeface="NikoshBAN" pitchFamily="2" charset="0"/>
                <a:cs typeface="NikoshBAN" pitchFamily="2" charset="0"/>
              </a:rPr>
              <a:t> তথ্যপ্রযুক্তি </a:t>
            </a:r>
            <a:r>
              <a:rPr lang="bn-IN" sz="3600" dirty="0" smtClean="0">
                <a:latin typeface="NikoshBAN" pitchFamily="2" charset="0"/>
                <a:cs typeface="NikoshBAN" pitchFamily="2" charset="0"/>
              </a:rPr>
              <a:t>এবং</a:t>
            </a:r>
            <a:r>
              <a:rPr lang="en-US" sz="3600" dirty="0" smtClean="0">
                <a:latin typeface="NikoshBAN" pitchFamily="2" charset="0"/>
                <a:cs typeface="NikoshBAN" pitchFamily="2" charset="0"/>
              </a:rPr>
              <a:t> নেটওয়ার্কের উপর </a:t>
            </a:r>
            <a:r>
              <a:rPr lang="bn-IN" sz="3600" dirty="0" smtClean="0">
                <a:latin typeface="NikoshBAN" pitchFamily="2" charset="0"/>
                <a:cs typeface="NikoshBAN" pitchFamily="2" charset="0"/>
              </a:rPr>
              <a:t>বেশি </a:t>
            </a:r>
            <a:r>
              <a:rPr lang="en-US" sz="3600" dirty="0" smtClean="0">
                <a:latin typeface="NikoshBAN" pitchFamily="2" charset="0"/>
                <a:cs typeface="NikoshBAN" pitchFamily="2" charset="0"/>
              </a:rPr>
              <a:t>নির্ভর করতে শুরু করেছি।</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43283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79" y="1036930"/>
            <a:ext cx="2946446" cy="3295317"/>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312" r="5615"/>
          <a:stretch/>
        </p:blipFill>
        <p:spPr>
          <a:xfrm>
            <a:off x="3904238" y="1036930"/>
            <a:ext cx="3742156" cy="3071931"/>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7707" y="1094053"/>
            <a:ext cx="3830342" cy="3071931"/>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5" name="Rectangle 4"/>
          <p:cNvSpPr/>
          <p:nvPr/>
        </p:nvSpPr>
        <p:spPr>
          <a:xfrm>
            <a:off x="2798088" y="174355"/>
            <a:ext cx="6580910" cy="816540"/>
          </a:xfrm>
          <a:prstGeom prst="rect">
            <a:avLst/>
          </a:prstGeom>
          <a:ln>
            <a:solidFill>
              <a:schemeClr val="bg1"/>
            </a:solidFill>
          </a:ln>
        </p:spPr>
        <p:txBody>
          <a:bodyPr wrap="square">
            <a:spAutoFit/>
          </a:bodyPr>
          <a:lstStyle/>
          <a:p>
            <a:pPr algn="ctr"/>
            <a:r>
              <a:rPr lang="en-US" sz="4400" dirty="0">
                <a:solidFill>
                  <a:prstClr val="black"/>
                </a:solidFill>
                <a:effectLst>
                  <a:outerShdw blurRad="38100" dist="38100" dir="2700000" algn="tl">
                    <a:srgbClr val="000000">
                      <a:alpha val="43137"/>
                    </a:srgbClr>
                  </a:outerShdw>
                </a:effectLst>
                <a:latin typeface="NikoshBAN" pitchFamily="2" charset="0"/>
                <a:cs typeface="NikoshBAN" pitchFamily="2" charset="0"/>
              </a:rPr>
              <a:t>নেটওয়ার্ক </a:t>
            </a:r>
            <a:r>
              <a:rPr lang="en-US" sz="4400"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অচল হলে কী হতে পারে?</a:t>
            </a:r>
            <a:endParaRPr lang="en-US" sz="2000" dirty="0"/>
          </a:p>
        </p:txBody>
      </p:sp>
      <p:sp>
        <p:nvSpPr>
          <p:cNvPr id="6" name="Rectangle 5"/>
          <p:cNvSpPr/>
          <p:nvPr/>
        </p:nvSpPr>
        <p:spPr>
          <a:xfrm>
            <a:off x="1802153" y="4435405"/>
            <a:ext cx="8853531" cy="2308324"/>
          </a:xfrm>
          <a:prstGeom prst="rect">
            <a:avLst/>
          </a:prstGeom>
          <a:solidFill>
            <a:schemeClr val="bg1"/>
          </a:solidFill>
        </p:spPr>
        <p:txBody>
          <a:bodyPr wrap="square">
            <a:spAutoFit/>
          </a:bodyPr>
          <a:lstStyle/>
          <a:p>
            <a:r>
              <a:rPr lang="bn-IN" sz="3600" dirty="0" smtClean="0">
                <a:latin typeface="NikoshBAN" pitchFamily="2" charset="0"/>
                <a:cs typeface="NikoshBAN" pitchFamily="2" charset="0"/>
              </a:rPr>
              <a:t>কোনো কারণে যদি কিছুক্ষণের জন্যও এই নেটওয়ার্ক অচল হয়ে যায় তবে </a:t>
            </a:r>
            <a:r>
              <a:rPr lang="en-US" sz="3600" dirty="0" smtClean="0">
                <a:latin typeface="NikoshBAN" pitchFamily="2" charset="0"/>
                <a:cs typeface="NikoshBAN" pitchFamily="2" charset="0"/>
              </a:rPr>
              <a:t>তথ্য যোগাযোগে</a:t>
            </a:r>
            <a:r>
              <a:rPr lang="bn-IN" sz="3600" dirty="0" smtClean="0">
                <a:latin typeface="NikoshBAN" pitchFamily="2" charset="0"/>
                <a:cs typeface="NikoshBAN" pitchFamily="2" charset="0"/>
              </a:rPr>
              <a:t> এক ধরনের</a:t>
            </a:r>
            <a:r>
              <a:rPr lang="en-US" sz="3600" dirty="0" smtClean="0">
                <a:latin typeface="NikoshBAN" pitchFamily="2" charset="0"/>
                <a:cs typeface="NikoshBAN" pitchFamily="2" charset="0"/>
              </a:rPr>
              <a:t> বিপর্যয় নেমে আসবে।</a:t>
            </a:r>
            <a:r>
              <a:rPr lang="bn-IN" sz="3600" dirty="0" smtClean="0">
                <a:latin typeface="NikoshBAN" pitchFamily="2" charset="0"/>
                <a:cs typeface="NikoshBAN" pitchFamily="2" charset="0"/>
              </a:rPr>
              <a:t> নেটওয়ার্ক নির্ভর সকল কার্যক্রম বন্ধ হয়ে যাবে।বলা যেতে পারে সারা পৃথিবী এক ধরনের নিয়ন্ত্রণহীন অবস্থায় চলে যাবে।   </a:t>
            </a:r>
            <a:endParaRPr lang="en-US" sz="3600" dirty="0"/>
          </a:p>
        </p:txBody>
      </p:sp>
    </p:spTree>
    <p:extLst>
      <p:ext uri="{BB962C8B-B14F-4D97-AF65-F5344CB8AC3E}">
        <p14:creationId xmlns:p14="http://schemas.microsoft.com/office/powerpoint/2010/main" val="176598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5675" y="120311"/>
            <a:ext cx="7461338" cy="685177"/>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r>
              <a:rPr lang="bn-IN"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দেখে তোমরা কি বুঝতে পারছো? </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6" y="1073445"/>
            <a:ext cx="3987712" cy="2577304"/>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783"/>
          <a:stretch/>
        </p:blipFill>
        <p:spPr>
          <a:xfrm>
            <a:off x="7099016" y="1073444"/>
            <a:ext cx="4218557" cy="2577305"/>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5" name="Rectangle 4"/>
          <p:cNvSpPr/>
          <p:nvPr/>
        </p:nvSpPr>
        <p:spPr>
          <a:xfrm>
            <a:off x="5500787" y="3784726"/>
            <a:ext cx="1861407" cy="646331"/>
          </a:xfrm>
          <a:prstGeom prst="rect">
            <a:avLst/>
          </a:prstGeom>
          <a:ln>
            <a:solidFill>
              <a:schemeClr val="bg1"/>
            </a:solidFill>
          </a:ln>
        </p:spPr>
        <p:txBody>
          <a:bodyPr wrap="none">
            <a:spAutoFit/>
          </a:bodyPr>
          <a:lstStyle/>
          <a:p>
            <a:r>
              <a:rPr lang="en-US" sz="3600" dirty="0">
                <a:solidFill>
                  <a:prstClr val="black"/>
                </a:solidFill>
                <a:effectLst>
                  <a:outerShdw blurRad="38100" dist="38100" dir="2700000" algn="tl">
                    <a:srgbClr val="000000">
                      <a:alpha val="43137"/>
                    </a:srgbClr>
                  </a:outerShdw>
                </a:effectLst>
                <a:latin typeface="NikoshBAN" pitchFamily="2" charset="0"/>
                <a:cs typeface="NikoshBAN" pitchFamily="2" charset="0"/>
              </a:rPr>
              <a:t>ডাটা সেন্টার</a:t>
            </a:r>
            <a:endParaRPr lang="en-US" sz="3600" dirty="0"/>
          </a:p>
        </p:txBody>
      </p:sp>
      <p:sp>
        <p:nvSpPr>
          <p:cNvPr id="6" name="TextBox 5"/>
          <p:cNvSpPr txBox="1"/>
          <p:nvPr/>
        </p:nvSpPr>
        <p:spPr>
          <a:xfrm>
            <a:off x="305509" y="4459229"/>
            <a:ext cx="7593470" cy="2308324"/>
          </a:xfrm>
          <a:prstGeom prst="rect">
            <a:avLst/>
          </a:prstGeom>
          <a:solidFill>
            <a:schemeClr val="bg1"/>
          </a:solidFill>
        </p:spPr>
        <p:txBody>
          <a:bodyPr wrap="square" rtlCol="0">
            <a:spAutoFit/>
          </a:bodyPr>
          <a:lstStyle/>
          <a:p>
            <a:pPr algn="just"/>
            <a:r>
              <a:rPr lang="bn-IN" sz="3600" dirty="0" smtClean="0">
                <a:latin typeface="NikoshBAN" pitchFamily="2" charset="0"/>
                <a:cs typeface="NikoshBAN" pitchFamily="2" charset="0"/>
              </a:rPr>
              <a:t>নেটওয়ার্ক-এ </a:t>
            </a:r>
            <a:r>
              <a:rPr lang="en-US" sz="3600" dirty="0" smtClean="0">
                <a:latin typeface="NikoshBAN" pitchFamily="2" charset="0"/>
                <a:cs typeface="NikoshBAN" pitchFamily="2" charset="0"/>
              </a:rPr>
              <a:t>বড় </a:t>
            </a:r>
            <a:r>
              <a:rPr lang="en-US" sz="3600" dirty="0" err="1" smtClean="0">
                <a:latin typeface="NikoshBAN" pitchFamily="2" charset="0"/>
                <a:cs typeface="NikoshBAN" pitchFamily="2" charset="0"/>
              </a:rPr>
              <a:t>বড়</a:t>
            </a:r>
            <a:r>
              <a:rPr lang="en-US" sz="3600" dirty="0" smtClean="0">
                <a:latin typeface="NikoshBAN" pitchFamily="2" charset="0"/>
                <a:cs typeface="NikoshBAN" pitchFamily="2" charset="0"/>
              </a:rPr>
              <a:t> তথ্য ভান্ডারগুলোকে বলা হয় ডাটা সেন্টার।</a:t>
            </a:r>
            <a:r>
              <a:rPr lang="bn-IN" sz="3600" dirty="0" smtClean="0">
                <a:solidFill>
                  <a:prstClr val="black"/>
                </a:solidFill>
                <a:latin typeface="NikoshBAN" pitchFamily="2" charset="0"/>
                <a:cs typeface="NikoshBAN" pitchFamily="2" charset="0"/>
              </a:rPr>
              <a:t>সব </a:t>
            </a:r>
            <a:r>
              <a:rPr lang="bn-IN" sz="3600" dirty="0">
                <a:solidFill>
                  <a:prstClr val="black"/>
                </a:solidFill>
                <a:latin typeface="NikoshBAN" pitchFamily="2" charset="0"/>
                <a:cs typeface="NikoshBAN" pitchFamily="2" charset="0"/>
              </a:rPr>
              <a:t>রকম </a:t>
            </a:r>
            <a:r>
              <a:rPr lang="en-US" sz="3600" dirty="0">
                <a:solidFill>
                  <a:prstClr val="black"/>
                </a:solidFill>
                <a:latin typeface="NikoshBAN" pitchFamily="2" charset="0"/>
                <a:cs typeface="NikoshBAN" pitchFamily="2" charset="0"/>
              </a:rPr>
              <a:t>যান্ত্রিক গোলযোগ, আগুন, ভূমিকম্প বা অপারাধীদের হামলা থেকে এগুলো রক্ষার </a:t>
            </a:r>
            <a:r>
              <a:rPr lang="bn-IN" sz="3600" dirty="0">
                <a:solidFill>
                  <a:prstClr val="black"/>
                </a:solidFill>
                <a:latin typeface="NikoshBAN" pitchFamily="2" charset="0"/>
                <a:cs typeface="NikoshBAN" pitchFamily="2" charset="0"/>
              </a:rPr>
              <a:t>করা জন্য প্রয়োজনীয় সব </a:t>
            </a:r>
            <a:r>
              <a:rPr lang="en-US" sz="3600" dirty="0">
                <a:solidFill>
                  <a:prstClr val="black"/>
                </a:solidFill>
                <a:latin typeface="NikoshBAN" pitchFamily="2" charset="0"/>
                <a:cs typeface="NikoshBAN" pitchFamily="2" charset="0"/>
              </a:rPr>
              <a:t>ব্যবস্থা করা হয়। </a:t>
            </a:r>
            <a:endParaRPr lang="en-US" sz="3600" dirty="0">
              <a:solidFill>
                <a:prstClr val="black"/>
              </a:solidFill>
            </a:endParaRPr>
          </a:p>
        </p:txBody>
      </p:sp>
      <p:sp>
        <p:nvSpPr>
          <p:cNvPr id="7" name="Rectangle 6"/>
          <p:cNvSpPr/>
          <p:nvPr/>
        </p:nvSpPr>
        <p:spPr>
          <a:xfrm>
            <a:off x="7898979" y="4565035"/>
            <a:ext cx="4043363" cy="1754326"/>
          </a:xfrm>
          <a:prstGeom prst="rect">
            <a:avLst/>
          </a:prstGeom>
        </p:spPr>
        <p:txBody>
          <a:bodyPr wrap="square">
            <a:spAutoFit/>
          </a:bodyPr>
          <a:lstStyle/>
          <a:p>
            <a:r>
              <a:rPr lang="en-US" sz="3600" dirty="0" smtClean="0">
                <a:latin typeface="NikoshBAN" pitchFamily="2" charset="0"/>
                <a:cs typeface="NikoshBAN" pitchFamily="2" charset="0"/>
              </a:rPr>
              <a:t>নেটওয়ার্কগুলো সচল রাখার জন্য প্রয়োজনীয় সব রকম ব্যবস্থা করা হয়।</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10705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0407" y="169489"/>
            <a:ext cx="3916365" cy="769435"/>
          </a:xfrm>
          <a:prstGeom prst="rect">
            <a:avLst/>
          </a:prstGeom>
          <a:noFill/>
        </p:spPr>
        <p:txBody>
          <a:bodyPr wrap="square" lIns="91435" tIns="45717" rIns="91435" bIns="45717" rtlCol="0">
            <a:spAutoFit/>
          </a:bodyPr>
          <a:lstStyle/>
          <a:p>
            <a:pPr algn="ctr"/>
            <a:r>
              <a:rPr lang="en-US" sz="4400" b="1" dirty="0">
                <a:latin typeface="NikoshBAN" pitchFamily="2" charset="0"/>
                <a:cs typeface="NikoshBAN" pitchFamily="2" charset="0"/>
              </a:rPr>
              <a:t>আইনস্টাইন ও জিলার্ড</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52002"/>
          <a:stretch/>
        </p:blipFill>
        <p:spPr>
          <a:xfrm>
            <a:off x="1722435" y="1066961"/>
            <a:ext cx="4224337" cy="2890677"/>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4" name="TextBox 3"/>
          <p:cNvSpPr txBox="1"/>
          <p:nvPr/>
        </p:nvSpPr>
        <p:spPr>
          <a:xfrm>
            <a:off x="6510338" y="169488"/>
            <a:ext cx="4843462" cy="769435"/>
          </a:xfrm>
          <a:prstGeom prst="rect">
            <a:avLst/>
          </a:prstGeom>
          <a:noFill/>
        </p:spPr>
        <p:txBody>
          <a:bodyPr wrap="square" lIns="91435" tIns="45717" rIns="91435" bIns="45717" rtlCol="0">
            <a:spAutoFit/>
          </a:bodyPr>
          <a:lstStyle/>
          <a:p>
            <a:pPr algn="ctr"/>
            <a:r>
              <a:rPr lang="en-US" sz="4400" b="1" spc="-150" dirty="0">
                <a:latin typeface="NikoshBAN" pitchFamily="2" charset="0"/>
                <a:cs typeface="NikoshBAN" pitchFamily="2" charset="0"/>
              </a:rPr>
              <a:t>আইনস্টাইন ও সত্যেন বোস</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2395"/>
          <a:stretch/>
        </p:blipFill>
        <p:spPr>
          <a:xfrm>
            <a:off x="6510338" y="1066961"/>
            <a:ext cx="4076700" cy="2779712"/>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6" name="TextBox 5"/>
          <p:cNvSpPr txBox="1"/>
          <p:nvPr/>
        </p:nvSpPr>
        <p:spPr>
          <a:xfrm>
            <a:off x="738188" y="4085675"/>
            <a:ext cx="10896600" cy="2862316"/>
          </a:xfrm>
          <a:prstGeom prst="rect">
            <a:avLst/>
          </a:prstGeom>
          <a:noFill/>
        </p:spPr>
        <p:txBody>
          <a:bodyPr wrap="square" lIns="91435" tIns="45717" rIns="91435" bIns="45717" rtlCol="0">
            <a:spAutoFit/>
          </a:bodyPr>
          <a:lstStyle/>
          <a:p>
            <a:pPr algn="just"/>
            <a:r>
              <a:rPr lang="en-US" sz="3600" dirty="0">
                <a:effectLst>
                  <a:outerShdw blurRad="38100" dist="38100" dir="2700000" algn="tl">
                    <a:srgbClr val="000000">
                      <a:alpha val="43137"/>
                    </a:srgbClr>
                  </a:outerShdw>
                </a:effectLst>
                <a:latin typeface="NikoshBAN" pitchFamily="2" charset="0"/>
                <a:cs typeface="NikoshBAN" pitchFamily="2" charset="0"/>
              </a:rPr>
              <a:t>বাম পাশের আইন আইনস্টাইন এবং জিলার্ডের ছবিটিতে জিলার্ডের মাথা বদলে বিজ্ঞানী সত্যেন বোসের মাথা বসিয়ে ডান পাশের ছবিটি তৈরি করে ইন্টারনেটে রেখে দেওয়া আছে। আসল ছবিটির কথা না জানলে মানুষ ভুল তথ্য বিশ্বাস করে ফেলবে</a:t>
            </a:r>
            <a:r>
              <a:rPr lang="en-US" sz="3600" dirty="0" smtClean="0">
                <a:effectLst>
                  <a:outerShdw blurRad="38100" dist="38100" dir="2700000" algn="tl">
                    <a:srgbClr val="000000">
                      <a:alpha val="43137"/>
                    </a:srgbClr>
                  </a:outerShdw>
                </a:effectLst>
                <a:latin typeface="NikoshBAN" pitchFamily="2" charset="0"/>
                <a:cs typeface="NikoshBAN" pitchFamily="2" charset="0"/>
              </a:rPr>
              <a:t>।এজন্য ইন্টারনেট থেকে তথ্য নেওয়ার বেলায় নিজের জ্ঞান-বুদ্ধি ব্যবহার করে যাচাই করে নিতে হবে।</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56858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4005" y="2482640"/>
            <a:ext cx="8188564" cy="1938986"/>
          </a:xfrm>
          <a:prstGeom prst="rect">
            <a:avLst/>
          </a:prstGeom>
        </p:spPr>
        <p:txBody>
          <a:bodyPr wrap="square" lIns="91435" tIns="45717" rIns="91435" bIns="45717">
            <a:spAutoFit/>
          </a:bodyPr>
          <a:lstStyle/>
          <a:p>
            <a:pPr marL="571500" indent="-571500">
              <a:buFont typeface="Wingdings" panose="05000000000000000000" pitchFamily="2" charset="2"/>
              <a:buChar char="Ø"/>
            </a:pPr>
            <a:r>
              <a:rPr lang="en-US" sz="4000" dirty="0" smtClean="0">
                <a:solidFill>
                  <a:prstClr val="black"/>
                </a:solidFill>
                <a:latin typeface="NikoshBAN" pitchFamily="2" charset="0"/>
                <a:cs typeface="NikoshBAN" pitchFamily="2" charset="0"/>
              </a:rPr>
              <a:t>হঠাৎ একদিন সারা পৃথিবীর নেটওয়ার্ক অচল হয়ে গেলে </a:t>
            </a:r>
            <a:r>
              <a:rPr lang="en-US" sz="4000" smtClean="0">
                <a:solidFill>
                  <a:prstClr val="black"/>
                </a:solidFill>
                <a:latin typeface="NikoshBAN" pitchFamily="2" charset="0"/>
                <a:cs typeface="NikoshBAN" pitchFamily="2" charset="0"/>
              </a:rPr>
              <a:t>পৃথিবীতে কী ধরনের</a:t>
            </a:r>
            <a:r>
              <a:rPr lang="en-US" sz="4000" dirty="0" smtClean="0">
                <a:solidFill>
                  <a:prstClr val="black"/>
                </a:solidFill>
                <a:latin typeface="NikoshBAN" pitchFamily="2" charset="0"/>
                <a:cs typeface="NikoshBAN" pitchFamily="2" charset="0"/>
              </a:rPr>
              <a:t> বিপর্যয় নেমে আসবে বলে তুমি মনে কর।</a:t>
            </a:r>
            <a:endParaRPr lang="en-US" sz="4000" dirty="0"/>
          </a:p>
        </p:txBody>
      </p:sp>
      <p:sp>
        <p:nvSpPr>
          <p:cNvPr id="3" name="Rectangle 2"/>
          <p:cNvSpPr/>
          <p:nvPr/>
        </p:nvSpPr>
        <p:spPr>
          <a:xfrm>
            <a:off x="9369588" y="358866"/>
            <a:ext cx="1848573" cy="584769"/>
          </a:xfrm>
          <a:prstGeom prst="rect">
            <a:avLst/>
          </a:prstGeom>
        </p:spPr>
        <p:txBody>
          <a:bodyPr wrap="none" lIns="91435" tIns="45717" rIns="91435" bIns="45717">
            <a:spAutoFit/>
          </a:bodyPr>
          <a:lstStyle/>
          <a:p>
            <a:r>
              <a:rPr lang="en-US" sz="3200" dirty="0" smtClean="0">
                <a:solidFill>
                  <a:prstClr val="black"/>
                </a:solidFill>
                <a:latin typeface="NikoshBAN" pitchFamily="2" charset="0"/>
                <a:cs typeface="NikoshBAN" pitchFamily="2" charset="0"/>
              </a:rPr>
              <a:t>সময়</a:t>
            </a:r>
            <a:r>
              <a:rPr lang="en-US" sz="3200" dirty="0" smtClean="0">
                <a:solidFill>
                  <a:prstClr val="black"/>
                </a:solidFill>
                <a:latin typeface="NikoshBAN" pitchFamily="2" charset="0"/>
                <a:cs typeface="NikoshBAN" pitchFamily="2" charset="0"/>
              </a:rPr>
              <a:t>-৪মিনিট</a:t>
            </a:r>
            <a:endParaRPr lang="en-US" sz="3200" dirty="0"/>
          </a:p>
        </p:txBody>
      </p:sp>
      <p:sp>
        <p:nvSpPr>
          <p:cNvPr id="4" name="Rectangle 3"/>
          <p:cNvSpPr/>
          <p:nvPr/>
        </p:nvSpPr>
        <p:spPr>
          <a:xfrm>
            <a:off x="5007138" y="293733"/>
            <a:ext cx="2465225" cy="830991"/>
          </a:xfrm>
          <a:prstGeom prst="rect">
            <a:avLst/>
          </a:prstGeom>
        </p:spPr>
        <p:txBody>
          <a:bodyPr wrap="square" lIns="91435" tIns="45717" rIns="91435" bIns="45717">
            <a:spAutoFit/>
          </a:bodyPr>
          <a:lstStyle/>
          <a:p>
            <a:r>
              <a:rPr lang="en-US" sz="4800" dirty="0" smtClean="0">
                <a:solidFill>
                  <a:prstClr val="black"/>
                </a:solidFill>
                <a:latin typeface="NikoshBAN" pitchFamily="2" charset="0"/>
                <a:cs typeface="NikoshBAN" pitchFamily="2" charset="0"/>
              </a:rPr>
              <a:t>দলীয় কাজ</a:t>
            </a:r>
            <a:endParaRPr lang="en-US" sz="4800" dirty="0"/>
          </a:p>
        </p:txBody>
      </p:sp>
    </p:spTree>
    <p:extLst>
      <p:ext uri="{BB962C8B-B14F-4D97-AF65-F5344CB8AC3E}">
        <p14:creationId xmlns:p14="http://schemas.microsoft.com/office/powerpoint/2010/main" val="230014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ross 1"/>
          <p:cNvSpPr/>
          <p:nvPr/>
        </p:nvSpPr>
        <p:spPr>
          <a:xfrm>
            <a:off x="4489260" y="505982"/>
            <a:ext cx="2941426" cy="685677"/>
          </a:xfrm>
          <a:prstGeom prst="plus">
            <a:avLst>
              <a:gd name="adj" fmla="val 0"/>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1435" tIns="45717" rIns="91435" bIns="45717" rtlCol="0" anchor="ctr"/>
          <a:lstStyle/>
          <a:p>
            <a:pPr algn="ctr"/>
            <a:r>
              <a:rPr lang="en-US" sz="5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মূল্যায়ন</a:t>
            </a:r>
          </a:p>
        </p:txBody>
      </p:sp>
      <p:sp>
        <p:nvSpPr>
          <p:cNvPr id="3" name="TextBox 2"/>
          <p:cNvSpPr txBox="1"/>
          <p:nvPr/>
        </p:nvSpPr>
        <p:spPr>
          <a:xfrm>
            <a:off x="377447" y="1617523"/>
            <a:ext cx="8480803" cy="4524315"/>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600" spc="-150" dirty="0" smtClean="0">
                <a:latin typeface="NikoshBAN" pitchFamily="2" charset="0"/>
                <a:cs typeface="NikoshBAN" pitchFamily="2" charset="0"/>
              </a:rPr>
              <a:t>১।  </a:t>
            </a:r>
            <a:r>
              <a:rPr lang="en-US" sz="3600" spc="-150" dirty="0" smtClean="0">
                <a:latin typeface="NikoshBAN" pitchFamily="2" charset="0"/>
                <a:cs typeface="NikoshBAN" pitchFamily="2" charset="0"/>
              </a:rPr>
              <a:t>নিরাপত্তার অদৃশ্য দেওয়ালকে </a:t>
            </a:r>
            <a:r>
              <a:rPr lang="bn-IN" sz="3600" spc="-150" dirty="0" smtClean="0">
                <a:latin typeface="NikoshBAN" pitchFamily="2" charset="0"/>
                <a:cs typeface="NikoshBAN" pitchFamily="2" charset="0"/>
              </a:rPr>
              <a:t>কী বলে? </a:t>
            </a:r>
          </a:p>
          <a:p>
            <a:r>
              <a:rPr lang="en-US" sz="3600" spc="-150" dirty="0" smtClean="0">
                <a:latin typeface="NikoshBAN" pitchFamily="2" charset="0"/>
                <a:cs typeface="NikoshBAN" pitchFamily="2" charset="0"/>
              </a:rPr>
              <a:t>২। যারা হ্যাকিং করে তাদের কী বলে?</a:t>
            </a:r>
          </a:p>
          <a:p>
            <a:r>
              <a:rPr lang="en-US" sz="3600" spc="-150" dirty="0" smtClean="0">
                <a:latin typeface="NikoshBAN" pitchFamily="2" charset="0"/>
                <a:cs typeface="NikoshBAN" pitchFamily="2" charset="0"/>
              </a:rPr>
              <a:t>3</a:t>
            </a:r>
            <a:r>
              <a:rPr lang="en-US" sz="3600" spc="-150" dirty="0">
                <a:latin typeface="NikoshBAN" pitchFamily="2" charset="0"/>
                <a:cs typeface="NikoshBAN" pitchFamily="2" charset="0"/>
              </a:rPr>
              <a:t>। </a:t>
            </a:r>
            <a:r>
              <a:rPr lang="bn-IN" sz="3600" spc="-150" dirty="0" smtClean="0">
                <a:latin typeface="NikoshBAN" pitchFamily="2" charset="0"/>
                <a:cs typeface="NikoshBAN" pitchFamily="2" charset="0"/>
              </a:rPr>
              <a:t>কোনটি অচল হয়ে গেলে সারাবিশ্বে বিপর্যয় নেমে আসবে?</a:t>
            </a:r>
            <a:endParaRPr lang="en-US" sz="3600" spc="-150" dirty="0">
              <a:latin typeface="NikoshBAN" pitchFamily="2" charset="0"/>
              <a:cs typeface="NikoshBAN" pitchFamily="2" charset="0"/>
            </a:endParaRPr>
          </a:p>
          <a:p>
            <a:r>
              <a:rPr lang="en-US" sz="3600" spc="-150" dirty="0">
                <a:latin typeface="NikoshBAN" pitchFamily="2" charset="0"/>
                <a:cs typeface="NikoshBAN" pitchFamily="2" charset="0"/>
              </a:rPr>
              <a:t>4।  মাইকেল </a:t>
            </a:r>
            <a:r>
              <a:rPr lang="en-US" sz="3600" spc="-150" dirty="0" smtClean="0">
                <a:latin typeface="NikoshBAN" pitchFamily="2" charset="0"/>
                <a:cs typeface="NikoshBAN" pitchFamily="2" charset="0"/>
              </a:rPr>
              <a:t>ক্যালসি</a:t>
            </a:r>
            <a:r>
              <a:rPr lang="bn-IN" sz="3600" spc="-150" dirty="0" smtClean="0">
                <a:latin typeface="NikoshBAN" pitchFamily="2" charset="0"/>
                <a:cs typeface="NikoshBAN" pitchFamily="2" charset="0"/>
              </a:rPr>
              <a:t>র </a:t>
            </a:r>
            <a:r>
              <a:rPr lang="en-US" sz="3600" spc="-150" dirty="0" smtClean="0">
                <a:latin typeface="NikoshBAN" pitchFamily="2" charset="0"/>
                <a:cs typeface="NikoshBAN" pitchFamily="2" charset="0"/>
              </a:rPr>
              <a:t>ছিল একজন-</a:t>
            </a:r>
          </a:p>
          <a:p>
            <a:r>
              <a:rPr lang="en-US" sz="3600" spc="-150" dirty="0" smtClean="0">
                <a:latin typeface="NikoshBAN" pitchFamily="2" charset="0"/>
                <a:cs typeface="NikoshBAN" pitchFamily="2" charset="0"/>
              </a:rPr>
              <a:t>৫।</a:t>
            </a:r>
            <a:r>
              <a:rPr lang="en-US" sz="3600" spc="-150" dirty="0">
                <a:latin typeface="NikoshBAN" pitchFamily="2" charset="0"/>
                <a:cs typeface="NikoshBAN" pitchFamily="2" charset="0"/>
              </a:rPr>
              <a:t> মাইকেল </a:t>
            </a:r>
            <a:r>
              <a:rPr lang="en-US" sz="3600" spc="-150" dirty="0" smtClean="0">
                <a:latin typeface="NikoshBAN" pitchFamily="2" charset="0"/>
                <a:cs typeface="NikoshBAN" pitchFamily="2" charset="0"/>
              </a:rPr>
              <a:t>ক্যালসি</a:t>
            </a:r>
            <a:r>
              <a:rPr lang="en-US" sz="3600" spc="-150" dirty="0">
                <a:latin typeface="NikoshBAN" pitchFamily="2" charset="0"/>
                <a:cs typeface="NikoshBAN" pitchFamily="2" charset="0"/>
              </a:rPr>
              <a:t> </a:t>
            </a:r>
            <a:r>
              <a:rPr lang="en-US" sz="3600" spc="-150" dirty="0" smtClean="0">
                <a:latin typeface="NikoshBAN" pitchFamily="2" charset="0"/>
                <a:cs typeface="NikoshBAN" pitchFamily="2" charset="0"/>
              </a:rPr>
              <a:t>বড় বড় প্রতিষ্ঠান হ্যাক করেছিল কত সালে?</a:t>
            </a:r>
          </a:p>
          <a:p>
            <a:r>
              <a:rPr lang="en-US" sz="3600" spc="-150" dirty="0" smtClean="0">
                <a:latin typeface="NikoshBAN" pitchFamily="2" charset="0"/>
                <a:cs typeface="NikoshBAN" pitchFamily="2" charset="0"/>
              </a:rPr>
              <a:t>৬।মানুষ এবং যন্ত্রকে আলাদা করার পদ্ধতিকে বলে?</a:t>
            </a:r>
          </a:p>
          <a:p>
            <a:r>
              <a:rPr lang="en-US" sz="3600" spc="-150" dirty="0" smtClean="0">
                <a:latin typeface="NikoshBAN" pitchFamily="2" charset="0"/>
                <a:cs typeface="NikoshBAN" pitchFamily="2" charset="0"/>
              </a:rPr>
              <a:t>7।অন্যের গোপন তথ্য নষ্ট করাকে বলে-</a:t>
            </a:r>
          </a:p>
          <a:p>
            <a:r>
              <a:rPr lang="en-US" sz="3600" spc="-150" dirty="0" smtClean="0">
                <a:latin typeface="NikoshBAN" pitchFamily="2" charset="0"/>
                <a:cs typeface="NikoshBAN" pitchFamily="2" charset="0"/>
              </a:rPr>
              <a:t>৮।বড় বড় তথ্য ভান্ডারগুলোকে বলা হয়-</a:t>
            </a:r>
            <a:endParaRPr lang="en-US" sz="3600" spc="-150" dirty="0">
              <a:latin typeface="NikoshBAN" pitchFamily="2" charset="0"/>
              <a:cs typeface="NikoshBAN" pitchFamily="2" charset="0"/>
            </a:endParaRPr>
          </a:p>
        </p:txBody>
      </p:sp>
      <p:sp>
        <p:nvSpPr>
          <p:cNvPr id="4" name="TextBox 3"/>
          <p:cNvSpPr txBox="1"/>
          <p:nvPr/>
        </p:nvSpPr>
        <p:spPr>
          <a:xfrm>
            <a:off x="8858250" y="1617523"/>
            <a:ext cx="3114674" cy="4524315"/>
          </a:xfrm>
          <a:prstGeom prst="rect">
            <a:avLst/>
          </a:prstGeom>
          <a:solidFill>
            <a:schemeClr val="bg1"/>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600" spc="-150" dirty="0" smtClean="0">
                <a:latin typeface="NikoshBAN" pitchFamily="2" charset="0"/>
                <a:cs typeface="NikoshBAN" pitchFamily="2" charset="0"/>
              </a:rPr>
              <a:t>১।  </a:t>
            </a:r>
            <a:r>
              <a:rPr lang="en-US" sz="3600" spc="-150" dirty="0" smtClean="0">
                <a:latin typeface="NikoshBAN" pitchFamily="2" charset="0"/>
                <a:cs typeface="NikoshBAN" pitchFamily="2" charset="0"/>
              </a:rPr>
              <a:t>উত্তরঃফায়ারওয়াল</a:t>
            </a:r>
            <a:endParaRPr lang="bn-IN" sz="3600" spc="-150" dirty="0" smtClean="0">
              <a:latin typeface="NikoshBAN" pitchFamily="2" charset="0"/>
              <a:cs typeface="NikoshBAN" pitchFamily="2" charset="0"/>
            </a:endParaRPr>
          </a:p>
          <a:p>
            <a:r>
              <a:rPr lang="en-US" sz="3600" spc="-150" dirty="0" smtClean="0">
                <a:latin typeface="NikoshBAN" pitchFamily="2" charset="0"/>
                <a:cs typeface="NikoshBAN" pitchFamily="2" charset="0"/>
              </a:rPr>
              <a:t>২। উত্তরঃহ্যাকার</a:t>
            </a:r>
          </a:p>
          <a:p>
            <a:r>
              <a:rPr lang="en-US" sz="3600" spc="-150" dirty="0" smtClean="0">
                <a:latin typeface="NikoshBAN" pitchFamily="2" charset="0"/>
                <a:cs typeface="NikoshBAN" pitchFamily="2" charset="0"/>
              </a:rPr>
              <a:t>3</a:t>
            </a:r>
            <a:r>
              <a:rPr lang="en-US" sz="3600" spc="-150" dirty="0">
                <a:latin typeface="NikoshBAN" pitchFamily="2" charset="0"/>
                <a:cs typeface="NikoshBAN" pitchFamily="2" charset="0"/>
              </a:rPr>
              <a:t>। </a:t>
            </a:r>
            <a:r>
              <a:rPr lang="en-US" sz="3600" spc="-150" dirty="0" smtClean="0">
                <a:latin typeface="NikoshBAN" pitchFamily="2" charset="0"/>
                <a:cs typeface="NikoshBAN" pitchFamily="2" charset="0"/>
              </a:rPr>
              <a:t>নেটওয়ার্ক</a:t>
            </a:r>
            <a:endParaRPr lang="en-US" sz="3600" spc="-150" dirty="0">
              <a:latin typeface="NikoshBAN" pitchFamily="2" charset="0"/>
              <a:cs typeface="NikoshBAN" pitchFamily="2" charset="0"/>
            </a:endParaRPr>
          </a:p>
          <a:p>
            <a:r>
              <a:rPr lang="en-US" sz="3600" spc="-150" dirty="0">
                <a:latin typeface="NikoshBAN" pitchFamily="2" charset="0"/>
                <a:cs typeface="NikoshBAN" pitchFamily="2" charset="0"/>
              </a:rPr>
              <a:t>4</a:t>
            </a:r>
            <a:r>
              <a:rPr lang="en-US" sz="3600" spc="-150" dirty="0" smtClean="0">
                <a:latin typeface="NikoshBAN" pitchFamily="2" charset="0"/>
                <a:cs typeface="NikoshBAN" pitchFamily="2" charset="0"/>
              </a:rPr>
              <a:t>।উত্তরঃ হ্যাকার</a:t>
            </a:r>
          </a:p>
          <a:p>
            <a:r>
              <a:rPr lang="en-US" sz="3600" spc="-150" dirty="0" smtClean="0">
                <a:latin typeface="NikoshBAN" pitchFamily="2" charset="0"/>
                <a:cs typeface="NikoshBAN" pitchFamily="2" charset="0"/>
              </a:rPr>
              <a:t>৫।উত্তরঃ২০০০</a:t>
            </a:r>
          </a:p>
          <a:p>
            <a:r>
              <a:rPr lang="en-US" sz="3600" spc="-150" dirty="0" smtClean="0">
                <a:latin typeface="NikoshBAN" pitchFamily="2" charset="0"/>
                <a:cs typeface="NikoshBAN" pitchFamily="2" charset="0"/>
              </a:rPr>
              <a:t>৬।Captcha</a:t>
            </a:r>
          </a:p>
          <a:p>
            <a:r>
              <a:rPr lang="en-US" sz="3600" spc="-150" dirty="0" smtClean="0">
                <a:latin typeface="NikoshBAN" pitchFamily="2" charset="0"/>
                <a:cs typeface="NikoshBAN" pitchFamily="2" charset="0"/>
              </a:rPr>
              <a:t>৭।হ্যাকিং</a:t>
            </a:r>
          </a:p>
          <a:p>
            <a:r>
              <a:rPr lang="en-US" sz="3600" spc="-150" dirty="0" smtClean="0">
                <a:latin typeface="NikoshBAN" pitchFamily="2" charset="0"/>
                <a:cs typeface="NikoshBAN" pitchFamily="2" charset="0"/>
              </a:rPr>
              <a:t>৮।ডেটা সেন্টার</a:t>
            </a:r>
            <a:endParaRPr lang="en-US" sz="3600" spc="-150" dirty="0">
              <a:latin typeface="NikoshBAN" pitchFamily="2" charset="0"/>
              <a:cs typeface="NikoshBAN" pitchFamily="2" charset="0"/>
            </a:endParaRPr>
          </a:p>
        </p:txBody>
      </p:sp>
    </p:spTree>
    <p:extLst>
      <p:ext uri="{BB962C8B-B14F-4D97-AF65-F5344CB8AC3E}">
        <p14:creationId xmlns:p14="http://schemas.microsoft.com/office/powerpoint/2010/main" val="219771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down)">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down)">
                                      <p:cBhvr>
                                        <p:cTn id="42" dur="5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wipe(down)">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wipe(down)">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wipe(down)">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wipe(down)">
                                      <p:cBhvr>
                                        <p:cTn id="62" dur="500"/>
                                        <p:tgtEl>
                                          <p:spTgt spid="4">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wipe(down)">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wipe(down)">
                                      <p:cBhvr>
                                        <p:cTn id="72" dur="500"/>
                                        <p:tgtEl>
                                          <p:spTgt spid="4">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wipe(down)">
                                      <p:cBhvr>
                                        <p:cTn id="77" dur="500"/>
                                        <p:tgtEl>
                                          <p:spTgt spid="3">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
                                            <p:txEl>
                                              <p:pRg st="7" end="7"/>
                                            </p:txEl>
                                          </p:spTgt>
                                        </p:tgtEl>
                                        <p:attrNameLst>
                                          <p:attrName>style.visibility</p:attrName>
                                        </p:attrNameLst>
                                      </p:cBhvr>
                                      <p:to>
                                        <p:strVal val="visible"/>
                                      </p:to>
                                    </p:set>
                                    <p:animEffect transition="in" filter="wipe(down)">
                                      <p:cBhvr>
                                        <p:cTn id="8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6127" y="323909"/>
            <a:ext cx="3197104" cy="1015663"/>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6000" dirty="0" smtClean="0">
                <a:latin typeface="NikoshBAN" panose="02000000000000000000" pitchFamily="2" charset="0"/>
                <a:cs typeface="NikoshBAN" panose="02000000000000000000" pitchFamily="2" charset="0"/>
              </a:rPr>
              <a:t>পরিচিতি</a:t>
            </a:r>
            <a:endParaRPr lang="en-US" sz="6000" dirty="0">
              <a:latin typeface="NikoshBAN" panose="02000000000000000000" pitchFamily="2" charset="0"/>
              <a:cs typeface="NikoshBAN" panose="02000000000000000000" pitchFamily="2" charset="0"/>
            </a:endParaRPr>
          </a:p>
        </p:txBody>
      </p:sp>
      <p:grpSp>
        <p:nvGrpSpPr>
          <p:cNvPr id="3" name="Group 2"/>
          <p:cNvGrpSpPr/>
          <p:nvPr/>
        </p:nvGrpSpPr>
        <p:grpSpPr>
          <a:xfrm>
            <a:off x="1575444" y="643395"/>
            <a:ext cx="2576211" cy="1845129"/>
            <a:chOff x="990600" y="584351"/>
            <a:chExt cx="2904251" cy="2885997"/>
          </a:xfrm>
        </p:grpSpPr>
        <p:pic>
          <p:nvPicPr>
            <p:cNvPr id="4" name="Picture 3" descr="28.jpg"/>
            <p:cNvPicPr>
              <a:picLocks noChangeAspect="1"/>
            </p:cNvPicPr>
            <p:nvPr/>
          </p:nvPicPr>
          <p:blipFill>
            <a:blip r:embed="rId2"/>
            <a:stretch>
              <a:fillRect/>
            </a:stretch>
          </p:blipFill>
          <p:spPr>
            <a:xfrm>
              <a:off x="990600" y="584351"/>
              <a:ext cx="2904251" cy="288599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633" y="1084065"/>
              <a:ext cx="1905000" cy="1828800"/>
            </a:xfrm>
            <a:prstGeom prst="ellipse">
              <a:avLst/>
            </a:prstGeom>
          </p:spPr>
        </p:pic>
      </p:grpSp>
      <p:sp>
        <p:nvSpPr>
          <p:cNvPr id="6" name="Rectangle 5"/>
          <p:cNvSpPr/>
          <p:nvPr/>
        </p:nvSpPr>
        <p:spPr>
          <a:xfrm>
            <a:off x="218336" y="2488524"/>
            <a:ext cx="6845870" cy="403187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হোসনেয়ারা (লাকী)</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এম,এস,এস, এম এড</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শিক্ষক (আই সি টি)</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রায়পুর স্কুল এন্ড কলেজ ,</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বাঘারপাড়া ,যশোর । </a:t>
            </a:r>
          </a:p>
          <a:p>
            <a:pPr algn="ct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01712333017</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Mail-lucky</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333017</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@gmail.com</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4928" y="784505"/>
            <a:ext cx="2001732" cy="2695196"/>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7641257" y="3965624"/>
            <a:ext cx="4036834" cy="214212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90000"/>
              </a:lnSpc>
            </a:pPr>
            <a:r>
              <a:rPr lang="bn-BD" sz="4000" dirty="0">
                <a:latin typeface="NikoshBAN" panose="02000000000000000000" pitchFamily="2" charset="0"/>
                <a:cs typeface="NikoshBAN" panose="02000000000000000000" pitchFamily="2" charset="0"/>
              </a:rPr>
              <a:t>তথ্য ও যোগাযোগ </a:t>
            </a:r>
            <a:r>
              <a:rPr lang="bn-BD" sz="4000" dirty="0" smtClean="0">
                <a:latin typeface="NikoshBAN" panose="02000000000000000000" pitchFamily="2" charset="0"/>
                <a:cs typeface="NikoshBAN" panose="02000000000000000000" pitchFamily="2" charset="0"/>
              </a:rPr>
              <a:t>প্রযুক্তি</a:t>
            </a:r>
            <a:endParaRPr lang="en-US" sz="4000" dirty="0" smtClean="0">
              <a:latin typeface="NikoshBAN" panose="02000000000000000000" pitchFamily="2" charset="0"/>
              <a:cs typeface="NikoshBAN" panose="02000000000000000000" pitchFamily="2" charset="0"/>
            </a:endParaRPr>
          </a:p>
          <a:p>
            <a:pPr algn="ctr">
              <a:lnSpc>
                <a:spcPct val="90000"/>
              </a:lnSpc>
            </a:pPr>
            <a:r>
              <a:rPr lang="bn-BD" sz="3600" dirty="0" smtClean="0">
                <a:latin typeface="NikoshBAN" panose="02000000000000000000" pitchFamily="2" charset="0"/>
                <a:cs typeface="NikoshBAN" panose="02000000000000000000" pitchFamily="2" charset="0"/>
              </a:rPr>
              <a:t>শ্রেণি</a:t>
            </a:r>
            <a:r>
              <a:rPr lang="en-US" sz="3600" dirty="0" smtClean="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অ</a:t>
            </a:r>
            <a:r>
              <a:rPr lang="bn-BD" sz="3600" dirty="0">
                <a:latin typeface="NikoshBAN" panose="02000000000000000000" pitchFamily="2" charset="0"/>
                <a:cs typeface="NikoshBAN" panose="02000000000000000000" pitchFamily="2" charset="0"/>
              </a:rPr>
              <a:t>ষ্টম </a:t>
            </a:r>
            <a:endParaRPr lang="en-US" sz="3600" dirty="0">
              <a:latin typeface="NikoshBAN" panose="02000000000000000000" pitchFamily="2" charset="0"/>
              <a:cs typeface="NikoshBAN" panose="02000000000000000000" pitchFamily="2" charset="0"/>
            </a:endParaRPr>
          </a:p>
          <a:p>
            <a:pPr algn="ctr">
              <a:lnSpc>
                <a:spcPct val="90000"/>
              </a:lnSpc>
            </a:pPr>
            <a:r>
              <a:rPr lang="bn-BD" sz="3600" dirty="0" smtClean="0">
                <a:latin typeface="NikoshBAN" panose="02000000000000000000" pitchFamily="2" charset="0"/>
                <a:cs typeface="NikoshBAN" panose="02000000000000000000" pitchFamily="2" charset="0"/>
              </a:rPr>
              <a:t>অধ্যায়</a:t>
            </a:r>
            <a:r>
              <a:rPr lang="en-US" sz="3600" dirty="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০৩</a:t>
            </a:r>
          </a:p>
          <a:p>
            <a:pPr algn="ctr">
              <a:lnSpc>
                <a:spcPct val="90000"/>
              </a:lnSpc>
            </a:pPr>
            <a:r>
              <a:rPr lang="en-US" sz="3600" dirty="0" smtClean="0">
                <a:latin typeface="NikoshBAN" panose="02000000000000000000" pitchFamily="2" charset="0"/>
                <a:cs typeface="NikoshBAN" panose="02000000000000000000" pitchFamily="2" charset="0"/>
              </a:rPr>
              <a:t>পাঠঃ১৫</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10611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5469" y="968439"/>
            <a:ext cx="3802644" cy="1323439"/>
          </a:xfrm>
          <a:prstGeom prst="rect">
            <a:avLst/>
          </a:prstGeom>
        </p:spPr>
        <p:txBody>
          <a:bodyPr wrap="none">
            <a:spAutoFit/>
          </a:bodyPr>
          <a:lstStyle/>
          <a:p>
            <a:pPr algn="ctr"/>
            <a:r>
              <a:rPr lang="en-US" sz="8000" cap="all" dirty="0" smtClean="0">
                <a:ln w="9000" cmpd="sng">
                  <a:noFill/>
                  <a:prstDash val="solid"/>
                </a:ln>
                <a:solidFill>
                  <a:prstClr val="black"/>
                </a:solidFill>
                <a:effectLst>
                  <a:outerShdw blurRad="38100" dist="38100" dir="2700000" algn="tl">
                    <a:srgbClr val="000000">
                      <a:alpha val="43137"/>
                    </a:srgbClr>
                  </a:outerShdw>
                </a:effectLst>
                <a:latin typeface="NikoshBAN" pitchFamily="2" charset="0"/>
                <a:cs typeface="NikoshBAN" pitchFamily="2" charset="0"/>
              </a:rPr>
              <a:t>বাড়ির কাজ</a:t>
            </a:r>
            <a:endParaRPr lang="en-US" sz="4400"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28" y="478040"/>
            <a:ext cx="2881349" cy="2970371"/>
          </a:xfrm>
          <a:prstGeom prst="ellipse">
            <a:avLst/>
          </a:prstGeom>
          <a:ln>
            <a:noFill/>
          </a:ln>
          <a:effectLst>
            <a:softEdge rad="112500"/>
          </a:effectLst>
        </p:spPr>
      </p:pic>
      <p:sp>
        <p:nvSpPr>
          <p:cNvPr id="4" name="Rectangle 3"/>
          <p:cNvSpPr/>
          <p:nvPr/>
        </p:nvSpPr>
        <p:spPr>
          <a:xfrm>
            <a:off x="2610707" y="3448411"/>
            <a:ext cx="8284630" cy="1323433"/>
          </a:xfrm>
          <a:prstGeom prst="rect">
            <a:avLst/>
          </a:prstGeom>
        </p:spPr>
        <p:txBody>
          <a:bodyPr wrap="none" lIns="91435" tIns="45717" rIns="91435" bIns="45717">
            <a:spAutoFit/>
          </a:bodyPr>
          <a:lstStyle/>
          <a:p>
            <a:pPr algn="ctr"/>
            <a:r>
              <a:rPr lang="en-US" sz="4000" cap="all" dirty="0">
                <a:ln w="9000" cmpd="sng">
                  <a:noFill/>
                  <a:prstDash val="solid"/>
                </a:ln>
                <a:latin typeface="NikoshBAN" pitchFamily="2" charset="0"/>
                <a:cs typeface="NikoshBAN" pitchFamily="2" charset="0"/>
              </a:rPr>
              <a:t>আইসিটি </a:t>
            </a:r>
            <a:r>
              <a:rPr lang="bn-BD" sz="4000" cap="all" dirty="0">
                <a:ln w="9000" cmpd="sng">
                  <a:noFill/>
                  <a:prstDash val="solid"/>
                </a:ln>
                <a:latin typeface="NikoshBAN" pitchFamily="2" charset="0"/>
                <a:cs typeface="NikoshBAN" pitchFamily="2" charset="0"/>
              </a:rPr>
              <a:t>ব্যবহারে নিরাপত্তার বিষয়টি কিভাবে কাজে </a:t>
            </a:r>
          </a:p>
          <a:p>
            <a:pPr algn="ctr"/>
            <a:r>
              <a:rPr lang="bn-BD" sz="4000" cap="all" dirty="0">
                <a:ln w="9000" cmpd="sng">
                  <a:noFill/>
                  <a:prstDash val="solid"/>
                </a:ln>
                <a:latin typeface="NikoshBAN" pitchFamily="2" charset="0"/>
                <a:cs typeface="NikoshBAN" pitchFamily="2" charset="0"/>
              </a:rPr>
              <a:t>লাগাবে</a:t>
            </a:r>
            <a:r>
              <a:rPr lang="en-US" sz="4000" cap="all" dirty="0">
                <a:ln w="9000" cmpd="sng">
                  <a:noFill/>
                  <a:prstDash val="solid"/>
                </a:ln>
                <a:latin typeface="NikoshBAN" pitchFamily="2" charset="0"/>
                <a:cs typeface="NikoshBAN" pitchFamily="2" charset="0"/>
              </a:rPr>
              <a:t> </a:t>
            </a:r>
            <a:r>
              <a:rPr lang="en-US" sz="4000" cap="all" dirty="0" err="1">
                <a:ln w="9000" cmpd="sng">
                  <a:noFill/>
                  <a:prstDash val="solid"/>
                </a:ln>
                <a:latin typeface="NikoshBAN" pitchFamily="2" charset="0"/>
                <a:cs typeface="NikoshBAN" pitchFamily="2" charset="0"/>
              </a:rPr>
              <a:t>তা</a:t>
            </a:r>
            <a:r>
              <a:rPr lang="bn-BD" sz="4000" cap="all" dirty="0">
                <a:ln w="9000" cmpd="sng">
                  <a:noFill/>
                  <a:prstDash val="solid"/>
                </a:ln>
                <a:latin typeface="NikoshBAN" pitchFamily="2" charset="0"/>
                <a:cs typeface="NikoshBAN" pitchFamily="2" charset="0"/>
              </a:rPr>
              <a:t>র একটি পরিকল্পনা তৈরি </a:t>
            </a:r>
            <a:r>
              <a:rPr lang="en-US" sz="4000" cap="all" dirty="0">
                <a:ln w="9000" cmpd="sng">
                  <a:noFill/>
                  <a:prstDash val="solid"/>
                </a:ln>
                <a:latin typeface="NikoshBAN" pitchFamily="2" charset="0"/>
                <a:cs typeface="NikoshBAN" pitchFamily="2" charset="0"/>
              </a:rPr>
              <a:t>কর। </a:t>
            </a:r>
            <a:endParaRPr lang="en-US" sz="4000" dirty="0"/>
          </a:p>
        </p:txBody>
      </p:sp>
    </p:spTree>
    <p:extLst>
      <p:ext uri="{BB962C8B-B14F-4D97-AF65-F5344CB8AC3E}">
        <p14:creationId xmlns:p14="http://schemas.microsoft.com/office/powerpoint/2010/main" val="620203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426" y="1911977"/>
            <a:ext cx="7704985" cy="4660273"/>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
        <p:nvSpPr>
          <p:cNvPr id="5" name="Rectangle 4"/>
          <p:cNvSpPr/>
          <p:nvPr/>
        </p:nvSpPr>
        <p:spPr>
          <a:xfrm>
            <a:off x="4392941" y="215384"/>
            <a:ext cx="3433953" cy="1862048"/>
          </a:xfrm>
          <a:prstGeom prst="rect">
            <a:avLst/>
          </a:prstGeom>
        </p:spPr>
        <p:txBody>
          <a:bodyPr wrap="none">
            <a:spAutoFit/>
          </a:bodyPr>
          <a:lstStyle/>
          <a:p>
            <a:r>
              <a:rPr lang="en-US" sz="11500" spc="-150" dirty="0" smtClean="0">
                <a:solidFill>
                  <a:schemeClr val="accent1">
                    <a:lumMod val="75000"/>
                  </a:schemeClr>
                </a:solidFill>
                <a:latin typeface="NikoshBAN" pitchFamily="2" charset="0"/>
                <a:cs typeface="NikoshBAN" pitchFamily="2" charset="0"/>
              </a:rPr>
              <a:t>ধন্যবাদ</a:t>
            </a:r>
            <a:endParaRPr lang="en-US" sz="9600" dirty="0">
              <a:solidFill>
                <a:schemeClr val="accent1">
                  <a:lumMod val="75000"/>
                </a:schemeClr>
              </a:solidFill>
            </a:endParaRPr>
          </a:p>
        </p:txBody>
      </p:sp>
    </p:spTree>
    <p:extLst>
      <p:ext uri="{BB962C8B-B14F-4D97-AF65-F5344CB8AC3E}">
        <p14:creationId xmlns:p14="http://schemas.microsoft.com/office/powerpoint/2010/main" val="3876758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46" y="1057275"/>
            <a:ext cx="7186613" cy="4200213"/>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3" name="Rectangle 2"/>
          <p:cNvSpPr/>
          <p:nvPr/>
        </p:nvSpPr>
        <p:spPr>
          <a:xfrm>
            <a:off x="2343150" y="233495"/>
            <a:ext cx="6898434" cy="685177"/>
          </a:xfrm>
          <a:prstGeom prst="rect">
            <a:avLst/>
          </a:prstGeom>
          <a:no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 দেখে তোমরা কি বুঝতে পারছো? </a:t>
            </a:r>
            <a:endParaRPr lang="en-US" sz="4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itle 1"/>
          <p:cNvSpPr txBox="1">
            <a:spLocks/>
          </p:cNvSpPr>
          <p:nvPr/>
        </p:nvSpPr>
        <p:spPr>
          <a:xfrm>
            <a:off x="603692" y="5439907"/>
            <a:ext cx="6133475" cy="1112696"/>
          </a:xfrm>
          <a:prstGeom prst="rect">
            <a:avLst/>
          </a:prstGeom>
          <a:noFill/>
          <a:ln w="9525" cap="flat" cmpd="sng" algn="ctr">
            <a:noFill/>
            <a:prstDash val="solid"/>
          </a:ln>
        </p:spPr>
        <p:style>
          <a:lnRef idx="1">
            <a:schemeClr val="accent4"/>
          </a:lnRef>
          <a:fillRef idx="3">
            <a:schemeClr val="accent4"/>
          </a:fillRef>
          <a:effectRef idx="2">
            <a:schemeClr val="accent4"/>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4000" dirty="0" smtClean="0">
                <a:solidFill>
                  <a:schemeClr val="tx1"/>
                </a:solidFill>
                <a:latin typeface="NikoshBAN" pitchFamily="2" charset="0"/>
                <a:cs typeface="NikoshBAN" pitchFamily="2" charset="0"/>
              </a:rPr>
              <a:t>বাড়ি</a:t>
            </a:r>
            <a:r>
              <a:rPr lang="bn-IN" sz="4000" dirty="0" smtClean="0">
                <a:solidFill>
                  <a:schemeClr val="tx1"/>
                </a:solidFill>
                <a:latin typeface="NikoshBAN" pitchFamily="2" charset="0"/>
                <a:cs typeface="NikoshBAN" pitchFamily="2" charset="0"/>
              </a:rPr>
              <a:t>তে</a:t>
            </a:r>
            <a:r>
              <a:rPr lang="en-US" sz="4000" dirty="0" smtClean="0">
                <a:solidFill>
                  <a:schemeClr val="tx1"/>
                </a:solidFill>
                <a:latin typeface="NikoshBAN" pitchFamily="2" charset="0"/>
                <a:cs typeface="NikoshBAN" pitchFamily="2" charset="0"/>
              </a:rPr>
              <a:t> ঘরের এবং বাহিরের </a:t>
            </a:r>
            <a:r>
              <a:rPr lang="bn-IN" sz="4000" dirty="0" smtClean="0">
                <a:solidFill>
                  <a:schemeClr val="tx1"/>
                </a:solidFill>
                <a:latin typeface="NikoshBAN" pitchFamily="2" charset="0"/>
                <a:cs typeface="NikoshBAN" pitchFamily="2" charset="0"/>
              </a:rPr>
              <a:t>দরজায় কেন তালা</a:t>
            </a:r>
            <a:r>
              <a:rPr lang="en-US" sz="4000" dirty="0" smtClean="0">
                <a:solidFill>
                  <a:schemeClr val="tx1"/>
                </a:solidFill>
                <a:latin typeface="NikoshBAN" pitchFamily="2" charset="0"/>
                <a:cs typeface="NikoshBAN" pitchFamily="2" charset="0"/>
              </a:rPr>
              <a:t> ব্যবহার করা হয়?</a:t>
            </a:r>
            <a:endParaRPr lang="en-US" sz="4000" dirty="0">
              <a:solidFill>
                <a:schemeClr val="tx1"/>
              </a:solidFill>
              <a:latin typeface="NikoshBAN" pitchFamily="2" charset="0"/>
              <a:cs typeface="NikoshBAN" pitchFamily="2" charset="0"/>
            </a:endParaRPr>
          </a:p>
        </p:txBody>
      </p:sp>
      <p:sp>
        <p:nvSpPr>
          <p:cNvPr id="5" name="Title 1"/>
          <p:cNvSpPr txBox="1">
            <a:spLocks/>
          </p:cNvSpPr>
          <p:nvPr/>
        </p:nvSpPr>
        <p:spPr>
          <a:xfrm>
            <a:off x="161586" y="5758669"/>
            <a:ext cx="5630781" cy="1099331"/>
          </a:xfrm>
          <a:prstGeom prst="rect">
            <a:avLst/>
          </a:prstGeom>
          <a:noFill/>
          <a:ln w="9525" cap="flat" cmpd="sng" algn="ctr">
            <a:noFill/>
            <a:prstDash val="solid"/>
          </a:ln>
        </p:spPr>
        <p:style>
          <a:lnRef idx="1">
            <a:schemeClr val="accent4"/>
          </a:lnRef>
          <a:fillRef idx="3">
            <a:schemeClr val="accent4"/>
          </a:fillRef>
          <a:effectRef idx="2">
            <a:schemeClr val="accent4"/>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dirty="0" smtClean="0">
                <a:ln w="0"/>
                <a:solidFill>
                  <a:schemeClr val="tx1"/>
                </a:solidFill>
                <a:latin typeface="NikoshBAN" pitchFamily="2" charset="0"/>
                <a:cs typeface="NikoshBAN" pitchFamily="2" charset="0"/>
              </a:rPr>
              <a:t>বাড়ির নিরাপত্তার জন্য।</a:t>
            </a:r>
            <a:endParaRPr lang="en-US" sz="4000" dirty="0">
              <a:ln w="0"/>
              <a:solidFill>
                <a:schemeClr val="tx1"/>
              </a:solidFill>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846454" y="1057275"/>
            <a:ext cx="4047555" cy="4200213"/>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7" name="Rectangle 6"/>
          <p:cNvSpPr/>
          <p:nvPr/>
        </p:nvSpPr>
        <p:spPr>
          <a:xfrm>
            <a:off x="7529559" y="5396091"/>
            <a:ext cx="4824298" cy="1200329"/>
          </a:xfrm>
          <a:prstGeom prst="rect">
            <a:avLst/>
          </a:prstGeom>
        </p:spPr>
        <p:txBody>
          <a:bodyPr wrap="square">
            <a:spAutoFit/>
          </a:bodyPr>
          <a:lstStyle/>
          <a:p>
            <a:r>
              <a:rPr lang="en-US" sz="3600" dirty="0">
                <a:solidFill>
                  <a:prstClr val="black"/>
                </a:solidFill>
                <a:latin typeface="NikoshBAN" pitchFamily="2" charset="0"/>
                <a:cs typeface="NikoshBAN" pitchFamily="2" charset="0"/>
              </a:rPr>
              <a:t>তথ্য </a:t>
            </a:r>
            <a:r>
              <a:rPr lang="en-US" sz="3600" dirty="0" smtClean="0">
                <a:solidFill>
                  <a:prstClr val="black"/>
                </a:solidFill>
                <a:latin typeface="NikoshBAN" pitchFamily="2" charset="0"/>
                <a:cs typeface="NikoshBAN" pitchFamily="2" charset="0"/>
              </a:rPr>
              <a:t>প্রযুক্তি</a:t>
            </a:r>
            <a:r>
              <a:rPr lang="bn-BD" sz="3600" dirty="0" smtClean="0">
                <a:solidFill>
                  <a:prstClr val="black"/>
                </a:solidFill>
                <a:latin typeface="NikoshBAN" pitchFamily="2" charset="0"/>
                <a:cs typeface="NikoshBAN" pitchFamily="2" charset="0"/>
              </a:rPr>
              <a:t> ব্যবহারে</a:t>
            </a:r>
            <a:r>
              <a:rPr lang="en-US" sz="3600" dirty="0" smtClean="0">
                <a:solidFill>
                  <a:prstClr val="black"/>
                </a:solidFill>
                <a:latin typeface="NikoshBAN" pitchFamily="2" charset="0"/>
                <a:cs typeface="NikoshBAN" pitchFamily="2" charset="0"/>
              </a:rPr>
              <a:t> </a:t>
            </a:r>
            <a:r>
              <a:rPr lang="en-US" sz="3600" dirty="0">
                <a:solidFill>
                  <a:prstClr val="black"/>
                </a:solidFill>
                <a:latin typeface="NikoshBAN" pitchFamily="2" charset="0"/>
                <a:cs typeface="NikoshBAN" pitchFamily="2" charset="0"/>
              </a:rPr>
              <a:t>কি নিরাপত্তার প্রয়োজন আছে? </a:t>
            </a:r>
            <a:r>
              <a:rPr lang="bn-IN" sz="3600" dirty="0" smtClean="0">
                <a:solidFill>
                  <a:prstClr val="black"/>
                </a:solidFill>
                <a:latin typeface="NikoshBAN" pitchFamily="2" charset="0"/>
                <a:cs typeface="NikoshBAN" pitchFamily="2" charset="0"/>
              </a:rPr>
              <a:t> </a:t>
            </a:r>
            <a:endParaRPr lang="en-US" sz="3600" dirty="0"/>
          </a:p>
        </p:txBody>
      </p:sp>
    </p:spTree>
    <p:extLst>
      <p:ext uri="{BB962C8B-B14F-4D97-AF65-F5344CB8AC3E}">
        <p14:creationId xmlns:p14="http://schemas.microsoft.com/office/powerpoint/2010/main" val="144463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4"/>
                                        </p:tgtEl>
                                        <p:attrNameLst>
                                          <p:attrName>ppt_w</p:attrName>
                                        </p:attrNameLst>
                                      </p:cBhvr>
                                      <p:tavLst>
                                        <p:tav tm="0">
                                          <p:val>
                                            <p:strVal val="ppt_w"/>
                                          </p:val>
                                        </p:tav>
                                        <p:tav tm="100000">
                                          <p:val>
                                            <p:fltVal val="0"/>
                                          </p:val>
                                        </p:tav>
                                      </p:tavLst>
                                    </p:anim>
                                    <p:anim calcmode="lin" valueType="num">
                                      <p:cBhvr>
                                        <p:cTn id="22" dur="500"/>
                                        <p:tgtEl>
                                          <p:spTgt spid="4"/>
                                        </p:tgtEl>
                                        <p:attrNameLst>
                                          <p:attrName>ppt_h</p:attrName>
                                        </p:attrNameLst>
                                      </p:cBhvr>
                                      <p:tavLst>
                                        <p:tav tm="0">
                                          <p:val>
                                            <p:strVal val="ppt_h"/>
                                          </p:val>
                                        </p:tav>
                                        <p:tav tm="100000">
                                          <p:val>
                                            <p:fltVal val="0"/>
                                          </p:val>
                                        </p:tav>
                                      </p:tavLst>
                                    </p:anim>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nodeType="clickEffect">
                                  <p:stCondLst>
                                    <p:cond delay="0"/>
                                  </p:stCondLst>
                                  <p:childTnLst>
                                    <p:anim calcmode="lin" valueType="num">
                                      <p:cBhvr>
                                        <p:cTn id="33" dur="500"/>
                                        <p:tgtEl>
                                          <p:spTgt spid="2"/>
                                        </p:tgtEl>
                                        <p:attrNameLst>
                                          <p:attrName>ppt_w</p:attrName>
                                        </p:attrNameLst>
                                      </p:cBhvr>
                                      <p:tavLst>
                                        <p:tav tm="0">
                                          <p:val>
                                            <p:strVal val="ppt_w"/>
                                          </p:val>
                                        </p:tav>
                                        <p:tav tm="100000">
                                          <p:val>
                                            <p:fltVal val="0"/>
                                          </p:val>
                                        </p:tav>
                                      </p:tavLst>
                                    </p:anim>
                                    <p:anim calcmode="lin" valueType="num">
                                      <p:cBhvr>
                                        <p:cTn id="34" dur="500"/>
                                        <p:tgtEl>
                                          <p:spTgt spid="2"/>
                                        </p:tgtEl>
                                        <p:attrNameLst>
                                          <p:attrName>ppt_h</p:attrName>
                                        </p:attrNameLst>
                                      </p:cBhvr>
                                      <p:tavLst>
                                        <p:tav tm="0">
                                          <p:val>
                                            <p:strVal val="ppt_h"/>
                                          </p:val>
                                        </p:tav>
                                        <p:tav tm="100000">
                                          <p:val>
                                            <p:fltVal val="0"/>
                                          </p:val>
                                        </p:tav>
                                      </p:tavLst>
                                    </p:anim>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53" presetClass="exit" presetSubtype="32" fill="hold" grpId="1" nodeType="withEffect">
                                  <p:stCondLst>
                                    <p:cond delay="0"/>
                                  </p:stCondLst>
                                  <p:childTnLst>
                                    <p:anim calcmode="lin" valueType="num">
                                      <p:cBhvr>
                                        <p:cTn id="38" dur="500"/>
                                        <p:tgtEl>
                                          <p:spTgt spid="5"/>
                                        </p:tgtEl>
                                        <p:attrNameLst>
                                          <p:attrName>ppt_w</p:attrName>
                                        </p:attrNameLst>
                                      </p:cBhvr>
                                      <p:tavLst>
                                        <p:tav tm="0">
                                          <p:val>
                                            <p:strVal val="ppt_w"/>
                                          </p:val>
                                        </p:tav>
                                        <p:tav tm="100000">
                                          <p:val>
                                            <p:fltVal val="0"/>
                                          </p:val>
                                        </p:tav>
                                      </p:tavLst>
                                    </p:anim>
                                    <p:anim calcmode="lin" valueType="num">
                                      <p:cBhvr>
                                        <p:cTn id="39" dur="500"/>
                                        <p:tgtEl>
                                          <p:spTgt spid="5"/>
                                        </p:tgtEl>
                                        <p:attrNameLst>
                                          <p:attrName>ppt_h</p:attrName>
                                        </p:attrNameLst>
                                      </p:cBhvr>
                                      <p:tavLst>
                                        <p:tav tm="0">
                                          <p:val>
                                            <p:strVal val="ppt_h"/>
                                          </p:val>
                                        </p:tav>
                                        <p:tav tm="100000">
                                          <p:val>
                                            <p:fltVal val="0"/>
                                          </p:val>
                                        </p:tav>
                                      </p:tavLst>
                                    </p:anim>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6788" y="468074"/>
            <a:ext cx="3962400" cy="769435"/>
          </a:xfrm>
          <a:prstGeom prst="rect">
            <a:avLst/>
          </a:prstGeom>
          <a:noFill/>
        </p:spPr>
        <p:txBody>
          <a:bodyPr wrap="square" lIns="91435" tIns="45717" rIns="91435" bIns="45717" rtlCol="0">
            <a:spAutoFit/>
          </a:bodyPr>
          <a:lstStyle/>
          <a:p>
            <a:pPr algn="ctr"/>
            <a:r>
              <a:rPr lang="en-US" sz="4400" dirty="0">
                <a:ln w="0"/>
                <a:effectLst>
                  <a:outerShdw blurRad="38100" dist="19050" dir="2700000" algn="tl" rotWithShape="0">
                    <a:schemeClr val="dk1">
                      <a:alpha val="40000"/>
                    </a:schemeClr>
                  </a:outerShdw>
                </a:effectLst>
                <a:latin typeface="NikoshBAN" pitchFamily="2" charset="0"/>
                <a:cs typeface="NikoshBAN" pitchFamily="2" charset="0"/>
              </a:rPr>
              <a:t>আজকের পাঠের বিষয়</a:t>
            </a:r>
          </a:p>
        </p:txBody>
      </p:sp>
      <p:sp>
        <p:nvSpPr>
          <p:cNvPr id="3" name="Rectangle 2"/>
          <p:cNvSpPr/>
          <p:nvPr/>
        </p:nvSpPr>
        <p:spPr>
          <a:xfrm>
            <a:off x="3352800" y="1189037"/>
            <a:ext cx="6372776" cy="830991"/>
          </a:xfrm>
          <a:prstGeom prst="rect">
            <a:avLst/>
          </a:prstGeom>
        </p:spPr>
        <p:txBody>
          <a:bodyPr wrap="square" lIns="91435" tIns="45717" rIns="91435" bIns="45717">
            <a:spAutoFit/>
          </a:bodyPr>
          <a:lstStyle/>
          <a:p>
            <a:pPr algn="ctr"/>
            <a:r>
              <a:rPr lang="en-US" sz="4800" dirty="0" smtClean="0">
                <a:ln w="0"/>
                <a:latin typeface="NikoshBAN" pitchFamily="2" charset="0"/>
                <a:cs typeface="NikoshBAN" pitchFamily="2" charset="0"/>
              </a:rPr>
              <a:t>নিরাপত্তা বিষয়ক </a:t>
            </a:r>
            <a:r>
              <a:rPr lang="en-US" sz="4800" dirty="0">
                <a:ln w="0"/>
                <a:latin typeface="NikoshBAN" pitchFamily="2" charset="0"/>
                <a:cs typeface="NikoshBAN" pitchFamily="2" charset="0"/>
              </a:rPr>
              <a:t>ধারণা</a:t>
            </a:r>
            <a:r>
              <a:rPr lang="bn-BD" sz="4800" dirty="0">
                <a:ln w="0"/>
                <a:latin typeface="NikoshBAN" pitchFamily="2" charset="0"/>
                <a:cs typeface="NikoshBAN" pitchFamily="2" charset="0"/>
              </a:rPr>
              <a:t> </a:t>
            </a:r>
            <a:endParaRPr lang="en-US" sz="4800" dirty="0">
              <a:ln w="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243" y="2341282"/>
            <a:ext cx="7027889" cy="4254389"/>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34919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noaction"/>
          </p:cNvPr>
          <p:cNvSpPr/>
          <p:nvPr/>
        </p:nvSpPr>
        <p:spPr>
          <a:xfrm>
            <a:off x="4624387" y="360176"/>
            <a:ext cx="1941547" cy="830991"/>
          </a:xfrm>
          <a:prstGeom prst="rect">
            <a:avLst/>
          </a:prstGeom>
        </p:spPr>
        <p:txBody>
          <a:bodyPr wrap="none" lIns="91435" tIns="45717" rIns="91435" bIns="45717">
            <a:spAutoFit/>
          </a:bodyPr>
          <a:lstStyle/>
          <a:p>
            <a:r>
              <a:rPr lang="en-US" sz="4800" spc="50" dirty="0">
                <a:ln w="13500">
                  <a:solidFill>
                    <a:srgbClr val="4F81BD">
                      <a:shade val="2500"/>
                      <a:alpha val="6500"/>
                    </a:srgbClr>
                  </a:solidFill>
                  <a:prstDash val="solid"/>
                </a:ln>
                <a:solidFill>
                  <a:prstClr val="black"/>
                </a:solidFill>
                <a:latin typeface="NikoshBAN" pitchFamily="2" charset="0"/>
                <a:cs typeface="NikoshBAN" pitchFamily="2" charset="0"/>
              </a:rPr>
              <a:t>শিখনফল</a:t>
            </a:r>
            <a:endParaRPr lang="en-US" sz="4800" dirty="0"/>
          </a:p>
        </p:txBody>
      </p:sp>
      <p:sp>
        <p:nvSpPr>
          <p:cNvPr id="3" name="Rectangle 2"/>
          <p:cNvSpPr/>
          <p:nvPr/>
        </p:nvSpPr>
        <p:spPr>
          <a:xfrm>
            <a:off x="878935" y="1420804"/>
            <a:ext cx="10228776" cy="4212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r>
              <a:rPr lang="en-US" sz="4800" spc="50" dirty="0">
                <a:ln w="13500">
                  <a:solidFill>
                    <a:schemeClr val="accent1">
                      <a:shade val="2500"/>
                      <a:alpha val="6500"/>
                    </a:schemeClr>
                  </a:solidFill>
                  <a:prstDash val="solid"/>
                </a:ln>
                <a:solidFill>
                  <a:schemeClr val="tx1"/>
                </a:solidFill>
                <a:latin typeface="NikoshBAN" pitchFamily="2" charset="0"/>
                <a:cs typeface="NikoshBAN" pitchFamily="2" charset="0"/>
              </a:rPr>
              <a:t>এই পাঠ শেষে শিক্ষার্থীরা …</a:t>
            </a:r>
          </a:p>
          <a:p>
            <a:endParaRPr lang="en-US" sz="2000" b="1" spc="50" dirty="0">
              <a:ln w="13500">
                <a:solidFill>
                  <a:schemeClr val="accent1">
                    <a:shade val="2500"/>
                    <a:alpha val="6500"/>
                  </a:schemeClr>
                </a:solidFill>
                <a:prstDash val="solid"/>
              </a:ln>
              <a:solidFill>
                <a:schemeClr val="tx1"/>
              </a:solidFill>
              <a:latin typeface="NikoshBAN" pitchFamily="2" charset="0"/>
              <a:cs typeface="NikoshBAN" pitchFamily="2" charset="0"/>
            </a:endParaRPr>
          </a:p>
          <a:p>
            <a:r>
              <a:rPr lang="en-US" sz="4400" spc="50" dirty="0">
                <a:ln w="13500">
                  <a:solidFill>
                    <a:schemeClr val="accent1">
                      <a:shade val="2500"/>
                      <a:alpha val="6500"/>
                    </a:schemeClr>
                  </a:solidFill>
                  <a:prstDash val="solid"/>
                </a:ln>
                <a:solidFill>
                  <a:schemeClr val="tx1"/>
                </a:solidFill>
                <a:latin typeface="NikoshBAN" pitchFamily="2" charset="0"/>
                <a:cs typeface="NikoshBAN" pitchFamily="2" charset="0"/>
              </a:rPr>
              <a:t>১। </a:t>
            </a:r>
            <a:r>
              <a:rPr lang="bn-IN" sz="4400" spc="50" dirty="0">
                <a:ln w="13500">
                  <a:solidFill>
                    <a:schemeClr val="accent1">
                      <a:shade val="2500"/>
                      <a:alpha val="6500"/>
                    </a:schemeClr>
                  </a:solidFill>
                  <a:prstDash val="solid"/>
                </a:ln>
                <a:solidFill>
                  <a:schemeClr val="tx1"/>
                </a:solidFill>
                <a:latin typeface="NikoshBAN" pitchFamily="2" charset="0"/>
                <a:cs typeface="NikoshBAN" pitchFamily="2" charset="0"/>
              </a:rPr>
              <a:t>ফায়ারওয়াল </a:t>
            </a:r>
            <a:r>
              <a:rPr lang="en-US" sz="4400" spc="50" dirty="0">
                <a:ln w="13500">
                  <a:solidFill>
                    <a:schemeClr val="accent1">
                      <a:shade val="2500"/>
                      <a:alpha val="6500"/>
                    </a:schemeClr>
                  </a:solidFill>
                  <a:prstDash val="solid"/>
                </a:ln>
                <a:solidFill>
                  <a:schemeClr val="tx1"/>
                </a:solidFill>
                <a:latin typeface="NikoshBAN" pitchFamily="2" charset="0"/>
                <a:cs typeface="NikoshBAN" pitchFamily="2" charset="0"/>
              </a:rPr>
              <a:t>সম্পর্কে বর্ণনা করতে</a:t>
            </a:r>
            <a:r>
              <a:rPr lang="bn-IN" sz="4400" spc="50" dirty="0">
                <a:ln w="13500">
                  <a:solidFill>
                    <a:schemeClr val="accent1">
                      <a:shade val="2500"/>
                      <a:alpha val="6500"/>
                    </a:schemeClr>
                  </a:solidFill>
                  <a:prstDash val="solid"/>
                </a:ln>
                <a:solidFill>
                  <a:schemeClr val="tx1"/>
                </a:solidFill>
                <a:latin typeface="NikoshBAN" pitchFamily="2" charset="0"/>
                <a:cs typeface="NikoshBAN" pitchFamily="2" charset="0"/>
              </a:rPr>
              <a:t> পারবে</a:t>
            </a:r>
            <a:r>
              <a:rPr lang="en-US" sz="4400" spc="50" dirty="0">
                <a:ln w="13500">
                  <a:solidFill>
                    <a:schemeClr val="accent1">
                      <a:shade val="2500"/>
                      <a:alpha val="6500"/>
                    </a:schemeClr>
                  </a:solidFill>
                  <a:prstDash val="solid"/>
                </a:ln>
                <a:solidFill>
                  <a:schemeClr val="tx1"/>
                </a:solidFill>
                <a:latin typeface="NikoshBAN" pitchFamily="2" charset="0"/>
                <a:cs typeface="NikoshBAN" pitchFamily="2" charset="0"/>
              </a:rPr>
              <a:t>;</a:t>
            </a:r>
            <a:endParaRPr lang="bn-IN" sz="4400" spc="50" dirty="0">
              <a:ln w="13500">
                <a:solidFill>
                  <a:schemeClr val="accent1">
                    <a:shade val="2500"/>
                    <a:alpha val="6500"/>
                  </a:schemeClr>
                </a:solidFill>
                <a:prstDash val="solid"/>
              </a:ln>
              <a:solidFill>
                <a:schemeClr val="tx1"/>
              </a:solidFill>
              <a:latin typeface="NikoshBAN" pitchFamily="2" charset="0"/>
              <a:cs typeface="NikoshBAN" pitchFamily="2" charset="0"/>
            </a:endParaRPr>
          </a:p>
          <a:p>
            <a:r>
              <a:rPr lang="en-US" sz="4400" spc="50" dirty="0">
                <a:ln w="13500">
                  <a:solidFill>
                    <a:schemeClr val="accent1">
                      <a:shade val="2500"/>
                      <a:alpha val="6500"/>
                    </a:schemeClr>
                  </a:solidFill>
                  <a:prstDash val="solid"/>
                </a:ln>
                <a:solidFill>
                  <a:schemeClr val="tx1"/>
                </a:solidFill>
                <a:latin typeface="NikoshBAN" pitchFamily="2" charset="0"/>
                <a:cs typeface="NikoshBAN" pitchFamily="2" charset="0"/>
              </a:rPr>
              <a:t>২। </a:t>
            </a:r>
            <a:r>
              <a:rPr lang="bn-IN" sz="4400" spc="50" dirty="0">
                <a:ln w="13500">
                  <a:solidFill>
                    <a:schemeClr val="accent1">
                      <a:shade val="2500"/>
                      <a:alpha val="6500"/>
                    </a:schemeClr>
                  </a:solidFill>
                  <a:prstDash val="solid"/>
                </a:ln>
                <a:solidFill>
                  <a:schemeClr val="tx1"/>
                </a:solidFill>
                <a:latin typeface="NikoshBAN" pitchFamily="2" charset="0"/>
                <a:cs typeface="NikoshBAN" pitchFamily="2" charset="0"/>
              </a:rPr>
              <a:t>হ্যাকিং ও হ্যাকার</a:t>
            </a:r>
            <a:r>
              <a:rPr lang="en-US" sz="4400" spc="50" dirty="0">
                <a:ln w="13500">
                  <a:solidFill>
                    <a:schemeClr val="accent1">
                      <a:shade val="2500"/>
                      <a:alpha val="6500"/>
                    </a:schemeClr>
                  </a:solidFill>
                  <a:prstDash val="solid"/>
                </a:ln>
                <a:solidFill>
                  <a:schemeClr val="tx1"/>
                </a:solidFill>
                <a:latin typeface="NikoshBAN" pitchFamily="2" charset="0"/>
                <a:cs typeface="NikoshBAN" pitchFamily="2" charset="0"/>
              </a:rPr>
              <a:t>-</a:t>
            </a:r>
            <a:r>
              <a:rPr lang="en-US" sz="4400" spc="50" dirty="0" err="1">
                <a:ln w="13500">
                  <a:solidFill>
                    <a:schemeClr val="accent1">
                      <a:shade val="2500"/>
                      <a:alpha val="6500"/>
                    </a:schemeClr>
                  </a:solidFill>
                  <a:prstDash val="solid"/>
                </a:ln>
                <a:solidFill>
                  <a:schemeClr val="tx1"/>
                </a:solidFill>
                <a:latin typeface="NikoshBAN" pitchFamily="2" charset="0"/>
                <a:cs typeface="NikoshBAN" pitchFamily="2" charset="0"/>
              </a:rPr>
              <a:t>এর</a:t>
            </a:r>
            <a:r>
              <a:rPr lang="en-US" sz="4400" spc="50" dirty="0">
                <a:ln w="13500">
                  <a:solidFill>
                    <a:schemeClr val="accent1">
                      <a:shade val="2500"/>
                      <a:alpha val="6500"/>
                    </a:schemeClr>
                  </a:solidFill>
                  <a:prstDash val="solid"/>
                </a:ln>
                <a:solidFill>
                  <a:schemeClr val="tx1"/>
                </a:solidFill>
                <a:latin typeface="NikoshBAN" pitchFamily="2" charset="0"/>
                <a:cs typeface="NikoshBAN" pitchFamily="2" charset="0"/>
              </a:rPr>
              <a:t> বর্ণনা দিতে পারবে;</a:t>
            </a:r>
            <a:endParaRPr lang="bn-IN" sz="4400" spc="50" dirty="0">
              <a:ln w="13500">
                <a:solidFill>
                  <a:schemeClr val="accent1">
                    <a:shade val="2500"/>
                    <a:alpha val="6500"/>
                  </a:schemeClr>
                </a:solidFill>
                <a:prstDash val="solid"/>
              </a:ln>
              <a:solidFill>
                <a:schemeClr val="tx1"/>
              </a:solidFill>
              <a:latin typeface="NikoshBAN" pitchFamily="2" charset="0"/>
              <a:cs typeface="NikoshBAN" pitchFamily="2" charset="0"/>
            </a:endParaRPr>
          </a:p>
          <a:p>
            <a:r>
              <a:rPr lang="en-US" sz="4400" spc="50" dirty="0">
                <a:ln w="13500">
                  <a:solidFill>
                    <a:schemeClr val="accent1">
                      <a:shade val="2500"/>
                      <a:alpha val="6500"/>
                    </a:schemeClr>
                  </a:solidFill>
                  <a:prstDash val="solid"/>
                </a:ln>
                <a:solidFill>
                  <a:schemeClr val="tx1"/>
                </a:solidFill>
                <a:latin typeface="NikoshBAN" pitchFamily="2" charset="0"/>
                <a:cs typeface="NikoshBAN" pitchFamily="2" charset="0"/>
              </a:rPr>
              <a:t>৩। ‘</a:t>
            </a:r>
            <a:r>
              <a:rPr lang="en-US" sz="4400" spc="50" dirty="0">
                <a:ln w="13500">
                  <a:solidFill>
                    <a:schemeClr val="accent1">
                      <a:shade val="2500"/>
                      <a:alpha val="6500"/>
                    </a:schemeClr>
                  </a:solidFill>
                  <a:prstDash val="solid"/>
                </a:ln>
                <a:solidFill>
                  <a:schemeClr val="tx1"/>
                </a:solidFill>
                <a:latin typeface="Times New Roman" pitchFamily="18" charset="0"/>
                <a:cs typeface="Times New Roman" pitchFamily="18" charset="0"/>
              </a:rPr>
              <a:t>Captcha</a:t>
            </a:r>
            <a:r>
              <a:rPr lang="en-US" sz="4400" spc="50" dirty="0">
                <a:ln w="13500">
                  <a:solidFill>
                    <a:schemeClr val="accent1">
                      <a:shade val="2500"/>
                      <a:alpha val="6500"/>
                    </a:schemeClr>
                  </a:solidFill>
                  <a:prstDash val="solid"/>
                </a:ln>
                <a:solidFill>
                  <a:schemeClr val="tx1"/>
                </a:solidFill>
                <a:latin typeface="NikoshBAN" pitchFamily="2" charset="0"/>
                <a:cs typeface="NikoshBAN" pitchFamily="2" charset="0"/>
              </a:rPr>
              <a:t>’ </a:t>
            </a:r>
            <a:r>
              <a:rPr lang="bn-IN" sz="4400" spc="50" dirty="0">
                <a:ln w="13500">
                  <a:solidFill>
                    <a:schemeClr val="accent1">
                      <a:shade val="2500"/>
                      <a:alpha val="6500"/>
                    </a:schemeClr>
                  </a:solidFill>
                  <a:prstDash val="solid"/>
                </a:ln>
                <a:solidFill>
                  <a:schemeClr val="tx1"/>
                </a:solidFill>
                <a:latin typeface="NikoshBAN" pitchFamily="2" charset="0"/>
                <a:cs typeface="NikoshBAN" pitchFamily="2" charset="0"/>
              </a:rPr>
              <a:t>ব্যাখ্যা করতে পারবে</a:t>
            </a:r>
            <a:r>
              <a:rPr lang="en-US" sz="4400" spc="50" dirty="0">
                <a:ln w="13500">
                  <a:solidFill>
                    <a:schemeClr val="accent1">
                      <a:shade val="2500"/>
                      <a:alpha val="6500"/>
                    </a:schemeClr>
                  </a:solidFill>
                  <a:prstDash val="solid"/>
                </a:ln>
                <a:solidFill>
                  <a:schemeClr val="tx1"/>
                </a:solidFill>
                <a:latin typeface="NikoshBAN" pitchFamily="2" charset="0"/>
                <a:cs typeface="NikoshBAN" pitchFamily="2" charset="0"/>
              </a:rPr>
              <a:t>;</a:t>
            </a:r>
            <a:endParaRPr lang="bn-IN" sz="4400" spc="50" dirty="0">
              <a:ln w="13500">
                <a:solidFill>
                  <a:schemeClr val="accent1">
                    <a:shade val="2500"/>
                    <a:alpha val="6500"/>
                  </a:schemeClr>
                </a:solidFill>
                <a:prstDash val="solid"/>
              </a:ln>
              <a:solidFill>
                <a:schemeClr val="tx1"/>
              </a:solidFill>
              <a:latin typeface="NikoshBAN" pitchFamily="2" charset="0"/>
              <a:cs typeface="NikoshBAN" pitchFamily="2" charset="0"/>
            </a:endParaRPr>
          </a:p>
          <a:p>
            <a:r>
              <a:rPr lang="en-US" sz="4400" spc="50" dirty="0">
                <a:ln w="13500">
                  <a:solidFill>
                    <a:schemeClr val="accent1">
                      <a:shade val="2500"/>
                      <a:alpha val="6500"/>
                    </a:schemeClr>
                  </a:solidFill>
                  <a:prstDash val="solid"/>
                </a:ln>
                <a:solidFill>
                  <a:schemeClr val="tx1"/>
                </a:solidFill>
                <a:latin typeface="NikoshBAN" pitchFamily="2" charset="0"/>
                <a:cs typeface="NikoshBAN" pitchFamily="2" charset="0"/>
              </a:rPr>
              <a:t>4। নেটওয়ার্ক অচল হলে কী ঘ</a:t>
            </a:r>
            <a:r>
              <a:rPr lang="bn-BD" sz="4400" spc="50" dirty="0">
                <a:ln w="13500">
                  <a:solidFill>
                    <a:schemeClr val="accent1">
                      <a:shade val="2500"/>
                      <a:alpha val="6500"/>
                    </a:schemeClr>
                  </a:solidFill>
                  <a:prstDash val="solid"/>
                </a:ln>
                <a:solidFill>
                  <a:schemeClr val="tx1"/>
                </a:solidFill>
                <a:latin typeface="NikoshBAN" pitchFamily="2" charset="0"/>
                <a:cs typeface="NikoshBAN" pitchFamily="2" charset="0"/>
              </a:rPr>
              <a:t>টে তা </a:t>
            </a:r>
            <a:r>
              <a:rPr lang="en-US" sz="4400" spc="50" dirty="0">
                <a:ln w="13500">
                  <a:solidFill>
                    <a:schemeClr val="accent1">
                      <a:shade val="2500"/>
                      <a:alpha val="6500"/>
                    </a:schemeClr>
                  </a:solidFill>
                  <a:prstDash val="solid"/>
                </a:ln>
                <a:solidFill>
                  <a:schemeClr val="tx1"/>
                </a:solidFill>
                <a:latin typeface="NikoshBAN" pitchFamily="2" charset="0"/>
                <a:cs typeface="NikoshBAN" pitchFamily="2" charset="0"/>
              </a:rPr>
              <a:t>ব্যাখ্যা করতে পারবে</a:t>
            </a:r>
            <a:r>
              <a:rPr lang="en-US" sz="3500" spc="50" dirty="0">
                <a:ln w="13500">
                  <a:solidFill>
                    <a:schemeClr val="accent1">
                      <a:shade val="2500"/>
                      <a:alpha val="6500"/>
                    </a:schemeClr>
                  </a:solidFill>
                  <a:prstDash val="solid"/>
                </a:ln>
                <a:solidFill>
                  <a:schemeClr val="tx1"/>
                </a:solidFill>
                <a:latin typeface="NikoshBAN" pitchFamily="2" charset="0"/>
                <a:cs typeface="NikoshBAN" pitchFamily="2" charset="0"/>
              </a:rPr>
              <a:t>।</a:t>
            </a:r>
            <a:endParaRPr lang="en-US" sz="35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329290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4833" y="1379095"/>
            <a:ext cx="2652350" cy="2559301"/>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2048" b="26366"/>
          <a:stretch/>
        </p:blipFill>
        <p:spPr>
          <a:xfrm>
            <a:off x="4216074" y="1239294"/>
            <a:ext cx="3191216" cy="310318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8186" y="1379095"/>
            <a:ext cx="714668" cy="2698959"/>
          </a:xfrm>
          <a:prstGeom prst="rect">
            <a:avLst/>
          </a:prstGeom>
        </p:spPr>
      </p:pic>
      <p:sp>
        <p:nvSpPr>
          <p:cNvPr id="5" name="Rectangle 4"/>
          <p:cNvSpPr/>
          <p:nvPr/>
        </p:nvSpPr>
        <p:spPr>
          <a:xfrm>
            <a:off x="215618" y="4552947"/>
            <a:ext cx="1524766" cy="646325"/>
          </a:xfrm>
          <a:prstGeom prst="rect">
            <a:avLst/>
          </a:prstGeom>
        </p:spPr>
        <p:txBody>
          <a:bodyPr wrap="none" lIns="91435" tIns="45717" rIns="91435" bIns="45717">
            <a:spAutoFit/>
          </a:bodyPr>
          <a:lstStyle/>
          <a:p>
            <a:pPr lvl="0"/>
            <a:r>
              <a:rPr lang="en-US" sz="3600" dirty="0">
                <a:solidFill>
                  <a:prstClr val="black"/>
                </a:solidFill>
                <a:latin typeface="NikoshBAN" pitchFamily="2" charset="0"/>
                <a:cs typeface="NikoshBAN" pitchFamily="2" charset="0"/>
              </a:rPr>
              <a:t>ইন্টারনেট</a:t>
            </a:r>
            <a:endParaRPr lang="en-US" dirty="0">
              <a:solidFill>
                <a:prstClr val="black"/>
              </a:solidFill>
            </a:endParaRPr>
          </a:p>
        </p:txBody>
      </p:sp>
      <p:sp>
        <p:nvSpPr>
          <p:cNvPr id="6" name="Rectangle 5"/>
          <p:cNvSpPr/>
          <p:nvPr/>
        </p:nvSpPr>
        <p:spPr>
          <a:xfrm>
            <a:off x="2512514" y="4563874"/>
            <a:ext cx="1888648" cy="646325"/>
          </a:xfrm>
          <a:prstGeom prst="rect">
            <a:avLst/>
          </a:prstGeom>
        </p:spPr>
        <p:txBody>
          <a:bodyPr wrap="none" lIns="91435" tIns="45717" rIns="91435" bIns="45717">
            <a:spAutoFit/>
          </a:bodyPr>
          <a:lstStyle/>
          <a:p>
            <a:pPr lvl="0"/>
            <a:r>
              <a:rPr lang="en-US" sz="3600" dirty="0">
                <a:solidFill>
                  <a:prstClr val="black"/>
                </a:solidFill>
                <a:latin typeface="NikoshBAN" pitchFamily="2" charset="0"/>
                <a:cs typeface="NikoshBAN" pitchFamily="2" charset="0"/>
              </a:rPr>
              <a:t>ফায়ারওয়াল</a:t>
            </a:r>
            <a:endParaRPr lang="en-US" dirty="0">
              <a:solidFill>
                <a:prstClr val="black"/>
              </a:solidFill>
            </a:endParaRPr>
          </a:p>
        </p:txBody>
      </p:sp>
      <p:sp>
        <p:nvSpPr>
          <p:cNvPr id="7" name="Rectangle 6"/>
          <p:cNvSpPr/>
          <p:nvPr/>
        </p:nvSpPr>
        <p:spPr>
          <a:xfrm>
            <a:off x="4674936" y="4563874"/>
            <a:ext cx="2332680" cy="646325"/>
          </a:xfrm>
          <a:prstGeom prst="rect">
            <a:avLst/>
          </a:prstGeom>
        </p:spPr>
        <p:txBody>
          <a:bodyPr wrap="none" lIns="91435" tIns="45717" rIns="91435" bIns="45717">
            <a:spAutoFit/>
          </a:bodyPr>
          <a:lstStyle/>
          <a:p>
            <a:pPr lvl="0"/>
            <a:r>
              <a:rPr lang="en-US" sz="3600" dirty="0">
                <a:solidFill>
                  <a:prstClr val="black"/>
                </a:solidFill>
                <a:latin typeface="NikoshBAN" pitchFamily="2" charset="0"/>
                <a:cs typeface="NikoshBAN" pitchFamily="2" charset="0"/>
              </a:rPr>
              <a:t>হোম নেটওয়ার্ক</a:t>
            </a:r>
            <a:endParaRPr lang="en-US" dirty="0">
              <a:solidFill>
                <a:prstClr val="black"/>
              </a:solidFill>
            </a:endParaRPr>
          </a:p>
        </p:txBody>
      </p:sp>
      <p:sp>
        <p:nvSpPr>
          <p:cNvPr id="8" name="Down Arrow 7"/>
          <p:cNvSpPr/>
          <p:nvPr/>
        </p:nvSpPr>
        <p:spPr>
          <a:xfrm rot="10800000">
            <a:off x="3268158" y="5199272"/>
            <a:ext cx="377362" cy="838822"/>
          </a:xfrm>
          <a:prstGeom prst="downArrow">
            <a:avLst>
              <a:gd name="adj1" fmla="val 36835"/>
              <a:gd name="adj2" fmla="val 4320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27517" y="5994442"/>
            <a:ext cx="3522118" cy="646331"/>
          </a:xfrm>
          <a:prstGeom prst="rect">
            <a:avLst/>
          </a:prstGeom>
        </p:spPr>
        <p:txBody>
          <a:bodyPr wrap="none">
            <a:spAutoFit/>
          </a:bodyPr>
          <a:lstStyle/>
          <a:p>
            <a:r>
              <a:rPr lang="en-US" sz="3600" dirty="0" smtClean="0">
                <a:solidFill>
                  <a:prstClr val="black"/>
                </a:solidFill>
                <a:latin typeface="NikoshBAN" pitchFamily="2" charset="0"/>
                <a:cs typeface="NikoshBAN" pitchFamily="2" charset="0"/>
              </a:rPr>
              <a:t>নিরাপত্তার অদৃশ্য দেয়াল</a:t>
            </a:r>
            <a:endParaRPr lang="en-US" sz="3600" dirty="0"/>
          </a:p>
        </p:txBody>
      </p:sp>
      <p:sp>
        <p:nvSpPr>
          <p:cNvPr id="10" name="TextBox 9"/>
          <p:cNvSpPr txBox="1"/>
          <p:nvPr/>
        </p:nvSpPr>
        <p:spPr>
          <a:xfrm>
            <a:off x="7645391" y="1239294"/>
            <a:ext cx="4245600" cy="5078313"/>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bn-IN" sz="3600" dirty="0" smtClean="0">
                <a:latin typeface="NikoshBAN" panose="02000000000000000000" pitchFamily="2" charset="0"/>
                <a:cs typeface="NikoshBAN" panose="02000000000000000000" pitchFamily="2" charset="0"/>
              </a:rPr>
              <a:t>প্রত্যেক কম্পিউটার বা নেটওয়ার্কেরই নিজস্ব নিরাপত্তা ব্যবস্থা থাকে, কেউ যেন অসৎ উদ্দেশ্য নিয়ে সেই  নিরাপত্তার দেয়াল</a:t>
            </a:r>
            <a:r>
              <a:rPr lang="en-US" sz="3600" spc="-150" dirty="0">
                <a:effectLst>
                  <a:outerShdw blurRad="38100" dist="38100" dir="2700000" algn="tl">
                    <a:srgbClr val="000000">
                      <a:alpha val="43137"/>
                    </a:srgbClr>
                  </a:outerShdw>
                </a:effectLst>
                <a:latin typeface="NikoshBAN" pitchFamily="2" charset="0"/>
                <a:cs typeface="NikoshBAN" pitchFamily="2" charset="0"/>
              </a:rPr>
              <a:t> </a:t>
            </a:r>
            <a:r>
              <a:rPr lang="en-US" sz="3600" spc="-150" dirty="0">
                <a:latin typeface="NikoshBAN" pitchFamily="2" charset="0"/>
                <a:cs typeface="NikoshBAN" pitchFamily="2" charset="0"/>
              </a:rPr>
              <a:t>ভেঙে </a:t>
            </a:r>
            <a:r>
              <a:rPr lang="bn-IN" sz="3600" dirty="0" smtClean="0">
                <a:latin typeface="NikoshBAN" panose="02000000000000000000" pitchFamily="2" charset="0"/>
                <a:cs typeface="NikoshBAN" panose="02000000000000000000" pitchFamily="2" charset="0"/>
              </a:rPr>
              <a:t>ঢুকতে না পারে তার চেষ্টা করা হয়।আর এই নিরাপত্তা ব্যবস্থার নাম হচ্ছে ফায়ারওয়াল।  </a:t>
            </a:r>
            <a:endParaRPr lang="en-US" sz="3600" dirty="0">
              <a:latin typeface="NikoshBAN" panose="02000000000000000000" pitchFamily="2" charset="0"/>
              <a:cs typeface="NikoshBAN" panose="02000000000000000000" pitchFamily="2" charset="0"/>
            </a:endParaRPr>
          </a:p>
        </p:txBody>
      </p:sp>
      <p:sp>
        <p:nvSpPr>
          <p:cNvPr id="12" name="Rectangle 11"/>
          <p:cNvSpPr/>
          <p:nvPr/>
        </p:nvSpPr>
        <p:spPr>
          <a:xfrm>
            <a:off x="3984838" y="248460"/>
            <a:ext cx="3712876" cy="769441"/>
          </a:xfrm>
          <a:prstGeom prst="rect">
            <a:avLst/>
          </a:prstGeom>
        </p:spPr>
        <p:txBody>
          <a:bodyPr wrap="none">
            <a:spAutoFit/>
          </a:bodyPr>
          <a:lstStyle/>
          <a:p>
            <a:pPr algn="ctr"/>
            <a:r>
              <a:rPr lang="en-US" sz="4400" dirty="0" smtClean="0">
                <a:solidFill>
                  <a:prstClr val="black"/>
                </a:solidFill>
                <a:latin typeface="NikoshBAN" pitchFamily="2" charset="0"/>
                <a:cs typeface="NikoshBAN" pitchFamily="2" charset="0"/>
              </a:rPr>
              <a:t>চিত্রটিতে কী ঘটছে?</a:t>
            </a:r>
            <a:endParaRPr lang="en-US" sz="2400" dirty="0"/>
          </a:p>
        </p:txBody>
      </p:sp>
    </p:spTree>
    <p:extLst>
      <p:ext uri="{BB962C8B-B14F-4D97-AF65-F5344CB8AC3E}">
        <p14:creationId xmlns:p14="http://schemas.microsoft.com/office/powerpoint/2010/main" val="12175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10"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0166" y="54057"/>
            <a:ext cx="3456385" cy="830991"/>
          </a:xfrm>
          <a:prstGeom prst="rect">
            <a:avLst/>
          </a:prstGeom>
        </p:spPr>
        <p:txBody>
          <a:bodyPr wrap="none" lIns="91435" tIns="45717" rIns="91435" bIns="45717">
            <a:spAutoFit/>
          </a:bodyPr>
          <a:lstStyle/>
          <a:p>
            <a:r>
              <a:rPr lang="en-US" sz="4800" dirty="0">
                <a:solidFill>
                  <a:prstClr val="black"/>
                </a:solidFill>
                <a:effectLst>
                  <a:outerShdw blurRad="38100" dist="38100" dir="2700000" algn="tl">
                    <a:srgbClr val="000000">
                      <a:alpha val="43137"/>
                    </a:srgbClr>
                  </a:outerShdw>
                </a:effectLst>
                <a:latin typeface="NikoshBAN" pitchFamily="2" charset="0"/>
                <a:cs typeface="NikoshBAN" pitchFamily="2" charset="0"/>
              </a:rPr>
              <a:t>হ্যাকিং ও হ্যাকার</a:t>
            </a:r>
            <a:endParaRPr lang="en-US" sz="2800"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741" y="1061829"/>
            <a:ext cx="4727122" cy="3128962"/>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pic>
        <p:nvPicPr>
          <p:cNvPr id="4" name="Picture 2" descr="E:\Motiar D. Content\Class Viii\Picture\পাঠ ১৮\img_penetr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638" y="1061829"/>
            <a:ext cx="4857750" cy="3128962"/>
          </a:xfrm>
          <a:prstGeom prst="round2DiagRect">
            <a:avLst>
              <a:gd name="adj1" fmla="val 16667"/>
              <a:gd name="adj2" fmla="val 0"/>
            </a:avLst>
          </a:prstGeom>
          <a:solidFill>
            <a:schemeClr val="tx1"/>
          </a:solidFill>
          <a:ln w="88900" cap="sq">
            <a:solidFill>
              <a:schemeClr val="tx1"/>
            </a:solidFill>
            <a:miter lim="800000"/>
          </a:ln>
          <a:effectLst>
            <a:outerShdw blurRad="254000" algn="tl" rotWithShape="0">
              <a:srgbClr val="000000">
                <a:alpha val="43000"/>
              </a:srgbClr>
            </a:outerShdw>
          </a:effectLst>
          <a:extLst/>
        </p:spPr>
      </p:pic>
      <p:sp>
        <p:nvSpPr>
          <p:cNvPr id="5" name="Rectangle 4"/>
          <p:cNvSpPr/>
          <p:nvPr/>
        </p:nvSpPr>
        <p:spPr>
          <a:xfrm>
            <a:off x="2113890" y="4557452"/>
            <a:ext cx="7829024" cy="1754326"/>
          </a:xfrm>
          <a:prstGeom prst="rect">
            <a:avLst/>
          </a:prstGeom>
        </p:spPr>
        <p:txBody>
          <a:bodyPr wrap="square">
            <a:spAutoFit/>
          </a:bodyPr>
          <a:lstStyle/>
          <a:p>
            <a:pPr algn="just"/>
            <a:r>
              <a:rPr lang="bn-IN" sz="3600" dirty="0" smtClean="0">
                <a:latin typeface="NikoshBAN" pitchFamily="2" charset="0"/>
                <a:cs typeface="NikoshBAN" pitchFamily="2" charset="0"/>
              </a:rPr>
              <a:t>প্রায় সব সময়েই </a:t>
            </a:r>
            <a:r>
              <a:rPr lang="en-US" sz="3600" dirty="0" smtClean="0">
                <a:latin typeface="NikoshBAN" pitchFamily="2" charset="0"/>
                <a:cs typeface="NikoshBAN" pitchFamily="2" charset="0"/>
              </a:rPr>
              <a:t>অসাধু মানুষেরা অন্যের এলাকায় প্রবেশ করে তার তথ্য দেখে সরিয়ে নেয় কিংবা অনেক সময় নষ্ট করে দেয়।</a:t>
            </a:r>
            <a:r>
              <a:rPr lang="bn-IN" sz="3600" dirty="0" smtClean="0">
                <a:latin typeface="NikoshBAN" pitchFamily="2" charset="0"/>
                <a:cs typeface="NikoshBAN" pitchFamily="2" charset="0"/>
              </a:rPr>
              <a:t>এ পদ্ধতিকে বলে হ্যাকিং।  </a:t>
            </a:r>
            <a:endParaRPr lang="en-US" sz="3600" dirty="0"/>
          </a:p>
        </p:txBody>
      </p:sp>
      <p:sp>
        <p:nvSpPr>
          <p:cNvPr id="6" name="Rectangle 5"/>
          <p:cNvSpPr/>
          <p:nvPr/>
        </p:nvSpPr>
        <p:spPr>
          <a:xfrm>
            <a:off x="2363934" y="5111449"/>
            <a:ext cx="7328936" cy="646331"/>
          </a:xfrm>
          <a:prstGeom prst="rect">
            <a:avLst/>
          </a:prstGeom>
        </p:spPr>
        <p:txBody>
          <a:bodyPr wrap="square">
            <a:spAutoFit/>
          </a:bodyPr>
          <a:lstStyle/>
          <a:p>
            <a:pPr lvl="0"/>
            <a:r>
              <a:rPr lang="bn-IN" sz="3600" dirty="0" smtClean="0">
                <a:solidFill>
                  <a:prstClr val="black"/>
                </a:solidFill>
                <a:latin typeface="NikoshBAN" pitchFamily="2" charset="0"/>
                <a:cs typeface="NikoshBAN" pitchFamily="2" charset="0"/>
              </a:rPr>
              <a:t>আর </a:t>
            </a:r>
            <a:r>
              <a:rPr lang="en-US" sz="3600" dirty="0" smtClean="0">
                <a:solidFill>
                  <a:prstClr val="black"/>
                </a:solidFill>
                <a:latin typeface="NikoshBAN" pitchFamily="2" charset="0"/>
                <a:cs typeface="NikoshBAN" pitchFamily="2" charset="0"/>
              </a:rPr>
              <a:t>যারা হ্যাকিং করে তাদেরকে বলে হ্যাকার।</a:t>
            </a:r>
            <a:endParaRPr lang="en-US" sz="3600" dirty="0">
              <a:solidFill>
                <a:prstClr val="black"/>
              </a:solidFill>
            </a:endParaRPr>
          </a:p>
        </p:txBody>
      </p:sp>
    </p:spTree>
    <p:extLst>
      <p:ext uri="{BB962C8B-B14F-4D97-AF65-F5344CB8AC3E}">
        <p14:creationId xmlns:p14="http://schemas.microsoft.com/office/powerpoint/2010/main" val="23133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xit" presetSubtype="1" fill="hold" grpId="1" nodeType="clickEffect">
                                  <p:stCondLst>
                                    <p:cond delay="0"/>
                                  </p:stCondLst>
                                  <p:childTnLst>
                                    <p:anim calcmode="lin" valueType="num">
                                      <p:cBhvr additive="base">
                                        <p:cTn id="20" dur="500"/>
                                        <p:tgtEl>
                                          <p:spTgt spid="5"/>
                                        </p:tgtEl>
                                        <p:attrNameLst>
                                          <p:attrName>ppt_y</p:attrName>
                                        </p:attrNameLst>
                                      </p:cBhvr>
                                      <p:tavLst>
                                        <p:tav tm="0">
                                          <p:val>
                                            <p:strVal val="#ppt_y"/>
                                          </p:val>
                                        </p:tav>
                                        <p:tav tm="100000">
                                          <p:val>
                                            <p:strVal val="#ppt_y-#ppt_h*1.125000"/>
                                          </p:val>
                                        </p:tav>
                                      </p:tavLst>
                                    </p:anim>
                                    <p:animEffect transition="out" filter="wipe(up)">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2" presetClass="entr" presetSubtype="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0777" y="415727"/>
            <a:ext cx="3394043" cy="2362199"/>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3" name="Rectangle 2"/>
          <p:cNvSpPr/>
          <p:nvPr/>
        </p:nvSpPr>
        <p:spPr>
          <a:xfrm>
            <a:off x="8259925" y="784270"/>
            <a:ext cx="2823199" cy="707880"/>
          </a:xfrm>
          <a:prstGeom prst="rect">
            <a:avLst/>
          </a:prstGeom>
        </p:spPr>
        <p:txBody>
          <a:bodyPr wrap="none" lIns="91435" tIns="45717" rIns="91435" bIns="45717">
            <a:spAutoFit/>
          </a:bodyPr>
          <a:lstStyle/>
          <a:p>
            <a:r>
              <a:rPr lang="en-US" sz="4000" dirty="0">
                <a:solidFill>
                  <a:prstClr val="black"/>
                </a:solidFill>
                <a:latin typeface="NikoshBAN" pitchFamily="2" charset="0"/>
                <a:cs typeface="NikoshBAN" pitchFamily="2" charset="0"/>
              </a:rPr>
              <a:t>মাইকেল ক্যালসি</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314" y="3039169"/>
            <a:ext cx="2085975" cy="2101644"/>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133" y="3077851"/>
            <a:ext cx="2000772" cy="1941460"/>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4750" y="2997759"/>
            <a:ext cx="2081037" cy="2184463"/>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0279" y="2882513"/>
            <a:ext cx="1929731" cy="2258300"/>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76953" y="2997759"/>
            <a:ext cx="1892160" cy="2171814"/>
          </a:xfrm>
          <a:prstGeom prst="round2DiagRect">
            <a:avLst>
              <a:gd name="adj1" fmla="val 16667"/>
              <a:gd name="adj2" fmla="val 0"/>
            </a:avLst>
          </a:prstGeom>
          <a:ln w="88900" cap="sq">
            <a:solidFill>
              <a:schemeClr val="tx1"/>
            </a:solidFill>
            <a:miter lim="800000"/>
          </a:ln>
          <a:effectLst>
            <a:outerShdw blurRad="254000" algn="tl" rotWithShape="0">
              <a:srgbClr val="000000">
                <a:alpha val="43000"/>
              </a:srgbClr>
            </a:outerShdw>
          </a:effectLst>
        </p:spPr>
      </p:pic>
      <p:sp>
        <p:nvSpPr>
          <p:cNvPr id="9" name="Rectangle 8"/>
          <p:cNvSpPr/>
          <p:nvPr/>
        </p:nvSpPr>
        <p:spPr>
          <a:xfrm>
            <a:off x="1100924" y="5375767"/>
            <a:ext cx="9982200" cy="1200323"/>
          </a:xfrm>
          <a:prstGeom prst="rect">
            <a:avLst/>
          </a:prstGeom>
        </p:spPr>
        <p:txBody>
          <a:bodyPr wrap="square" lIns="91435" tIns="45717" rIns="91435" bIns="45717">
            <a:spAutoFit/>
          </a:bodyPr>
          <a:lstStyle/>
          <a:p>
            <a:pPr algn="ctr"/>
            <a:r>
              <a:rPr lang="en-US" sz="3600" dirty="0">
                <a:solidFill>
                  <a:prstClr val="black"/>
                </a:solidFill>
                <a:latin typeface="NikoshBAN" pitchFamily="2" charset="0"/>
                <a:cs typeface="NikoshBAN" pitchFamily="2" charset="0"/>
              </a:rPr>
              <a:t>মাইকেল ক্যালসি একজন হ্যাকার 2000 সালে এই সকল প্রতিষ্ঠান হ্যাক করে 100 কোটি ডলারের বেশি ক্ষতি করে।</a:t>
            </a:r>
            <a:endParaRPr lang="en-US" dirty="0"/>
          </a:p>
        </p:txBody>
      </p:sp>
    </p:spTree>
    <p:extLst>
      <p:ext uri="{BB962C8B-B14F-4D97-AF65-F5344CB8AC3E}">
        <p14:creationId xmlns:p14="http://schemas.microsoft.com/office/powerpoint/2010/main" val="44986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3825" y="357821"/>
            <a:ext cx="2145129" cy="830991"/>
          </a:xfrm>
          <a:prstGeom prst="rect">
            <a:avLst/>
          </a:prstGeom>
        </p:spPr>
        <p:txBody>
          <a:bodyPr wrap="none" lIns="91435" tIns="45717" rIns="91435" bIns="45717">
            <a:spAutoFit/>
          </a:bodyPr>
          <a:lstStyle/>
          <a:p>
            <a:r>
              <a:rPr lang="en-US" sz="4800" dirty="0" smtClean="0"/>
              <a:t>একক কাজ</a:t>
            </a:r>
            <a:endParaRPr lang="en-US" sz="4800" dirty="0"/>
          </a:p>
        </p:txBody>
      </p:sp>
      <p:sp>
        <p:nvSpPr>
          <p:cNvPr id="4" name="Rectangle 3"/>
          <p:cNvSpPr/>
          <p:nvPr/>
        </p:nvSpPr>
        <p:spPr>
          <a:xfrm>
            <a:off x="9512866" y="480931"/>
            <a:ext cx="1863000" cy="584769"/>
          </a:xfrm>
          <a:prstGeom prst="rect">
            <a:avLst/>
          </a:prstGeom>
        </p:spPr>
        <p:txBody>
          <a:bodyPr wrap="none" lIns="91435" tIns="45717" rIns="91435" bIns="45717">
            <a:spAutoFit/>
          </a:bodyPr>
          <a:lstStyle/>
          <a:p>
            <a:r>
              <a:rPr lang="en-US" sz="3200" dirty="0" smtClean="0">
                <a:solidFill>
                  <a:prstClr val="black"/>
                </a:solidFill>
                <a:latin typeface="NikoshBAN" pitchFamily="2" charset="0"/>
                <a:cs typeface="NikoshBAN" pitchFamily="2" charset="0"/>
              </a:rPr>
              <a:t>সময়-২মিনিট</a:t>
            </a:r>
            <a:endParaRPr lang="en-US" sz="3200" dirty="0"/>
          </a:p>
        </p:txBody>
      </p:sp>
      <p:sp>
        <p:nvSpPr>
          <p:cNvPr id="5" name="Rectangle 4"/>
          <p:cNvSpPr/>
          <p:nvPr/>
        </p:nvSpPr>
        <p:spPr>
          <a:xfrm>
            <a:off x="2766287" y="2901434"/>
            <a:ext cx="6348213" cy="769441"/>
          </a:xfrm>
          <a:prstGeom prst="rect">
            <a:avLst/>
          </a:prstGeom>
        </p:spPr>
        <p:txBody>
          <a:bodyPr wrap="none">
            <a:spAutoFit/>
          </a:bodyPr>
          <a:lstStyle/>
          <a:p>
            <a:pPr marL="571500" indent="-571500">
              <a:buFont typeface="Wingdings" panose="05000000000000000000" pitchFamily="2" charset="2"/>
              <a:buChar char="Ø"/>
            </a:pPr>
            <a:r>
              <a:rPr lang="bn-IN" sz="4400" spc="50" dirty="0" smtClean="0">
                <a:ln w="13500">
                  <a:solidFill>
                    <a:schemeClr val="accent1">
                      <a:shade val="2500"/>
                      <a:alpha val="6500"/>
                    </a:schemeClr>
                  </a:solidFill>
                  <a:prstDash val="solid"/>
                </a:ln>
                <a:latin typeface="NikoshBAN" pitchFamily="2" charset="0"/>
                <a:cs typeface="NikoshBAN" pitchFamily="2" charset="0"/>
              </a:rPr>
              <a:t>ফায়ারওয়াল </a:t>
            </a:r>
            <a:r>
              <a:rPr lang="en-US" sz="4400" spc="50" dirty="0" smtClean="0">
                <a:ln w="13500">
                  <a:solidFill>
                    <a:schemeClr val="accent1">
                      <a:shade val="2500"/>
                      <a:alpha val="6500"/>
                    </a:schemeClr>
                  </a:solidFill>
                  <a:prstDash val="solid"/>
                </a:ln>
                <a:latin typeface="NikoshBAN" pitchFamily="2" charset="0"/>
                <a:cs typeface="NikoshBAN" pitchFamily="2" charset="0"/>
              </a:rPr>
              <a:t>বলতে কী বোঝায়?</a:t>
            </a:r>
            <a:endParaRPr lang="en-US" sz="4400" dirty="0"/>
          </a:p>
        </p:txBody>
      </p:sp>
    </p:spTree>
    <p:extLst>
      <p:ext uri="{BB962C8B-B14F-4D97-AF65-F5344CB8AC3E}">
        <p14:creationId xmlns:p14="http://schemas.microsoft.com/office/powerpoint/2010/main" val="91591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712</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131</cp:revision>
  <dcterms:created xsi:type="dcterms:W3CDTF">2020-10-17T19:16:13Z</dcterms:created>
  <dcterms:modified xsi:type="dcterms:W3CDTF">2020-10-21T09:25:15Z</dcterms:modified>
</cp:coreProperties>
</file>