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86" r:id="rId3"/>
    <p:sldId id="287" r:id="rId4"/>
    <p:sldId id="288" r:id="rId5"/>
    <p:sldId id="289" r:id="rId6"/>
    <p:sldId id="284" r:id="rId7"/>
    <p:sldId id="261" r:id="rId8"/>
    <p:sldId id="262" r:id="rId9"/>
    <p:sldId id="282" r:id="rId10"/>
    <p:sldId id="279" r:id="rId11"/>
    <p:sldId id="285" r:id="rId12"/>
    <p:sldId id="281" r:id="rId13"/>
    <p:sldId id="275" r:id="rId14"/>
    <p:sldId id="270" r:id="rId15"/>
    <p:sldId id="290" r:id="rId16"/>
    <p:sldId id="29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CDF57-F636-4D5A-89BE-16F97896D74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C104B-C7FD-4939-9A5F-4B2FB5639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05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C104B-C7FD-4939-9A5F-4B2FB5639252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262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C104B-C7FD-4939-9A5F-4B2FB56392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97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54C6-E316-4086-A902-4947AEAE63C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6E65-2788-4DAB-8386-120FEB9A7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54C6-E316-4086-A902-4947AEAE63C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6E65-2788-4DAB-8386-120FEB9A7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54C6-E316-4086-A902-4947AEAE63C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6E65-2788-4DAB-8386-120FEB9A7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54C6-E316-4086-A902-4947AEAE63C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6E65-2788-4DAB-8386-120FEB9A7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54C6-E316-4086-A902-4947AEAE63C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6E65-2788-4DAB-8386-120FEB9A7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54C6-E316-4086-A902-4947AEAE63C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6E65-2788-4DAB-8386-120FEB9A7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54C6-E316-4086-A902-4947AEAE63C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6E65-2788-4DAB-8386-120FEB9A7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54C6-E316-4086-A902-4947AEAE63C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6E65-2788-4DAB-8386-120FEB9A7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54C6-E316-4086-A902-4947AEAE63C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6E65-2788-4DAB-8386-120FEB9A7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54C6-E316-4086-A902-4947AEAE63C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6E65-2788-4DAB-8386-120FEB9A7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54C6-E316-4086-A902-4947AEAE63C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6E65-2788-4DAB-8386-120FEB9A7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554C6-E316-4086-A902-4947AEAE63C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86E65-2788-4DAB-8386-120FEB9A7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457200"/>
            <a:ext cx="2514600" cy="1066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গণিত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2895600"/>
            <a:ext cx="2514600" cy="1066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সপ্তম  শ্রেণি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5105400"/>
            <a:ext cx="2514600" cy="10668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সময়ঃ ৪৫মিনিট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76200" y="76200"/>
            <a:ext cx="2819400" cy="1066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প্রমাণঃ</a:t>
            </a:r>
            <a:endParaRPr lang="en-US" sz="40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1" y="1386274"/>
            <a:ext cx="5324643" cy="53955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-2" y="1371600"/>
            <a:ext cx="7529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        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</a:t>
            </a:r>
          </a:p>
          <a:p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48378" y="246322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821338" y="627322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861666" y="406342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410200" y="4139625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498411" y="4695618"/>
            <a:ext cx="3623123" cy="287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5498411" y="61808"/>
            <a:ext cx="2501009" cy="18431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999420" y="2895600"/>
            <a:ext cx="1121324" cy="1828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498411" y="2881208"/>
            <a:ext cx="2501009" cy="18431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498411" y="4739908"/>
            <a:ext cx="2552317" cy="16608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8050728" y="4725517"/>
            <a:ext cx="1070016" cy="16752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988989" y="2895600"/>
            <a:ext cx="36480" cy="34671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04800" y="1371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মনে করি,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76169" y="1386274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BC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EF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00400" y="1371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বাহু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যথাক্রমে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28600" y="1752600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  ABC</a:t>
            </a:r>
            <a:endParaRPr lang="en-US" sz="2800" dirty="0"/>
          </a:p>
        </p:txBody>
      </p:sp>
      <p:sp>
        <p:nvSpPr>
          <p:cNvPr id="75" name="Isosceles Triangle 74"/>
          <p:cNvSpPr/>
          <p:nvPr/>
        </p:nvSpPr>
        <p:spPr>
          <a:xfrm>
            <a:off x="119376" y="1875849"/>
            <a:ext cx="304800" cy="257751"/>
          </a:xfrm>
          <a:prstGeom prst="triangle">
            <a:avLst>
              <a:gd name="adj" fmla="val 5653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99612" y="1752600"/>
            <a:ext cx="676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এবং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628900" y="1838980"/>
            <a:ext cx="232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এর বৃহত্তম বাহুদ্বয়।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7" name="Isosceles Triangle 76"/>
          <p:cNvSpPr/>
          <p:nvPr/>
        </p:nvSpPr>
        <p:spPr>
          <a:xfrm>
            <a:off x="1822679" y="1875849"/>
            <a:ext cx="304800" cy="257751"/>
          </a:xfrm>
          <a:prstGeom prst="triangle">
            <a:avLst>
              <a:gd name="adj" fmla="val 5653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958976" y="1768934"/>
            <a:ext cx="954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DEF</a:t>
            </a:r>
            <a:endParaRPr lang="en-US" sz="2800" dirty="0"/>
          </a:p>
        </p:txBody>
      </p:sp>
      <p:sp>
        <p:nvSpPr>
          <p:cNvPr id="79" name="TextBox 78"/>
          <p:cNvSpPr txBox="1"/>
          <p:nvPr/>
        </p:nvSpPr>
        <p:spPr>
          <a:xfrm>
            <a:off x="-2" y="2209800"/>
            <a:ext cx="51816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ABC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DEF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এর উপর এমনভাবে স্থাপন করি, যেন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0" name="Isosceles Triangle 79"/>
          <p:cNvSpPr/>
          <p:nvPr/>
        </p:nvSpPr>
        <p:spPr>
          <a:xfrm>
            <a:off x="924083" y="2298620"/>
            <a:ext cx="304800" cy="257751"/>
          </a:xfrm>
          <a:prstGeom prst="triangle">
            <a:avLst>
              <a:gd name="adj" fmla="val 5653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1" name="Isosceles Triangle 80"/>
          <p:cNvSpPr/>
          <p:nvPr/>
        </p:nvSpPr>
        <p:spPr>
          <a:xfrm>
            <a:off x="2509920" y="2392922"/>
            <a:ext cx="304800" cy="257751"/>
          </a:xfrm>
          <a:prstGeom prst="triangle">
            <a:avLst>
              <a:gd name="adj" fmla="val 5653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992662" y="2677180"/>
            <a:ext cx="436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310460" y="2677180"/>
            <a:ext cx="1718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E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বিন্দুর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-1" y="3048000"/>
            <a:ext cx="53246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600" dirty="0">
                <a:latin typeface="NikoshBAN" pitchFamily="2" charset="0"/>
                <a:cs typeface="NikoshBAN" pitchFamily="2" charset="0"/>
              </a:rPr>
              <a:t>উপর এবং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BC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 বাহু এর সমান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EF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 বাহু বরাবর এবং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EF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 রেখার যে পাশে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D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 বিন্দু আছে, 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A 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বিন্দুকে এর বিপরীত পাশে স্থাপন করি। </a:t>
            </a:r>
            <a:endParaRPr lang="bn-BD" sz="2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600" dirty="0" smtClean="0">
                <a:latin typeface="NikoshBAN" pitchFamily="2" charset="0"/>
                <a:cs typeface="NikoshBAN" pitchFamily="2" charset="0"/>
              </a:rPr>
              <a:t>মনে 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করি, 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G 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A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 বিন্দুর নতুন অবস্থান। </a:t>
            </a:r>
            <a:endParaRPr lang="bn-BD" sz="2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600" dirty="0" smtClean="0">
                <a:latin typeface="NikoshBAN" pitchFamily="2" charset="0"/>
                <a:cs typeface="NikoshBAN" pitchFamily="2" charset="0"/>
              </a:rPr>
              <a:t>যেহেতু 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BC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 =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EF, C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 বিন্দু 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F 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বিন্দুর উপর পড়বে। 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600" dirty="0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GEF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600" dirty="0" smtClean="0">
                <a:latin typeface="NikoshBAN" pitchFamily="2" charset="0"/>
                <a:cs typeface="NikoshBAN" pitchFamily="2" charset="0"/>
              </a:rPr>
              <a:t>হবে    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ABC</a:t>
            </a:r>
            <a:r>
              <a:rPr lang="bn-BD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এর নতুন অবস্থান। 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  <a:p>
            <a:r>
              <a:rPr lang="bn-BD" sz="2600" dirty="0">
                <a:latin typeface="NikoshBAN" pitchFamily="2" charset="0"/>
                <a:cs typeface="NikoshBAN" pitchFamily="2" charset="0"/>
              </a:rPr>
              <a:t>অর্থাৎ,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EG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 =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BA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FG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 =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CA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600" dirty="0" smtClean="0">
                <a:latin typeface="NikoshBAN" pitchFamily="2" charset="0"/>
                <a:cs typeface="NikoshBAN" pitchFamily="2" charset="0"/>
              </a:rPr>
              <a:t>ও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EGF 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BAC </a:t>
            </a:r>
            <a:r>
              <a:rPr lang="bn-BD" sz="2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D,G</a:t>
            </a:r>
            <a:r>
              <a:rPr lang="bn-BD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যোগ করি</a:t>
            </a:r>
            <a:r>
              <a:rPr lang="hi-IN" sz="2600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600" b="1" dirty="0">
                <a:latin typeface="NikoshBAN" pitchFamily="2" charset="0"/>
                <a:cs typeface="NikoshBAN" pitchFamily="2" charset="0"/>
              </a:rPr>
              <a:t>   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  <a:p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5" name="Isosceles Triangle 84"/>
          <p:cNvSpPr/>
          <p:nvPr/>
        </p:nvSpPr>
        <p:spPr>
          <a:xfrm>
            <a:off x="752987" y="5537566"/>
            <a:ext cx="304800" cy="257751"/>
          </a:xfrm>
          <a:prstGeom prst="triangle">
            <a:avLst>
              <a:gd name="adj" fmla="val 5653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6" name="Isosceles Triangle 85"/>
          <p:cNvSpPr/>
          <p:nvPr/>
        </p:nvSpPr>
        <p:spPr>
          <a:xfrm>
            <a:off x="2286000" y="5506592"/>
            <a:ext cx="304800" cy="257751"/>
          </a:xfrm>
          <a:prstGeom prst="triangle">
            <a:avLst>
              <a:gd name="adj" fmla="val 5653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>
            <a:off x="228600" y="6629400"/>
            <a:ext cx="838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600200" y="6629400"/>
            <a:ext cx="838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247136" y="6248400"/>
            <a:ext cx="7620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1594118" y="6248400"/>
            <a:ext cx="7620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498411" y="1880429"/>
            <a:ext cx="3623123" cy="287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999420" y="35540"/>
            <a:ext cx="1121324" cy="1828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001000" y="-1524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5410200" y="182880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827144" y="183898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99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2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2" dur="2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2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65" grpId="0"/>
      <p:bldP spid="41" grpId="0"/>
      <p:bldP spid="49" grpId="0"/>
      <p:bldP spid="59" grpId="0"/>
      <p:bldP spid="63" grpId="0"/>
      <p:bldP spid="75" grpId="0" animBg="1"/>
      <p:bldP spid="70" grpId="0"/>
      <p:bldP spid="76" grpId="0"/>
      <p:bldP spid="77" grpId="0" animBg="1"/>
      <p:bldP spid="78" grpId="0"/>
      <p:bldP spid="79" grpId="0"/>
      <p:bldP spid="80" grpId="0" animBg="1"/>
      <p:bldP spid="81" grpId="0" animBg="1"/>
      <p:bldP spid="82" grpId="0"/>
      <p:bldP spid="83" grpId="0"/>
      <p:bldP spid="84" grpId="0"/>
      <p:bldP spid="85" grpId="0" animBg="1"/>
      <p:bldP spid="86" grpId="0" animBg="1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-1" y="76200"/>
            <a:ext cx="5324643" cy="67055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3506788" y="0"/>
            <a:ext cx="0" cy="678179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38200" y="1010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ধাপ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10000" y="127337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যথার্থতা</a:t>
            </a:r>
            <a:endParaRPr lang="en-US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0" y="685800"/>
            <a:ext cx="532464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48378" y="251460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821338" y="634942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861666" y="406342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334000" y="4215825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498411" y="4771818"/>
            <a:ext cx="3623123" cy="287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5498411" y="228600"/>
            <a:ext cx="2501009" cy="18431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999420" y="2971800"/>
            <a:ext cx="1121324" cy="1828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498411" y="2957408"/>
            <a:ext cx="2501009" cy="18431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498411" y="4816108"/>
            <a:ext cx="2552317" cy="16608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8050728" y="4801717"/>
            <a:ext cx="1070016" cy="16752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988989" y="3009900"/>
            <a:ext cx="36480" cy="34671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7" name="Isosceles Triangle 76"/>
          <p:cNvSpPr/>
          <p:nvPr/>
        </p:nvSpPr>
        <p:spPr>
          <a:xfrm>
            <a:off x="609600" y="838200"/>
            <a:ext cx="304800" cy="257751"/>
          </a:xfrm>
          <a:prstGeom prst="triangle">
            <a:avLst>
              <a:gd name="adj" fmla="val 5653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38200" y="762000"/>
            <a:ext cx="876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FGD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80" name="Isosceles Triangle 79"/>
          <p:cNvSpPr/>
          <p:nvPr/>
        </p:nvSpPr>
        <p:spPr>
          <a:xfrm>
            <a:off x="457200" y="2375544"/>
            <a:ext cx="304800" cy="257751"/>
          </a:xfrm>
          <a:prstGeom prst="triangle">
            <a:avLst>
              <a:gd name="adj" fmla="val 5653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" y="772180"/>
            <a:ext cx="608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(1)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2100" y="762000"/>
            <a:ext cx="1930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EG = ED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1153180"/>
            <a:ext cx="3657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[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কারণ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EG = BA = ED]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5498411" y="2057401"/>
            <a:ext cx="3623123" cy="287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999420" y="228600"/>
            <a:ext cx="1121324" cy="1828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988944" y="-6602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5410200" y="198120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750944" y="199138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" y="1524000"/>
            <a:ext cx="2504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অতএব,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EDG =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273125" y="1626513"/>
            <a:ext cx="7620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143000" y="1910014"/>
            <a:ext cx="838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90800" y="1524000"/>
            <a:ext cx="802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EGD</a:t>
            </a:r>
            <a:endParaRPr lang="en-US" sz="28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2590800" y="1981200"/>
            <a:ext cx="838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624221" y="1600200"/>
            <a:ext cx="7620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05201" y="698718"/>
            <a:ext cx="1905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[সমান সমান বাহুর বিপরীত কোণ পরস্পর সমান।]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2286000"/>
            <a:ext cx="35067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Both" startAt="2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FGD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FG = FD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অতএব,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FGD =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82728" y="2667000"/>
            <a:ext cx="793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FGD</a:t>
            </a:r>
            <a:endParaRPr lang="en-US" sz="2800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2460564" y="3124200"/>
            <a:ext cx="838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2469356" y="2743200"/>
            <a:ext cx="7620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066800" y="3124200"/>
            <a:ext cx="838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1066800" y="2743200"/>
            <a:ext cx="7620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15007" y="2397206"/>
            <a:ext cx="1827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অনুরূপে।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200400"/>
            <a:ext cx="3506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(৩)সুতরাং,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EDG + FDG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2590800" y="3581400"/>
            <a:ext cx="838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349325" y="3581400"/>
            <a:ext cx="838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592430" y="3256058"/>
            <a:ext cx="76200" cy="3311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2979842" y="3310007"/>
            <a:ext cx="100243" cy="3311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84464" y="3581400"/>
            <a:ext cx="2320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 EGD +  FGD</a:t>
            </a:r>
            <a:endParaRPr lang="en-US" sz="2800" dirty="0"/>
          </a:p>
        </p:txBody>
      </p:sp>
      <p:cxnSp>
        <p:nvCxnSpPr>
          <p:cNvPr id="89" name="Straight Connector 88"/>
          <p:cNvCxnSpPr/>
          <p:nvPr/>
        </p:nvCxnSpPr>
        <p:spPr>
          <a:xfrm>
            <a:off x="1562100" y="4038600"/>
            <a:ext cx="838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1562100" y="3662614"/>
            <a:ext cx="7620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628900" y="4038600"/>
            <a:ext cx="838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2614843" y="3662614"/>
            <a:ext cx="7620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4038600"/>
            <a:ext cx="3506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EDF = EGF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" y="43434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অর্থাৎ,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BAC = EDF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 flipV="1">
            <a:off x="554186" y="4452536"/>
            <a:ext cx="727125" cy="103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533400" y="4038600"/>
            <a:ext cx="75318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512094" y="4385356"/>
            <a:ext cx="7167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1782749" y="4275653"/>
            <a:ext cx="45213" cy="2886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873075" y="4724400"/>
            <a:ext cx="727125" cy="103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2016075" y="4724400"/>
            <a:ext cx="727125" cy="103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879376" y="4343400"/>
            <a:ext cx="7620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2009186" y="4357677"/>
            <a:ext cx="7620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-1" y="4737318"/>
            <a:ext cx="350678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অতএব,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ABC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DEF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AB=DE, AC=DF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এবং অন্তর্ভূক্ত 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BAC=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অন্তর্ভূক্ত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EDF 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85560" y="6373822"/>
            <a:ext cx="3592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সুতরাং,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ABC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DEF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05201" y="3200400"/>
            <a:ext cx="18194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[বাহু-কোণ-বাহু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উপপাদ্য ]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06788" y="6258580"/>
            <a:ext cx="1674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 প্রমাণিত )।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>
            <a:off x="1143000" y="5943600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590800" y="5567614"/>
            <a:ext cx="7620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2590800" y="5943600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1143000" y="5567614"/>
            <a:ext cx="7620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0" name="Isosceles Triangle 119"/>
          <p:cNvSpPr/>
          <p:nvPr/>
        </p:nvSpPr>
        <p:spPr>
          <a:xfrm>
            <a:off x="1089437" y="6438362"/>
            <a:ext cx="209550" cy="257751"/>
          </a:xfrm>
          <a:prstGeom prst="triangle">
            <a:avLst>
              <a:gd name="adj" fmla="val 5653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45020" y="632632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~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1752600" y="6403677"/>
            <a:ext cx="566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 = </a:t>
            </a:r>
            <a:endParaRPr lang="en-US" sz="2400" dirty="0"/>
          </a:p>
        </p:txBody>
      </p:sp>
      <p:sp>
        <p:nvSpPr>
          <p:cNvPr id="121" name="Isosceles Triangle 120"/>
          <p:cNvSpPr/>
          <p:nvPr/>
        </p:nvSpPr>
        <p:spPr>
          <a:xfrm>
            <a:off x="2141882" y="6457365"/>
            <a:ext cx="209550" cy="257751"/>
          </a:xfrm>
          <a:prstGeom prst="triangle">
            <a:avLst>
              <a:gd name="adj" fmla="val 5653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Arc 38"/>
          <p:cNvSpPr/>
          <p:nvPr/>
        </p:nvSpPr>
        <p:spPr>
          <a:xfrm rot="9428196">
            <a:off x="7402082" y="2732518"/>
            <a:ext cx="914400" cy="9144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/>
          <p:cNvSpPr/>
          <p:nvPr/>
        </p:nvSpPr>
        <p:spPr>
          <a:xfrm rot="16747394">
            <a:off x="7469029" y="5422913"/>
            <a:ext cx="980915" cy="1301909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2591622" y="4867002"/>
            <a:ext cx="304800" cy="32446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/>
          <p:cNvSpPr/>
          <p:nvPr/>
        </p:nvSpPr>
        <p:spPr>
          <a:xfrm>
            <a:off x="1259303" y="4843074"/>
            <a:ext cx="304800" cy="32446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9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8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/>
      <p:bldP spid="4" grpId="0"/>
      <p:bldP spid="6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30" grpId="0"/>
      <p:bldP spid="31" grpId="0"/>
      <p:bldP spid="35" grpId="0"/>
      <p:bldP spid="120" grpId="0" animBg="1"/>
      <p:bldP spid="37" grpId="0"/>
      <p:bldP spid="38" grpId="0"/>
      <p:bldP spid="121" grpId="0" animBg="1"/>
      <p:bldP spid="39" grpId="0" animBg="1"/>
      <p:bldP spid="12" grpId="0" animBg="1"/>
      <p:bldP spid="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67200" y="7620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0" y="3581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19400" y="36208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74572" y="4321860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01659" y="156260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20906" y="-76200"/>
            <a:ext cx="244169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248717" y="3886200"/>
            <a:ext cx="254248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248717" y="1273126"/>
            <a:ext cx="1323283" cy="261288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4572001" y="1273314"/>
            <a:ext cx="1219199" cy="261288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6" name="TextBox 1025"/>
          <p:cNvSpPr txBox="1"/>
          <p:nvPr/>
        </p:nvSpPr>
        <p:spPr>
          <a:xfrm>
            <a:off x="0" y="4343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DEF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DE = DF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OE = OF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D,O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যোগ করে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প্রমাণ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কর যে,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DOE = DOF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28" name="Straight Connector 1027"/>
          <p:cNvCxnSpPr/>
          <p:nvPr/>
        </p:nvCxnSpPr>
        <p:spPr>
          <a:xfrm>
            <a:off x="4419600" y="5410200"/>
            <a:ext cx="990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0" name="Straight Connector 1029"/>
          <p:cNvCxnSpPr/>
          <p:nvPr/>
        </p:nvCxnSpPr>
        <p:spPr>
          <a:xfrm flipV="1">
            <a:off x="4419600" y="4876800"/>
            <a:ext cx="76200" cy="5365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895600" y="5410200"/>
            <a:ext cx="990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895600" y="4876800"/>
            <a:ext cx="76200" cy="5365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6200" y="762000"/>
            <a:ext cx="28956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চিত্রটি লক্ষ করঃ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248717" y="2971800"/>
            <a:ext cx="1361383" cy="9142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94024" y="2971800"/>
            <a:ext cx="1120976" cy="8565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539425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O</a:t>
            </a:r>
          </a:p>
        </p:txBody>
      </p:sp>
      <p:sp>
        <p:nvSpPr>
          <p:cNvPr id="23" name="Isosceles Triangle 22"/>
          <p:cNvSpPr/>
          <p:nvPr/>
        </p:nvSpPr>
        <p:spPr>
          <a:xfrm>
            <a:off x="6096" y="4473526"/>
            <a:ext cx="451104" cy="32707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3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0"/>
            <a:ext cx="35052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উত্তর বলিঃ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53869"/>
            <a:ext cx="9143999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প্রশ্নঃ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বাহু-কোণ-বাহু উপপাদ্যটি বিবৃত কর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3124200"/>
            <a:ext cx="90678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প্রশ্নঃ ত্রিভুজের সর্বসমতা কী?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71471"/>
            <a:ext cx="91440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উত্তরঃ দুইটি ত্রিভুজের একটির দুই বাহু যথাক্রমে অপরটির দুই বাহুর সমান হয় এবং বাহু দুইটির অন্তর্ভূক্ত কোণ দুইটি পরস্পর সমান হয়, ত্রিভুজ দুইটি সর্বসম হয়।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733800"/>
            <a:ext cx="9143999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উত্তরঃ একটি ত্রিভুজকে অপর একটি ত্রিভুজের উপর স্থাপন করলে যদি ত্রিভুজ দুইটি  সর্বতোভাবে মিলে যায়, তবে ত্রিভুজ দুইটির অবস্থাকে সর্বসমতা বলা হয়।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139063"/>
            <a:ext cx="9067801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প্রশ্ন:সর্বসম ত্রিভুজের অনুরূপ বাহু ও কোণগুলো কী-রূপ হয়?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715000"/>
            <a:ext cx="9144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উত্তরঃ অনুরূপ বাহু ও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কোণগুলো সমান হয়।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0"/>
            <a:ext cx="4343400" cy="1295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9118209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ABC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এর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AB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AC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বাহুতে যথাক্রমে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D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E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এমন দুইটি বিন্দু যেন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BD =CE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BE = CD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" y="3276600"/>
            <a:ext cx="9118208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ক। উদ্দীপকের আলোকে ত্রিভুজটি আঁক।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খ। প্রমাণ কর যে,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BCD        EBC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গ।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প্রমাণ কর যে,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ABC =  ACB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28600" y="1790700"/>
            <a:ext cx="381000" cy="3429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514600" y="3924300"/>
            <a:ext cx="381000" cy="3429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4343400" y="3924300"/>
            <a:ext cx="381000" cy="3429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29504" y="3849469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929504" y="381000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~</a:t>
            </a:r>
            <a:endParaRPr lang="en-US" sz="360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590800" y="4514360"/>
            <a:ext cx="15240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90800" y="48768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191000" y="4495800"/>
            <a:ext cx="15240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191000" y="48768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E:\ICT T.T.C FINAL Content Mafiz sir\Picture Collection\Uddog\ধন্যবাদ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531" y="857250"/>
            <a:ext cx="6858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43100" y="4000501"/>
            <a:ext cx="6457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সকলের সুস্থতা ও দীর্ঘায়ু কামনা করছি</a:t>
            </a:r>
            <a:endParaRPr lang="en-US" sz="2400" b="1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2290377"/>
            <a:ext cx="5143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>
                <a:solidFill>
                  <a:srgbClr val="7030A0"/>
                </a:solidFill>
              </a:rPr>
              <a:t>সবাই ঘরে থাকো, নিরাপদে থাকো, নিজে সুস্থ্য থাকো, অন্যকেও সুস্থ্য রাখতে সহায়তা করো।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2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E:\ICT T.T.C FINAL Content Mafiz sir\h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83452"/>
            <a:ext cx="5886450" cy="2902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14450" y="4787206"/>
            <a:ext cx="645795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solidFill>
                  <a:srgbClr val="FF0066"/>
                </a:solidFill>
                <a:latin typeface="Nirmala UI" pitchFamily="34" charset="0"/>
                <a:cs typeface="Nirmala UI" pitchFamily="34" charset="0"/>
              </a:rPr>
              <a:t>আল্লাহ হাফেজ</a:t>
            </a:r>
          </a:p>
          <a:p>
            <a:endParaRPr lang="en-US" sz="900" dirty="0"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4450" y="1682547"/>
            <a:ext cx="64579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700" b="1" dirty="0">
                <a:latin typeface="Nirmala UI" pitchFamily="34" charset="0"/>
                <a:cs typeface="Nirmala UI" pitchFamily="34" charset="0"/>
              </a:rPr>
              <a:t>সকলের সুস্থতা ও দীর্ঘায়ু কামনা করছি</a:t>
            </a:r>
            <a:endParaRPr lang="en-US" sz="2700" b="1" dirty="0"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14450" y="914401"/>
            <a:ext cx="7086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100" b="1" dirty="0">
                <a:solidFill>
                  <a:srgbClr val="FF0000"/>
                </a:solidFill>
              </a:rPr>
              <a:t>সবাই ঘরে থাকো, নিরাপদে থাকো, নিজে সুস্থ্য থাকো, </a:t>
            </a:r>
            <a:endParaRPr lang="en-US" sz="2100" b="1" dirty="0">
              <a:solidFill>
                <a:srgbClr val="FF0000"/>
              </a:solidFill>
            </a:endParaRPr>
          </a:p>
          <a:p>
            <a:r>
              <a:rPr lang="bn-BD" sz="2100" b="1" dirty="0">
                <a:solidFill>
                  <a:srgbClr val="FF0000"/>
                </a:solidFill>
              </a:rPr>
              <a:t>অন্যকেও সুস্থ্য রাখতে সহায়তা করো।</a:t>
            </a:r>
            <a:endParaRPr lang="en-US" sz="2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3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038" b="1" dirty="0" err="1">
                <a:solidFill>
                  <a:srgbClr val="FF0000"/>
                </a:solidFill>
              </a:rPr>
              <a:t>স্কুল</a:t>
            </a:r>
            <a:r>
              <a:rPr lang="en-US" sz="3038" b="1" dirty="0">
                <a:solidFill>
                  <a:srgbClr val="FF0000"/>
                </a:solidFill>
              </a:rPr>
              <a:t> </a:t>
            </a:r>
            <a:r>
              <a:rPr lang="en-US" sz="3038" b="1" dirty="0" err="1">
                <a:solidFill>
                  <a:srgbClr val="FF0000"/>
                </a:solidFill>
              </a:rPr>
              <a:t>পরিচিতি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2663" y="2964657"/>
            <a:ext cx="5971574" cy="1921669"/>
          </a:xfrm>
        </p:spPr>
        <p:txBody>
          <a:bodyPr>
            <a:normAutofit/>
          </a:bodyPr>
          <a:lstStyle/>
          <a:p>
            <a:r>
              <a:rPr lang="en-US" sz="2250" b="1" dirty="0" err="1">
                <a:solidFill>
                  <a:srgbClr val="00B050"/>
                </a:solidFill>
              </a:rPr>
              <a:t>কিয়ামউদ্দিন</a:t>
            </a:r>
            <a:r>
              <a:rPr lang="en-US" sz="2250" b="1" dirty="0">
                <a:solidFill>
                  <a:srgbClr val="00B050"/>
                </a:solidFill>
              </a:rPr>
              <a:t> </a:t>
            </a:r>
            <a:r>
              <a:rPr lang="en-US" sz="2250" b="1" dirty="0" err="1">
                <a:solidFill>
                  <a:srgbClr val="00B050"/>
                </a:solidFill>
              </a:rPr>
              <a:t>মাধ্যমিক</a:t>
            </a:r>
            <a:r>
              <a:rPr lang="en-US" sz="2250" b="1" dirty="0">
                <a:solidFill>
                  <a:srgbClr val="00B050"/>
                </a:solidFill>
              </a:rPr>
              <a:t> </a:t>
            </a:r>
            <a:r>
              <a:rPr lang="en-US" sz="2250" b="1" dirty="0" err="1">
                <a:solidFill>
                  <a:srgbClr val="00B050"/>
                </a:solidFill>
              </a:rPr>
              <a:t>বিদ্যালয়</a:t>
            </a:r>
            <a:r>
              <a:rPr lang="en-US" sz="2250" b="1" dirty="0">
                <a:solidFill>
                  <a:srgbClr val="00B050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2250" b="1" dirty="0">
                <a:solidFill>
                  <a:srgbClr val="00B050"/>
                </a:solidFill>
              </a:rPr>
              <a:t>    </a:t>
            </a:r>
            <a:r>
              <a:rPr lang="en-US" sz="2250" b="1" dirty="0" err="1">
                <a:solidFill>
                  <a:srgbClr val="00B050"/>
                </a:solidFill>
              </a:rPr>
              <a:t>পিরোজপুর</a:t>
            </a:r>
            <a:r>
              <a:rPr lang="en-US" sz="2250" b="1" dirty="0">
                <a:solidFill>
                  <a:srgbClr val="00B050"/>
                </a:solidFill>
              </a:rPr>
              <a:t> </a:t>
            </a:r>
            <a:r>
              <a:rPr lang="en-US" sz="2250" b="1" dirty="0" err="1">
                <a:solidFill>
                  <a:srgbClr val="00B050"/>
                </a:solidFill>
              </a:rPr>
              <a:t>সদর</a:t>
            </a:r>
            <a:r>
              <a:rPr lang="en-US" sz="2250" b="1" dirty="0">
                <a:solidFill>
                  <a:srgbClr val="00B050"/>
                </a:solidFill>
              </a:rPr>
              <a:t>, </a:t>
            </a:r>
            <a:r>
              <a:rPr lang="en-US" sz="2250" b="1" dirty="0" err="1">
                <a:solidFill>
                  <a:srgbClr val="00B050"/>
                </a:solidFill>
              </a:rPr>
              <a:t>পিরোজপুর</a:t>
            </a:r>
            <a:r>
              <a:rPr lang="en-US" sz="2250" b="1" dirty="0">
                <a:solidFill>
                  <a:srgbClr val="00B050"/>
                </a:solidFill>
              </a:rPr>
              <a:t>।</a:t>
            </a:r>
          </a:p>
          <a:p>
            <a:r>
              <a:rPr lang="en-US" sz="2250" b="1" dirty="0">
                <a:solidFill>
                  <a:srgbClr val="00B050"/>
                </a:solidFill>
              </a:rPr>
              <a:t>ই-</a:t>
            </a:r>
            <a:r>
              <a:rPr lang="en-US" sz="2250" b="1" dirty="0" err="1">
                <a:solidFill>
                  <a:srgbClr val="00B050"/>
                </a:solidFill>
              </a:rPr>
              <a:t>মেইলঃ</a:t>
            </a:r>
            <a:r>
              <a:rPr lang="en-US" sz="2250" b="1" dirty="0">
                <a:solidFill>
                  <a:srgbClr val="00B050"/>
                </a:solidFill>
              </a:rPr>
              <a:t> kiamuddin2016@gmail.com</a:t>
            </a:r>
          </a:p>
        </p:txBody>
      </p:sp>
    </p:spTree>
    <p:extLst>
      <p:ext uri="{BB962C8B-B14F-4D97-AF65-F5344CB8AC3E}">
        <p14:creationId xmlns:p14="http://schemas.microsoft.com/office/powerpoint/2010/main" val="30117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13214" y="2015152"/>
            <a:ext cx="5715000" cy="2850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925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7925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58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628" y="1916832"/>
            <a:ext cx="2592288" cy="2700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916" y="1127280"/>
            <a:ext cx="4131078" cy="47859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31640" y="1052737"/>
            <a:ext cx="653472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Zoom Cloud Meetings </a:t>
            </a:r>
            <a:r>
              <a:rPr lang="en-US" sz="3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endParaRPr lang="bn-BD" sz="3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</a:t>
            </a:r>
            <a:r>
              <a:rPr lang="en-US" sz="3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3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3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57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6150" y="890587"/>
            <a:ext cx="3943350" cy="995363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IN" sz="36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শিক্ষক পরিচিতি </a:t>
            </a:r>
            <a:endParaRPr lang="en-US" sz="36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7" name="Picture 2" descr="E:\T2's\RSP=16496 copy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2228850" cy="25146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2057400"/>
            <a:ext cx="4286250" cy="244317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rmala UI" pitchFamily="34" charset="0"/>
                <a:cs typeface="Nirmala UI" pitchFamily="34" charset="0"/>
              </a:rPr>
              <a:t>মোঃ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bn-BD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rmala UI" pitchFamily="34" charset="0"/>
                <a:cs typeface="Nirmala UI" pitchFamily="34" charset="0"/>
              </a:rPr>
              <a:t>মফিজুর রহমান শেখ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Nirmala UI" pitchFamily="34" charset="0"/>
              <a:cs typeface="Nirmala UI" pitchFamily="34" charset="0"/>
            </a:endParaRPr>
          </a:p>
          <a:p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rmala UI" pitchFamily="34" charset="0"/>
                <a:cs typeface="Nirmala UI" pitchFamily="34" charset="0"/>
              </a:rPr>
              <a:t>সহকারী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rmala UI" pitchFamily="34" charset="0"/>
                <a:cs typeface="Nirmala UI" pitchFamily="34" charset="0"/>
              </a:rPr>
              <a:t>শিক্ষক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rmala UI" pitchFamily="34" charset="0"/>
                <a:cs typeface="Nirmala UI" pitchFamily="34" charset="0"/>
              </a:rPr>
              <a:t>(</a:t>
            </a:r>
            <a:r>
              <a:rPr lang="en-US" sz="15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rmala UI" pitchFamily="34" charset="0"/>
                <a:cs typeface="Nirmala UI" pitchFamily="34" charset="0"/>
              </a:rPr>
              <a:t>ব্যবসায়</a:t>
            </a:r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15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rmala UI" pitchFamily="34" charset="0"/>
                <a:cs typeface="Nirmala UI" pitchFamily="34" charset="0"/>
              </a:rPr>
              <a:t>শিক্ষা</a:t>
            </a:r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15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rmala UI" pitchFamily="34" charset="0"/>
                <a:cs typeface="Nirmala UI" pitchFamily="34" charset="0"/>
              </a:rPr>
              <a:t>শাখা</a:t>
            </a:r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rmala UI" pitchFamily="34" charset="0"/>
                <a:cs typeface="Nirmala UI" pitchFamily="34" charset="0"/>
              </a:rPr>
              <a:t>)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Nirmala UI" pitchFamily="34" charset="0"/>
              <a:cs typeface="Nirmala UI" pitchFamily="34" charset="0"/>
            </a:endParaRPr>
          </a:p>
          <a:p>
            <a:r>
              <a:rPr lang="bn-BD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rmala UI" pitchFamily="34" charset="0"/>
                <a:cs typeface="Nirmala UI" pitchFamily="34" charset="0"/>
              </a:rPr>
              <a:t>কিয়াম উদ্দিন মাধ্যমিক 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rmala UI" pitchFamily="34" charset="0"/>
                <a:cs typeface="Nirmala UI" pitchFamily="34" charset="0"/>
              </a:rPr>
              <a:t>বিদ</a:t>
            </a:r>
            <a:r>
              <a:rPr lang="bn-BD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rmala UI" pitchFamily="34" charset="0"/>
                <a:cs typeface="Nirmala UI" pitchFamily="34" charset="0"/>
              </a:rPr>
              <a:t>্যা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rmala UI" pitchFamily="34" charset="0"/>
                <a:cs typeface="Nirmala UI" pitchFamily="34" charset="0"/>
              </a:rPr>
              <a:t>লয়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Nirmala UI" pitchFamily="34" charset="0"/>
              <a:cs typeface="Nirmala UI" pitchFamily="34" charset="0"/>
            </a:endParaRPr>
          </a:p>
          <a:p>
            <a:r>
              <a:rPr lang="bn-BD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rmala UI" pitchFamily="34" charset="0"/>
                <a:cs typeface="Nirmala UI" pitchFamily="34" charset="0"/>
              </a:rPr>
              <a:t>পিরোজপুর সদর, পিরোজপুর।</a:t>
            </a:r>
          </a:p>
          <a:p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rmala UI" pitchFamily="34" charset="0"/>
                <a:cs typeface="Nirmala UI" pitchFamily="34" charset="0"/>
              </a:rPr>
              <a:t>মোবাইলঃ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bn-BD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rmala UI" pitchFamily="34" charset="0"/>
                <a:cs typeface="Nirmala UI" pitchFamily="34" charset="0"/>
              </a:rPr>
              <a:t>০১৭৮৬৪৩৯৮০৯</a:t>
            </a:r>
          </a:p>
          <a:p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rmala UI" pitchFamily="34" charset="0"/>
                <a:ea typeface="MS Gothic" pitchFamily="49" charset="-128"/>
                <a:cs typeface="Nirmala UI" pitchFamily="34" charset="0"/>
              </a:rPr>
              <a:t>E-mail: </a:t>
            </a:r>
            <a:r>
              <a:rPr lang="en-US" sz="1500" b="1" dirty="0">
                <a:solidFill>
                  <a:schemeClr val="accent3">
                    <a:lumMod val="50000"/>
                  </a:schemeClr>
                </a:solidFill>
                <a:latin typeface="Nirmala UI" pitchFamily="34" charset="0"/>
                <a:ea typeface="MS Gothic" pitchFamily="49" charset="-128"/>
                <a:cs typeface="Nirmala UI" pitchFamily="34" charset="0"/>
              </a:rPr>
              <a:t>shekmafiz@gmail.com</a:t>
            </a:r>
          </a:p>
          <a:p>
            <a:endParaRPr lang="en-US" sz="675" dirty="0"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37891" name="Picture 3" descr="E:\Photo Gallery\relikejsbo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4929198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39694" y="4929199"/>
            <a:ext cx="43398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MS Gothic" pitchFamily="49" charset="-128"/>
                <a:cs typeface="Times New Roman" panose="02020603050405020304" pitchFamily="18" charset="0"/>
              </a:rPr>
              <a:t>shekmafiz@gmail.com</a:t>
            </a:r>
          </a:p>
        </p:txBody>
      </p:sp>
    </p:spTree>
    <p:extLst>
      <p:ext uri="{BB962C8B-B14F-4D97-AF65-F5344CB8AC3E}">
        <p14:creationId xmlns:p14="http://schemas.microsoft.com/office/powerpoint/2010/main" val="111270007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3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allAtOnce" animBg="1"/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76200"/>
            <a:ext cx="32766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কাঠামো গুলো দেখিঃ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327660" y="2209800"/>
            <a:ext cx="3939540" cy="1524000"/>
          </a:xfrm>
          <a:prstGeom prst="triangle">
            <a:avLst>
              <a:gd name="adj" fmla="val 8244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4876800" y="2209800"/>
            <a:ext cx="3939540" cy="1524000"/>
          </a:xfrm>
          <a:prstGeom prst="triangle">
            <a:avLst>
              <a:gd name="adj" fmla="val 8244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88703" y="1563469"/>
            <a:ext cx="521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903" y="3733800"/>
            <a:ext cx="508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3733800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3733800"/>
            <a:ext cx="510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05800" y="373380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48600" y="1600200"/>
            <a:ext cx="553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D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0180741">
            <a:off x="47465" y="2335145"/>
            <a:ext cx="3617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5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সে মি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20180741">
            <a:off x="5622317" y="2323412"/>
            <a:ext cx="1664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5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সে মি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1" y="3733800"/>
            <a:ext cx="3885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৬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সে মি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76800" y="3733800"/>
            <a:ext cx="3932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৬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সে মি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3881704">
            <a:off x="3418720" y="2478141"/>
            <a:ext cx="1588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 সে মি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3881704">
            <a:off x="7978869" y="2478142"/>
            <a:ext cx="1588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 সে মি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6903" y="4495800"/>
            <a:ext cx="2654897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AB =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৫ সে মি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27353" y="4495800"/>
            <a:ext cx="2654897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DE =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৫ সে মি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27353" y="5257800"/>
            <a:ext cx="2654897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EF = 6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সে মি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5257800"/>
            <a:ext cx="2654897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BC =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6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সে মি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6019800"/>
            <a:ext cx="2654897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CA =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সে মি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06251" y="6013248"/>
            <a:ext cx="2654897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FD =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সে মি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18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7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24200" y="2667000"/>
            <a:ext cx="30480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অধ্যায়ঃ দশম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5105400"/>
            <a:ext cx="26670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পৃষ্টা নং-১৩৪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685800"/>
            <a:ext cx="8229600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সর্বসমতা ও সদৃশতা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4038600"/>
            <a:ext cx="2667000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উপপাদ্যঃ ৩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19400" y="533400"/>
            <a:ext cx="2971800" cy="1143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86000"/>
            <a:ext cx="876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শিক্ষার্থীরা----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বিভিন্ন জ্যামিতিক আকার ও আকৃতি হতে সর্বসম এবং সদৃশ আকার ও আকৃতি চিহ্নিত করতে পারবে।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সর্বসমতা ও সদৃশতার মধ্যে পার্থক্য করতে পারবে।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  ত্রিভুজের সর্বসমতা প্রমাণ করতে পারবে।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TextBox 5133"/>
          <p:cNvSpPr txBox="1"/>
          <p:nvPr/>
        </p:nvSpPr>
        <p:spPr>
          <a:xfrm>
            <a:off x="2819400" y="2438400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A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5135" name="TextBox 5134"/>
          <p:cNvSpPr txBox="1"/>
          <p:nvPr/>
        </p:nvSpPr>
        <p:spPr>
          <a:xfrm>
            <a:off x="304800" y="4114800"/>
            <a:ext cx="636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5136" name="TextBox 5135"/>
          <p:cNvSpPr txBox="1"/>
          <p:nvPr/>
        </p:nvSpPr>
        <p:spPr>
          <a:xfrm>
            <a:off x="3939122" y="4292025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5137" name="TextBox 5136"/>
          <p:cNvSpPr txBox="1"/>
          <p:nvPr/>
        </p:nvSpPr>
        <p:spPr>
          <a:xfrm>
            <a:off x="7315200" y="2438400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5138" name="TextBox 5137"/>
          <p:cNvSpPr txBox="1"/>
          <p:nvPr/>
        </p:nvSpPr>
        <p:spPr>
          <a:xfrm>
            <a:off x="4724400" y="4114800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E</a:t>
            </a: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10122126" y="7467600"/>
            <a:ext cx="294796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048000" y="2971800"/>
            <a:ext cx="1219200" cy="14119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81000" y="4215825"/>
            <a:ext cx="3886200" cy="1679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381000" y="2971800"/>
            <a:ext cx="2667000" cy="12440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52400" y="762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সাধারণ নির্বচনঃ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প্রমাণ করতে হবে যে, যদি দুইটি ত্রিভুজের তিন বাহু অপর একটি ত্রিভুজের তিন বাহুর সমান হয়, তবে ত্রিভুজ দুইটি সর্বসম হবে।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876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বিশেষ নির্বচনঃ মনেকরি, 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ABC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এবং   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DEF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AB = DE, AC = DF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BC = EF,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প্রমাণ করতে হবে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যে,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4862328" y="4215825"/>
            <a:ext cx="3886200" cy="1679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834193" y="2971800"/>
            <a:ext cx="2667000" cy="12440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501193" y="2971800"/>
            <a:ext cx="1227810" cy="14119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82000" y="4267200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</a:t>
            </a:r>
            <a:endParaRPr lang="en-US" sz="3200" dirty="0"/>
          </a:p>
        </p:txBody>
      </p:sp>
      <p:sp>
        <p:nvSpPr>
          <p:cNvPr id="21" name="Isosceles Triangle 20"/>
          <p:cNvSpPr/>
          <p:nvPr/>
        </p:nvSpPr>
        <p:spPr>
          <a:xfrm>
            <a:off x="4425837" y="5055750"/>
            <a:ext cx="292326" cy="31100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/>
          <p:cNvSpPr/>
          <p:nvPr/>
        </p:nvSpPr>
        <p:spPr>
          <a:xfrm>
            <a:off x="6492592" y="5016130"/>
            <a:ext cx="292326" cy="31100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/>
          <p:cNvSpPr/>
          <p:nvPr/>
        </p:nvSpPr>
        <p:spPr>
          <a:xfrm>
            <a:off x="69120" y="5943600"/>
            <a:ext cx="292326" cy="31100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04800" y="5892225"/>
            <a:ext cx="1414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ABC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1600" y="5715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~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71600" y="58674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Isosceles Triangle 51"/>
          <p:cNvSpPr/>
          <p:nvPr/>
        </p:nvSpPr>
        <p:spPr>
          <a:xfrm>
            <a:off x="1905000" y="5943600"/>
            <a:ext cx="292326" cy="31100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114846" y="5892225"/>
            <a:ext cx="131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DEF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34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  <p:bldP spid="5135" grpId="0"/>
      <p:bldP spid="5136" grpId="0"/>
      <p:bldP spid="5137" grpId="0"/>
      <p:bldP spid="5138" grpId="0"/>
      <p:bldP spid="4" grpId="0"/>
      <p:bldP spid="20" grpId="0"/>
      <p:bldP spid="21" grpId="0" animBg="1"/>
      <p:bldP spid="47" grpId="0" animBg="1"/>
      <p:bldP spid="48" grpId="0" animBg="1"/>
      <p:bldP spid="23" grpId="0"/>
      <p:bldP spid="24" grpId="0"/>
      <p:bldP spid="25" grpId="0"/>
      <p:bldP spid="52" grpId="0" animBg="1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664</Words>
  <Application>Microsoft Office PowerPoint</Application>
  <PresentationFormat>On-screen Show (4:3)</PresentationFormat>
  <Paragraphs>145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MS Gothic</vt:lpstr>
      <vt:lpstr>Arial</vt:lpstr>
      <vt:lpstr>Calibri</vt:lpstr>
      <vt:lpstr>NikoshBAN</vt:lpstr>
      <vt:lpstr>Nirmala UI</vt:lpstr>
      <vt:lpstr>Times New Roman</vt:lpstr>
      <vt:lpstr>Vrinda</vt:lpstr>
      <vt:lpstr>Office Theme</vt:lpstr>
      <vt:lpstr>PowerPoint Presentation</vt:lpstr>
      <vt:lpstr>স্কুল পরিচিতি </vt:lpstr>
      <vt:lpstr>PowerPoint Presentation</vt:lpstr>
      <vt:lpstr>PowerPoint Presentation</vt:lpstr>
      <vt:lpstr>শিক্ষক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ICT_LAB</cp:lastModifiedBy>
  <cp:revision>227</cp:revision>
  <dcterms:created xsi:type="dcterms:W3CDTF">2013-02-24T14:45:02Z</dcterms:created>
  <dcterms:modified xsi:type="dcterms:W3CDTF">2020-10-23T12:45:53Z</dcterms:modified>
</cp:coreProperties>
</file>