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6" r:id="rId11"/>
    <p:sldId id="273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E218D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91" autoAdjust="0"/>
    <p:restoredTop sz="94660"/>
  </p:normalViewPr>
  <p:slideViewPr>
    <p:cSldViewPr>
      <p:cViewPr varScale="1">
        <p:scale>
          <a:sx n="68" d="100"/>
          <a:sy n="68" d="100"/>
        </p:scale>
        <p:origin x="-8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B0D6BA-2C20-4382-958D-72178ECCEE41}" type="datetimeFigureOut">
              <a:rPr lang="en-US" smtClean="0"/>
              <a:pPr/>
              <a:t>9/10/2020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BE3BD-B398-4BF3-B36E-9315CF8D54B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BE3BD-B398-4BF3-B36E-9315CF8D54B6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0" y="1143000"/>
            <a:ext cx="7467600" cy="5029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Bevel 2"/>
          <p:cNvSpPr/>
          <p:nvPr/>
        </p:nvSpPr>
        <p:spPr>
          <a:xfrm>
            <a:off x="1524000" y="1524000"/>
            <a:ext cx="5715000" cy="4114800"/>
          </a:xfrm>
          <a:prstGeom prst="beve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উপস্থিত</a:t>
            </a:r>
            <a:r>
              <a:rPr lang="en-GB" sz="7200" b="1" i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7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GB" sz="7200" b="1" i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7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শিক্ষার্থীদের</a:t>
            </a:r>
            <a:endParaRPr lang="en-GB" sz="7200" b="1" i="1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7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GB" sz="7200" b="1" i="1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304800"/>
            <a:ext cx="8534400" cy="6248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sz="3200" b="1" i="1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endParaRPr lang="en-GB" sz="3200" b="1" i="1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endParaRPr lang="en-GB" sz="3200" b="1" i="1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গ্রিক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দার্শনিক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এরিস্টটল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বলেন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সার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সত্তা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শব্দসমূহ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যোসেফ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বলেন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কিছুর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সারসত্তা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প্রকাশক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উক্তি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প্রধানের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আসন্নতম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জাতি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বিভেদক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লক্ষন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আবার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পূর্ণ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জাত্যর্থের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সুস্পষ্ট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প্রকাশই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GB" sz="32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GB" sz="32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জানি</a:t>
            </a:r>
            <a:r>
              <a:rPr lang="en-GB" sz="32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আসন্নতম</a:t>
            </a:r>
            <a:r>
              <a:rPr lang="en-GB" sz="32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জাতি</a:t>
            </a:r>
            <a:r>
              <a:rPr lang="en-GB" sz="32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GB" sz="32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উপজাতির</a:t>
            </a:r>
            <a:r>
              <a:rPr lang="en-GB" sz="32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GB" sz="32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নিকটতম</a:t>
            </a:r>
            <a:r>
              <a:rPr lang="en-GB" sz="32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জাতি</a:t>
            </a:r>
            <a:r>
              <a:rPr lang="en-GB" sz="32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আর</a:t>
            </a:r>
            <a:r>
              <a:rPr lang="en-GB" sz="32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32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গুণের</a:t>
            </a:r>
            <a:r>
              <a:rPr lang="en-GB" sz="32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GB" sz="32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একই</a:t>
            </a:r>
            <a:r>
              <a:rPr lang="en-GB" sz="32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জাতির</a:t>
            </a:r>
            <a:r>
              <a:rPr lang="en-GB" sz="32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অন্তর্ভূক্ত</a:t>
            </a:r>
            <a:r>
              <a:rPr lang="en-GB" sz="32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GB" sz="32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জাতি</a:t>
            </a:r>
            <a:r>
              <a:rPr lang="en-GB" sz="32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GB" sz="32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সমজাতীয়</a:t>
            </a:r>
            <a:r>
              <a:rPr lang="en-GB" sz="32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অন্যান্য</a:t>
            </a:r>
            <a:r>
              <a:rPr lang="en-GB" sz="32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উপজাতি</a:t>
            </a:r>
            <a:r>
              <a:rPr lang="en-GB" sz="32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GB" sz="32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আলাদা</a:t>
            </a:r>
            <a:r>
              <a:rPr lang="en-GB" sz="32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GB" sz="32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GB" sz="32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বিভেদক</a:t>
            </a:r>
            <a:r>
              <a:rPr lang="en-GB" sz="32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লক্ষন</a:t>
            </a:r>
            <a:r>
              <a:rPr lang="en-GB" sz="32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endParaRPr lang="en-GB" sz="32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uble Wave 3"/>
          <p:cNvSpPr/>
          <p:nvPr/>
        </p:nvSpPr>
        <p:spPr>
          <a:xfrm>
            <a:off x="1752600" y="304800"/>
            <a:ext cx="6248400" cy="762000"/>
          </a:xfrm>
          <a:prstGeom prst="doubleWave">
            <a:avLst>
              <a:gd name="adj1" fmla="val 6250"/>
              <a:gd name="adj2" fmla="val 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latin typeface="NikoshBAN" pitchFamily="2" charset="0"/>
                <a:cs typeface="NikoshBAN" pitchFamily="2" charset="0"/>
              </a:rPr>
              <a:t>Nature of Logical 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Definition</a:t>
            </a:r>
            <a:endParaRPr lang="en-GB" sz="3200" b="1" i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381000"/>
            <a:ext cx="8534400" cy="6248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an 3"/>
          <p:cNvSpPr/>
          <p:nvPr/>
        </p:nvSpPr>
        <p:spPr>
          <a:xfrm>
            <a:off x="2514600" y="304800"/>
            <a:ext cx="3657600" cy="1143000"/>
          </a:xfrm>
          <a:prstGeom prst="ca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আসন্নতম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জাতি</a:t>
            </a:r>
            <a:endParaRPr lang="en-GB" sz="40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2590800"/>
            <a:ext cx="8458200" cy="990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আসন্নতম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জাতি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হল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উপজাতির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চেয়ে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নিকটতম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জাতি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3505200" y="1447800"/>
            <a:ext cx="182880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an 5"/>
          <p:cNvSpPr/>
          <p:nvPr/>
        </p:nvSpPr>
        <p:spPr>
          <a:xfrm>
            <a:off x="304800" y="4495800"/>
            <a:ext cx="2362200" cy="1143000"/>
          </a:xfrm>
          <a:prstGeom prst="can">
            <a:avLst>
              <a:gd name="adj" fmla="val 27462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বিভেদক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লক্ষন</a:t>
            </a:r>
            <a:endParaRPr lang="en-GB" sz="36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667000" y="4800600"/>
            <a:ext cx="762000" cy="76200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3429000" y="4114800"/>
            <a:ext cx="5410200" cy="1981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গুণের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একই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জাতির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অন্তর্ভূক্ত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উপজাতি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সমজাতীয়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অন্যান্য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উপজাতি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আলাদা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বিভেদক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লক্ষন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3" grpId="0" animBg="1"/>
      <p:bldP spid="6" grpId="0" animBg="1"/>
      <p:bldP spid="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610600" cy="61722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জানি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সংজ্ঞায়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পূর্ণ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জাত্যর্থের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সুস্পষ্ট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অস্পষ্ট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অপূর্ণ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জাত্যর্থ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সংজ্ঞার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আসন্নতম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জাতি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বিভেদক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লক্ষন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			</a:t>
            </a:r>
          </a:p>
          <a:p>
            <a:pPr algn="ctr"/>
            <a:r>
              <a:rPr lang="en-GB" sz="40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মানূষ</a:t>
            </a:r>
            <a:r>
              <a:rPr lang="en-GB" sz="40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40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বুদ্ধিবৃত্তিসম্পন্ন</a:t>
            </a:r>
            <a:r>
              <a:rPr lang="en-GB" sz="40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GB" sz="40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endParaRPr lang="en-GB" sz="32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পূর্ণ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জাত্যর্থ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আসন্নতম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জাতি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বিভেদক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লক্ষন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। এ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ইহা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উপরোক্ত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সংজ্ঞার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নিম্নোক্তভাবে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হলোঃ</a:t>
            </a:r>
            <a:endParaRPr lang="en-GB" sz="3200" b="1" i="1" dirty="0">
              <a:solidFill>
                <a:schemeClr val="accent1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8534400" cy="6553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sz="32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GB" sz="3200" b="1" i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প্রথমতঃ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অর্থকে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সুনিদিষ্ট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প্রাঞ্জল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তুলে।যা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চিন্তাকে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যথাযথভাবে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সাহায্য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দ্বিতীয়তঃ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আবশ্যিক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তৃতীয়তঃ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সংজ্ঞায়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পূর্ণ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জাত্যর্থ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চতুর্থতঃ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সংজ্ঞায়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আসন্নতম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জাতি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বিভেদক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লক্ষন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পঞ্চমতঃ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শুদ্ধ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চিন্তার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অপরিহার্য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শর্ত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মধ্যকার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অস্পষ্টতা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অনিদিষ্টতা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বর্জন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সঠিক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গঠনের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লক্ষ্যে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এগিয়ে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যাওয়া</a:t>
            </a:r>
            <a:r>
              <a:rPr lang="en-GB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just"/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534400" cy="6172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সংজ্ঞার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দুটিঃ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সংজ্ঞেয়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সংজ্ঞার্থ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সংজ্ঞেয়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সংজ্ঞার্থ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সংজ্ঞার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সংজ্ঞেয়ের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সংজ্ঞার্থের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সমপরিমাণ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ফলে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সংজ্ঞেয়ের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সংজ্ঞার্থের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বিনিময়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সম্ভব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endParaRPr lang="en-GB" sz="4000" b="1" i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40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en-GB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বুদ্ধিবৃত্তি</a:t>
            </a:r>
            <a:r>
              <a:rPr lang="en-GB" sz="40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সম্পন্ন</a:t>
            </a:r>
            <a:r>
              <a:rPr lang="en-GB" sz="40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জীব</a:t>
            </a:r>
            <a:r>
              <a:rPr lang="en-GB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endParaRPr lang="en-GB" sz="3200" b="1" i="1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বিধায়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b="1" i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সংজ্ঞেয়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আর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আবশ্যিক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অপরিহার্য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গুণ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সারসত্তা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জাত্যর্থ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b="1" i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বুদ্ধিবৃত্তিসম্পন্ন</a:t>
            </a:r>
            <a:r>
              <a:rPr lang="en-GB" sz="3200" b="1" i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জীব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সংজ্ঞেয়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GB" sz="32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endParaRPr lang="en-GB" sz="3200" b="1" i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458200" cy="6096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GB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GB" sz="32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endParaRPr lang="en-GB" sz="32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উপরোক্ত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প্রতীয়মান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অত্যন্ত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গুরুত্বপূর্ণ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স্পষ্ট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বোধগম্য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295400"/>
          <a:ext cx="8382000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/>
                <a:gridCol w="2794000"/>
                <a:gridCol w="2794000"/>
              </a:tblGrid>
              <a:tr h="559266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 smtClean="0">
                          <a:latin typeface="NikoshBAN" pitchFamily="2" charset="0"/>
                          <a:cs typeface="NikoshBAN" pitchFamily="2" charset="0"/>
                        </a:rPr>
                        <a:t>ব্যক্ত্যর্থ</a:t>
                      </a:r>
                      <a:endParaRPr lang="en-GB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 smtClean="0">
                          <a:latin typeface="NikoshBAN" pitchFamily="2" charset="0"/>
                          <a:cs typeface="NikoshBAN" pitchFamily="2" charset="0"/>
                        </a:rPr>
                        <a:t>সংজ্ঞেয়</a:t>
                      </a:r>
                      <a:r>
                        <a:rPr lang="en-GB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পদ</a:t>
                      </a:r>
                      <a:endParaRPr lang="en-GB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 smtClean="0">
                          <a:latin typeface="NikoshBAN" pitchFamily="2" charset="0"/>
                          <a:cs typeface="NikoshBAN" pitchFamily="2" charset="0"/>
                        </a:rPr>
                        <a:t>সংজ্ঞার্থ</a:t>
                      </a:r>
                      <a:r>
                        <a:rPr lang="en-GB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পদ</a:t>
                      </a:r>
                      <a:endParaRPr lang="en-GB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93956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 smtClean="0">
                          <a:latin typeface="NikoshBAN" pitchFamily="2" charset="0"/>
                          <a:cs typeface="NikoshBAN" pitchFamily="2" charset="0"/>
                        </a:rPr>
                        <a:t>সব</a:t>
                      </a:r>
                      <a:endParaRPr lang="en-GB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 smtClean="0">
                          <a:latin typeface="NikoshBAN" pitchFamily="2" charset="0"/>
                          <a:cs typeface="NikoshBAN" pitchFamily="2" charset="0"/>
                        </a:rPr>
                        <a:t>মানুষ</a:t>
                      </a:r>
                      <a:r>
                        <a:rPr lang="en-GB" sz="3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হয়</a:t>
                      </a:r>
                      <a:endParaRPr lang="en-GB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err="1" smtClean="0">
                          <a:latin typeface="NikoshBAN" pitchFamily="2" charset="0"/>
                          <a:cs typeface="NikoshBAN" pitchFamily="2" charset="0"/>
                        </a:rPr>
                        <a:t>বুদ্ধিবৃত্তিসম্পন্ন</a:t>
                      </a:r>
                      <a:r>
                        <a:rPr lang="en-GB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জীব</a:t>
                      </a:r>
                      <a:endParaRPr lang="en-GB" sz="32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GB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3956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 smtClean="0">
                          <a:latin typeface="NikoshBAN" pitchFamily="2" charset="0"/>
                          <a:cs typeface="NikoshBAN" pitchFamily="2" charset="0"/>
                        </a:rPr>
                        <a:t>সব</a:t>
                      </a:r>
                      <a:endParaRPr lang="en-GB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err="1" smtClean="0">
                          <a:latin typeface="NikoshBAN" pitchFamily="2" charset="0"/>
                          <a:cs typeface="NikoshBAN" pitchFamily="2" charset="0"/>
                        </a:rPr>
                        <a:t>বুদ্ধিবৃত্তিসম্পন্ন</a:t>
                      </a:r>
                      <a:r>
                        <a:rPr lang="en-GB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জীব</a:t>
                      </a:r>
                      <a:endParaRPr lang="en-GB" sz="32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GB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 smtClean="0">
                          <a:latin typeface="NikoshBAN" pitchFamily="2" charset="0"/>
                          <a:cs typeface="NikoshBAN" pitchFamily="2" charset="0"/>
                        </a:rPr>
                        <a:t>মানুষ</a:t>
                      </a:r>
                      <a:endParaRPr lang="en-GB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610600" cy="6172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i="1" u="sng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GB" sz="4000" b="1" i="1" u="sng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4000" b="1" i="1" u="sng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4000" b="1" i="1" u="sng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4000" b="1" i="1" u="sng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endParaRPr lang="en-GB" sz="4000" b="1" i="1" u="sng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GB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অপরিহার্য</a:t>
            </a:r>
            <a:r>
              <a:rPr lang="en-GB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GB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প্রকাশের</a:t>
            </a:r>
            <a:r>
              <a:rPr lang="en-GB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GB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অপরদিকে</a:t>
            </a:r>
            <a:r>
              <a:rPr lang="en-GB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GB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GB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উপলক্ষন</a:t>
            </a:r>
            <a:r>
              <a:rPr lang="en-GB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অবান্তর</a:t>
            </a:r>
            <a:r>
              <a:rPr lang="en-GB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লক্ষন</a:t>
            </a:r>
            <a:r>
              <a:rPr lang="en-GB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জাত্যর্থের</a:t>
            </a:r>
            <a:r>
              <a:rPr lang="en-GB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অংশ</a:t>
            </a:r>
            <a:r>
              <a:rPr lang="en-GB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বিশেষের</a:t>
            </a:r>
            <a:r>
              <a:rPr lang="en-GB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GB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একত্রে</a:t>
            </a:r>
            <a:r>
              <a:rPr lang="en-GB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GB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GB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GB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GB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হল</a:t>
            </a:r>
            <a:r>
              <a:rPr lang="en-GB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বুদ্ধিবৃত্তিসম্পন্ন</a:t>
            </a:r>
            <a:r>
              <a:rPr lang="en-GB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জীব</a:t>
            </a:r>
            <a:endParaRPr lang="en-GB" sz="3200" b="1" i="1" dirty="0" smtClean="0">
              <a:solidFill>
                <a:schemeClr val="accent3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GB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GB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শান্তি</a:t>
            </a:r>
            <a:r>
              <a:rPr lang="en-GB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GB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জীব</a:t>
            </a:r>
            <a:r>
              <a:rPr lang="en-GB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দ্বিপদী</a:t>
            </a:r>
            <a:r>
              <a:rPr lang="en-GB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জীব</a:t>
            </a:r>
            <a:r>
              <a:rPr lang="en-GB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GB" sz="32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12-Point Star 2"/>
          <p:cNvSpPr/>
          <p:nvPr/>
        </p:nvSpPr>
        <p:spPr>
          <a:xfrm>
            <a:off x="228600" y="533400"/>
            <a:ext cx="8534400" cy="11430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Definition &amp; Description</a:t>
            </a:r>
            <a:endParaRPr lang="en-GB" sz="3200" b="1" i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0"/>
            <a:ext cx="8534400" cy="6248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i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GB" dirty="0"/>
          </a:p>
        </p:txBody>
      </p:sp>
      <p:sp>
        <p:nvSpPr>
          <p:cNvPr id="4" name="Can 3"/>
          <p:cNvSpPr/>
          <p:nvPr/>
        </p:nvSpPr>
        <p:spPr>
          <a:xfrm>
            <a:off x="228600" y="1295400"/>
            <a:ext cx="2362200" cy="1143000"/>
          </a:xfrm>
          <a:prstGeom prst="ca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উপলক্ষন</a:t>
            </a:r>
            <a:endParaRPr lang="en-GB" sz="40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an 4"/>
          <p:cNvSpPr/>
          <p:nvPr/>
        </p:nvSpPr>
        <p:spPr>
          <a:xfrm>
            <a:off x="228600" y="4419600"/>
            <a:ext cx="2286000" cy="914400"/>
          </a:xfrm>
          <a:prstGeom prst="ca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অবান্তর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লক্ষন</a:t>
            </a:r>
            <a:endParaRPr lang="en-GB" sz="36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590800" y="1524000"/>
            <a:ext cx="762000" cy="76200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>
            <a:off x="2514600" y="4495800"/>
            <a:ext cx="838200" cy="76200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3276600" y="1143000"/>
            <a:ext cx="5410200" cy="1600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গুন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জাত্যর্থ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জাত্যর্থ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অনিবার্যভাবে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নিঃসৃত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উপলক্ষণ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276600" y="3733800"/>
            <a:ext cx="5410200" cy="1600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গুন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জাত্যর্থ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জাত্যর্থ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অনিবার্যভাবে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নিঃসৃত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অবান্তর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লক্ষণ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GB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Can 12"/>
          <p:cNvSpPr/>
          <p:nvPr/>
        </p:nvSpPr>
        <p:spPr>
          <a:xfrm>
            <a:off x="304800" y="4343400"/>
            <a:ext cx="2286000" cy="914400"/>
          </a:xfrm>
          <a:prstGeom prst="ca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অবান্তর</a:t>
            </a:r>
            <a:endParaRPr lang="en-GB" sz="3600" b="1" i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2-Point Star 7"/>
          <p:cNvSpPr/>
          <p:nvPr/>
        </p:nvSpPr>
        <p:spPr>
          <a:xfrm>
            <a:off x="304800" y="304800"/>
            <a:ext cx="8610600" cy="9144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বর্ণনার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endParaRPr lang="en-GB" sz="36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1000" y="1295400"/>
          <a:ext cx="84582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506334">
                <a:tc>
                  <a:txBody>
                    <a:bodyPr/>
                    <a:lstStyle/>
                    <a:p>
                      <a:pPr algn="ctr"/>
                      <a:r>
                        <a:rPr lang="en-GB" sz="3200" i="1" dirty="0" err="1" smtClean="0">
                          <a:latin typeface="NikoshBAN" pitchFamily="2" charset="0"/>
                          <a:cs typeface="NikoshBAN" pitchFamily="2" charset="0"/>
                        </a:rPr>
                        <a:t>সংজ্ঞা</a:t>
                      </a:r>
                      <a:endParaRPr lang="en-GB" sz="3200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i="1" dirty="0" err="1" smtClean="0">
                          <a:latin typeface="NikoshBAN" pitchFamily="2" charset="0"/>
                          <a:cs typeface="NikoshBAN" pitchFamily="2" charset="0"/>
                        </a:rPr>
                        <a:t>বর্ণনা</a:t>
                      </a:r>
                      <a:endParaRPr lang="en-GB" sz="3200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826125">
                <a:tc>
                  <a:txBody>
                    <a:bodyPr/>
                    <a:lstStyle/>
                    <a:p>
                      <a:pPr algn="just"/>
                      <a:r>
                        <a:rPr lang="en-GB" sz="2800" b="1" i="1" dirty="0" smtClean="0">
                          <a:latin typeface="NikoshBAN" pitchFamily="2" charset="0"/>
                          <a:cs typeface="NikoshBAN" pitchFamily="2" charset="0"/>
                        </a:rPr>
                        <a:t>১। </a:t>
                      </a:r>
                      <a:r>
                        <a:rPr lang="en-GB" sz="2800" b="1" i="1" dirty="0" err="1" smtClean="0">
                          <a:latin typeface="NikoshBAN" pitchFamily="2" charset="0"/>
                          <a:cs typeface="NikoshBAN" pitchFamily="2" charset="0"/>
                        </a:rPr>
                        <a:t>সংজ্ঞায়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পরিপূর্ণ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জাত্যর্থের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উল্লেখ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করতে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হয়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GB" sz="28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i="1" dirty="0" smtClean="0">
                          <a:latin typeface="NikoshBAN" pitchFamily="2" charset="0"/>
                          <a:cs typeface="NikoshBAN" pitchFamily="2" charset="0"/>
                        </a:rPr>
                        <a:t>১।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বর্ণনায়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জাত্যর্থ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বহির্ভূত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অন্যান্য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গুণের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উল্লেখ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করতে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হয়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GB" sz="2800" b="1" i="1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826125">
                <a:tc>
                  <a:txBody>
                    <a:bodyPr/>
                    <a:lstStyle/>
                    <a:p>
                      <a:r>
                        <a:rPr lang="en-GB" sz="2800" b="1" i="1" dirty="0" smtClean="0">
                          <a:latin typeface="NikoshBAN" pitchFamily="2" charset="0"/>
                          <a:cs typeface="NikoshBAN" pitchFamily="2" charset="0"/>
                        </a:rPr>
                        <a:t>২। </a:t>
                      </a:r>
                      <a:r>
                        <a:rPr lang="en-GB" sz="2800" b="1" i="1" dirty="0" err="1" smtClean="0">
                          <a:latin typeface="NikoshBAN" pitchFamily="2" charset="0"/>
                          <a:cs typeface="NikoshBAN" pitchFamily="2" charset="0"/>
                        </a:rPr>
                        <a:t>সংজ্ঞায়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শুধু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বিভেদক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লক্ষনকে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প্রকাশ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করা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হয়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GB" sz="28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i="1" dirty="0" smtClean="0">
                          <a:latin typeface="NikoshBAN" pitchFamily="2" charset="0"/>
                          <a:cs typeface="NikoshBAN" pitchFamily="2" charset="0"/>
                        </a:rPr>
                        <a:t>২।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বর্ণনায়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উপলক্ষন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অবান্তর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লক্ষন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উভয়েরই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প্রকাশ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করা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হয়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GB" sz="28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53036">
                <a:tc>
                  <a:txBody>
                    <a:bodyPr/>
                    <a:lstStyle/>
                    <a:p>
                      <a:r>
                        <a:rPr lang="en-GB" sz="2800" b="1" i="1" dirty="0" smtClean="0">
                          <a:latin typeface="NikoshBAN" pitchFamily="2" charset="0"/>
                          <a:cs typeface="NikoshBAN" pitchFamily="2" charset="0"/>
                        </a:rPr>
                        <a:t>৩।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সংজ্ঞায়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একটি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বিষয়কে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সুস্পষ্ট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নির্ভুলভাবে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উপস্থাপন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করে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GB" sz="28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i="1" dirty="0" smtClean="0">
                          <a:latin typeface="NikoshBAN" pitchFamily="2" charset="0"/>
                          <a:cs typeface="NikoshBAN" pitchFamily="2" charset="0"/>
                        </a:rPr>
                        <a:t>৩।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বর্ণনায়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একটি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বিষয়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সম্পর্কে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সাধারণ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ধারনা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প্রদান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করে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GB" sz="28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53036">
                <a:tc>
                  <a:txBody>
                    <a:bodyPr/>
                    <a:lstStyle/>
                    <a:p>
                      <a:r>
                        <a:rPr lang="en-GB" sz="2800" b="1" i="1" dirty="0" smtClean="0">
                          <a:latin typeface="NikoshBAN" pitchFamily="2" charset="0"/>
                          <a:cs typeface="NikoshBAN" pitchFamily="2" charset="0"/>
                        </a:rPr>
                        <a:t>৪।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সংজ্ঞায়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আলোচ্য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বিষয়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হচ্ছে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পদ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GB" sz="28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i="1" dirty="0" smtClean="0">
                          <a:latin typeface="NikoshBAN" pitchFamily="2" charset="0"/>
                          <a:cs typeface="NikoshBAN" pitchFamily="2" charset="0"/>
                        </a:rPr>
                        <a:t>৪।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বর্ণনায়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আলোচ্য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বিষয়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হচ্ছে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বস্তু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GB" sz="28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53036">
                <a:tc>
                  <a:txBody>
                    <a:bodyPr/>
                    <a:lstStyle/>
                    <a:p>
                      <a:r>
                        <a:rPr lang="en-GB" sz="2800" b="1" i="1" dirty="0" smtClean="0">
                          <a:latin typeface="NikoshBAN" pitchFamily="2" charset="0"/>
                          <a:cs typeface="NikoshBAN" pitchFamily="2" charset="0"/>
                        </a:rPr>
                        <a:t>৫।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সংজ্ঞার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ক্ষেত্রে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সংজ্ঞেয়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সংজ্ঞার্থের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পরিমান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সমান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GB" sz="28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i="1" dirty="0" smtClean="0">
                          <a:latin typeface="NikoshBAN" pitchFamily="2" charset="0"/>
                          <a:cs typeface="NikoshBAN" pitchFamily="2" charset="0"/>
                        </a:rPr>
                        <a:t>৫।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বর্ণনার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ক্ষেত্রে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এসব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বাধ্যবাধকতা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নেই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GB" sz="28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53036">
                <a:tc>
                  <a:txBody>
                    <a:bodyPr/>
                    <a:lstStyle/>
                    <a:p>
                      <a:r>
                        <a:rPr lang="en-GB" sz="2800" b="1" i="1" dirty="0" smtClean="0">
                          <a:latin typeface="NikoshBAN" pitchFamily="2" charset="0"/>
                          <a:cs typeface="NikoshBAN" pitchFamily="2" charset="0"/>
                        </a:rPr>
                        <a:t>৬। </a:t>
                      </a:r>
                      <a:r>
                        <a:rPr lang="en-GB" sz="2800" b="1" i="1" dirty="0" err="1" smtClean="0">
                          <a:latin typeface="NikoshBAN" pitchFamily="2" charset="0"/>
                          <a:cs typeface="NikoshBAN" pitchFamily="2" charset="0"/>
                        </a:rPr>
                        <a:t>সংজ্ঞায়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সর্বদা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সুনিদিষ্ট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হয়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GB" sz="28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i="1" dirty="0" smtClean="0">
                          <a:latin typeface="NikoshBAN" pitchFamily="2" charset="0"/>
                          <a:cs typeface="NikoshBAN" pitchFamily="2" charset="0"/>
                        </a:rPr>
                        <a:t>৬।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বর্ণনার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বিষয়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বিভিন্নরুপ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হতে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পারে</a:t>
                      </a:r>
                      <a:endParaRPr lang="en-GB" sz="28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2-Point Star 7"/>
          <p:cNvSpPr/>
          <p:nvPr/>
        </p:nvSpPr>
        <p:spPr>
          <a:xfrm>
            <a:off x="304800" y="304800"/>
            <a:ext cx="8610600" cy="9144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বর্ণনার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endParaRPr lang="en-GB" sz="36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1000" y="1295400"/>
          <a:ext cx="84582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506334">
                <a:tc>
                  <a:txBody>
                    <a:bodyPr/>
                    <a:lstStyle/>
                    <a:p>
                      <a:pPr algn="ctr"/>
                      <a:r>
                        <a:rPr lang="en-GB" sz="3200" i="1" dirty="0" err="1" smtClean="0">
                          <a:latin typeface="NikoshBAN" pitchFamily="2" charset="0"/>
                          <a:cs typeface="NikoshBAN" pitchFamily="2" charset="0"/>
                        </a:rPr>
                        <a:t>সংজ্ঞা</a:t>
                      </a:r>
                      <a:endParaRPr lang="en-GB" sz="3200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i="1" dirty="0" err="1" smtClean="0">
                          <a:latin typeface="NikoshBAN" pitchFamily="2" charset="0"/>
                          <a:cs typeface="NikoshBAN" pitchFamily="2" charset="0"/>
                        </a:rPr>
                        <a:t>বর্ণনা</a:t>
                      </a:r>
                      <a:endParaRPr lang="en-GB" sz="3200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826125">
                <a:tc>
                  <a:txBody>
                    <a:bodyPr/>
                    <a:lstStyle/>
                    <a:p>
                      <a:pPr algn="just"/>
                      <a:r>
                        <a:rPr lang="en-GB" sz="2800" b="1" i="1" dirty="0" smtClean="0">
                          <a:latin typeface="NikoshBAN" pitchFamily="2" charset="0"/>
                          <a:cs typeface="NikoshBAN" pitchFamily="2" charset="0"/>
                        </a:rPr>
                        <a:t>৭। </a:t>
                      </a:r>
                      <a:r>
                        <a:rPr lang="en-GB" sz="2800" b="1" i="1" dirty="0" err="1" smtClean="0">
                          <a:latin typeface="NikoshBAN" pitchFamily="2" charset="0"/>
                          <a:cs typeface="NikoshBAN" pitchFamily="2" charset="0"/>
                        </a:rPr>
                        <a:t>সংজ্ঞা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হচ্ছে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একটি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সুনিদিষ্ট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প্রক্রিয়া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GB" sz="28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i="1" dirty="0" smtClean="0">
                          <a:latin typeface="NikoshBAN" pitchFamily="2" charset="0"/>
                          <a:cs typeface="NikoshBAN" pitchFamily="2" charset="0"/>
                        </a:rPr>
                        <a:t>৭। </a:t>
                      </a:r>
                      <a:r>
                        <a:rPr lang="en-GB" sz="2800" b="1" i="1" dirty="0" err="1" smtClean="0">
                          <a:latin typeface="NikoshBAN" pitchFamily="2" charset="0"/>
                          <a:cs typeface="NikoshBAN" pitchFamily="2" charset="0"/>
                        </a:rPr>
                        <a:t>বর্ণনার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কোনো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নিদিষ্ট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প্রক্রিয়া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নেই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GB" sz="2800" b="1" i="1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826125">
                <a:tc>
                  <a:txBody>
                    <a:bodyPr/>
                    <a:lstStyle/>
                    <a:p>
                      <a:r>
                        <a:rPr lang="en-GB" sz="2800" b="1" i="1" dirty="0" smtClean="0">
                          <a:latin typeface="NikoshBAN" pitchFamily="2" charset="0"/>
                          <a:cs typeface="NikoshBAN" pitchFamily="2" charset="0"/>
                        </a:rPr>
                        <a:t>৮।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জাত্যর্থ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আছে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এমন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পদের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সংজ্ঞা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দেওয়া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যায়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GB" sz="28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i="1" dirty="0" smtClean="0">
                          <a:latin typeface="NikoshBAN" pitchFamily="2" charset="0"/>
                          <a:cs typeface="NikoshBAN" pitchFamily="2" charset="0"/>
                        </a:rPr>
                        <a:t>৮। </a:t>
                      </a:r>
                      <a:r>
                        <a:rPr lang="en-GB" sz="2800" b="1" i="1" dirty="0" err="1" smtClean="0">
                          <a:latin typeface="NikoshBAN" pitchFamily="2" charset="0"/>
                          <a:cs typeface="NikoshBAN" pitchFamily="2" charset="0"/>
                        </a:rPr>
                        <a:t>জাত্যর্থক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অজাত্যর্থক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সকল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পদের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বর্ণনা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দেওয়া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যায়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GB" sz="28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53036">
                <a:tc>
                  <a:txBody>
                    <a:bodyPr/>
                    <a:lstStyle/>
                    <a:p>
                      <a:r>
                        <a:rPr lang="en-GB" sz="2800" b="1" i="1" dirty="0" smtClean="0">
                          <a:latin typeface="NikoshBAN" pitchFamily="2" charset="0"/>
                          <a:cs typeface="NikoshBAN" pitchFamily="2" charset="0"/>
                        </a:rPr>
                        <a:t>৯। </a:t>
                      </a:r>
                      <a:r>
                        <a:rPr lang="en-GB" sz="2800" b="1" i="1" dirty="0" err="1" smtClean="0">
                          <a:latin typeface="NikoshBAN" pitchFamily="2" charset="0"/>
                          <a:cs typeface="NikoshBAN" pitchFamily="2" charset="0"/>
                        </a:rPr>
                        <a:t>সংজ্ঞা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কেবল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মাত্র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শ্রেণিবাচক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পদের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ক্ষেত্রে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প্রযোজ্য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। </a:t>
                      </a:r>
                      <a:endParaRPr lang="en-GB" sz="28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i="1" dirty="0" smtClean="0">
                          <a:latin typeface="NikoshBAN" pitchFamily="2" charset="0"/>
                          <a:cs typeface="NikoshBAN" pitchFamily="2" charset="0"/>
                        </a:rPr>
                        <a:t>৯।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বর্ণনা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সব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ধরণের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বস্তুরক্ষেত্রে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প্রয়োগ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করা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হয়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GB" sz="28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53036">
                <a:tc>
                  <a:txBody>
                    <a:bodyPr/>
                    <a:lstStyle/>
                    <a:p>
                      <a:r>
                        <a:rPr lang="en-GB" sz="2800" b="1" i="1" dirty="0" smtClean="0">
                          <a:latin typeface="NikoshBAN" pitchFamily="2" charset="0"/>
                          <a:cs typeface="NikoshBAN" pitchFamily="2" charset="0"/>
                        </a:rPr>
                        <a:t>১০।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সংজ্ঞা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হচ্ছে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বিজ্ঞান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সম্মত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প্রক্রিয়া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GB" sz="28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i="1" dirty="0" smtClean="0">
                          <a:latin typeface="NikoshBAN" pitchFamily="2" charset="0"/>
                          <a:cs typeface="NikoshBAN" pitchFamily="2" charset="0"/>
                        </a:rPr>
                        <a:t>১০। </a:t>
                      </a:r>
                      <a:r>
                        <a:rPr lang="en-GB" sz="2800" b="1" i="1" dirty="0" err="1" smtClean="0">
                          <a:latin typeface="NikoshBAN" pitchFamily="2" charset="0"/>
                          <a:cs typeface="NikoshBAN" pitchFamily="2" charset="0"/>
                        </a:rPr>
                        <a:t>বর্ণনা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হচ্ছে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লৌকিক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2800" b="1" i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প্রক্রিয়া</a:t>
                      </a:r>
                      <a:r>
                        <a:rPr lang="en-GB" sz="2800" b="1" i="1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GB" sz="28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53036">
                <a:tc>
                  <a:txBody>
                    <a:bodyPr/>
                    <a:lstStyle/>
                    <a:p>
                      <a:endParaRPr lang="en-GB" sz="28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53036">
                <a:tc>
                  <a:txBody>
                    <a:bodyPr/>
                    <a:lstStyle/>
                    <a:p>
                      <a:endParaRPr lang="en-GB" sz="28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b="1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200220_11391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304800"/>
            <a:ext cx="8534400" cy="62484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304800" y="304800"/>
            <a:ext cx="8534400" cy="12954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i="1" dirty="0" smtClean="0">
                <a:latin typeface="NikoshBAN" pitchFamily="2" charset="0"/>
                <a:cs typeface="NikoshBAN" pitchFamily="2" charset="0"/>
              </a:rPr>
              <a:t>Mohammed </a:t>
            </a:r>
            <a:r>
              <a:rPr lang="en-GB" sz="2400" b="1" i="1" dirty="0" err="1" smtClean="0">
                <a:latin typeface="NikoshBAN" pitchFamily="2" charset="0"/>
                <a:cs typeface="NikoshBAN" pitchFamily="2" charset="0"/>
              </a:rPr>
              <a:t>Fakhrul</a:t>
            </a:r>
            <a:r>
              <a:rPr lang="en-GB" sz="24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b="1" i="1" dirty="0" err="1" smtClean="0">
                <a:latin typeface="NikoshBAN" pitchFamily="2" charset="0"/>
                <a:cs typeface="NikoshBAN" pitchFamily="2" charset="0"/>
              </a:rPr>
              <a:t>Alam</a:t>
            </a:r>
            <a:endParaRPr lang="en-GB" sz="2400" b="1" i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2400" b="1" i="1" dirty="0" smtClean="0">
                <a:latin typeface="NikoshBAN" pitchFamily="2" charset="0"/>
                <a:cs typeface="NikoshBAN" pitchFamily="2" charset="0"/>
              </a:rPr>
              <a:t>Lecturer, Dept. Of Philosophy</a:t>
            </a:r>
          </a:p>
          <a:p>
            <a:pPr algn="ctr"/>
            <a:r>
              <a:rPr lang="en-GB" sz="2400" b="1" i="1" dirty="0" smtClean="0">
                <a:latin typeface="NikoshBAN" pitchFamily="2" charset="0"/>
                <a:cs typeface="NikoshBAN" pitchFamily="2" charset="0"/>
              </a:rPr>
              <a:t>CMDC, </a:t>
            </a:r>
            <a:r>
              <a:rPr lang="en-GB" sz="2400" b="1" i="1" dirty="0" err="1" smtClean="0">
                <a:latin typeface="NikoshBAN" pitchFamily="2" charset="0"/>
                <a:cs typeface="NikoshBAN" pitchFamily="2" charset="0"/>
              </a:rPr>
              <a:t>Chandina</a:t>
            </a:r>
            <a:r>
              <a:rPr lang="en-GB" sz="2400" b="1" i="1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GB" sz="2400" b="1" i="1" dirty="0" err="1" smtClean="0">
                <a:latin typeface="NikoshBAN" pitchFamily="2" charset="0"/>
                <a:cs typeface="NikoshBAN" pitchFamily="2" charset="0"/>
              </a:rPr>
              <a:t>Cumilla</a:t>
            </a:r>
            <a:r>
              <a:rPr lang="en-GB" sz="2400" b="1" i="1" dirty="0" smtClean="0">
                <a:latin typeface="NikoshBAN" pitchFamily="2" charset="0"/>
                <a:cs typeface="NikoshBAN" pitchFamily="2" charset="0"/>
              </a:rPr>
              <a:t>.</a:t>
            </a:r>
            <a:endParaRPr lang="en-GB" sz="24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" y="5562600"/>
            <a:ext cx="8534400" cy="990600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i="1" dirty="0" smtClean="0">
                <a:latin typeface="NikoshBAN" pitchFamily="2" charset="0"/>
                <a:cs typeface="NikoshBAN" pitchFamily="2" charset="0"/>
              </a:rPr>
              <a:t>fakhrulbilkis@gmail.com.</a:t>
            </a:r>
          </a:p>
          <a:p>
            <a:pPr algn="ctr"/>
            <a:r>
              <a:rPr lang="en-GB" sz="2400" b="1" i="1" dirty="0" smtClean="0">
                <a:latin typeface="NikoshBAN" pitchFamily="2" charset="0"/>
                <a:cs typeface="NikoshBAN" pitchFamily="2" charset="0"/>
              </a:rPr>
              <a:t>Contact:  </a:t>
            </a:r>
            <a:r>
              <a:rPr lang="en-GB" sz="2400" b="1" i="1" dirty="0" smtClean="0">
                <a:latin typeface="+mj-lt"/>
                <a:cs typeface="NikoshBAN" pitchFamily="2" charset="0"/>
              </a:rPr>
              <a:t>01715293395</a:t>
            </a:r>
            <a:endParaRPr lang="en-GB" sz="2400" b="1" i="1" dirty="0">
              <a:latin typeface="+mj-lt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xplosion 2 2"/>
          <p:cNvSpPr/>
          <p:nvPr/>
        </p:nvSpPr>
        <p:spPr>
          <a:xfrm>
            <a:off x="0" y="304800"/>
            <a:ext cx="10287000" cy="1524000"/>
          </a:xfrm>
          <a:prstGeom prst="irregularSeal2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বর্ণনার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সাদৃশ্য</a:t>
            </a:r>
            <a:endParaRPr lang="en-GB" sz="36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" y="1905000"/>
            <a:ext cx="853440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সংজ্ঞাও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উভয়ের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সুস্পষ্ট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GB" sz="32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04800" y="2895600"/>
            <a:ext cx="8534400" cy="1066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বর্ণনার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প্রকাশিত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বক্তব্য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চেয়ে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অধিক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স্পষ্ট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 ও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বোধগম্য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উঠে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32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4800" y="4038600"/>
            <a:ext cx="8534400" cy="10668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বর্ণনায়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গুণ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সহজ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কথায়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32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28600" y="5257800"/>
            <a:ext cx="8534400" cy="10668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দৈনন্দিন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জীবনে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উভয়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প্রক্রিয়াই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থাকি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3200" b="1" i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534400" cy="6248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 descr="hom 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667000"/>
            <a:ext cx="3181350" cy="2819400"/>
          </a:xfrm>
          <a:prstGeom prst="rect">
            <a:avLst/>
          </a:prstGeom>
        </p:spPr>
      </p:pic>
      <p:sp>
        <p:nvSpPr>
          <p:cNvPr id="4" name="Explosion 1 3"/>
          <p:cNvSpPr/>
          <p:nvPr/>
        </p:nvSpPr>
        <p:spPr>
          <a:xfrm>
            <a:off x="685800" y="304800"/>
            <a:ext cx="7924800" cy="15240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i="1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GB" sz="48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4800" b="1" i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GB" sz="48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38600" y="2514600"/>
            <a:ext cx="4114800" cy="2895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i="1" dirty="0" err="1" smtClean="0">
                <a:latin typeface="NikoshBAN" pitchFamily="2" charset="0"/>
                <a:cs typeface="NikoshBAN" pitchFamily="2" charset="0"/>
              </a:rPr>
              <a:t>ছক</a:t>
            </a:r>
            <a:r>
              <a:rPr lang="en-GB" sz="44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i="1" dirty="0" err="1" smtClean="0">
                <a:latin typeface="NikoshBAN" pitchFamily="2" charset="0"/>
                <a:cs typeface="NikoshBAN" pitchFamily="2" charset="0"/>
              </a:rPr>
              <a:t>আকারে</a:t>
            </a:r>
            <a:r>
              <a:rPr lang="en-GB" sz="44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i="1" dirty="0" err="1" smtClean="0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44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i="1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4400" b="1" i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4400" b="1" i="1" dirty="0" err="1" smtClean="0">
                <a:latin typeface="NikoshBAN" pitchFamily="2" charset="0"/>
                <a:cs typeface="NikoshBAN" pitchFamily="2" charset="0"/>
              </a:rPr>
              <a:t>বর্ণনার</a:t>
            </a:r>
            <a:r>
              <a:rPr lang="en-GB" sz="44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i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GB" sz="44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i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44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i="1" dirty="0" err="1" smtClean="0">
                <a:latin typeface="NikoshBAN" pitchFamily="2" charset="0"/>
                <a:cs typeface="NikoshBAN" pitchFamily="2" charset="0"/>
              </a:rPr>
              <a:t>দৃষ্টান্ত</a:t>
            </a:r>
            <a:r>
              <a:rPr lang="en-GB" sz="44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i="1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GB" sz="44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i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GB" dirty="0" smtClean="0"/>
              <a:t>।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143000"/>
            <a:ext cx="8534400" cy="5105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04800" y="457200"/>
            <a:ext cx="8534400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i="1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GB" sz="4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800" b="1" i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GB" sz="4800" b="1" i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gro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752600"/>
            <a:ext cx="4038600" cy="436245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343400" y="1600200"/>
            <a:ext cx="4191000" cy="434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i="1" dirty="0" err="1" smtClean="0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44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i="1" dirty="0" err="1" smtClean="0">
                <a:latin typeface="NikoshBAN" pitchFamily="2" charset="0"/>
                <a:cs typeface="NikoshBAN" pitchFamily="2" charset="0"/>
              </a:rPr>
              <a:t>সংজ্ঞার</a:t>
            </a:r>
            <a:r>
              <a:rPr lang="en-GB" sz="44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i="1" dirty="0" err="1" smtClean="0">
                <a:latin typeface="NikoshBAN" pitchFamily="2" charset="0"/>
                <a:cs typeface="NikoshBAN" pitchFamily="2" charset="0"/>
              </a:rPr>
              <a:t>গুরুত্বপূর্ণ</a:t>
            </a:r>
            <a:r>
              <a:rPr lang="en-GB" sz="44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i="1" dirty="0" err="1" smtClean="0">
                <a:latin typeface="NikoshBAN" pitchFamily="2" charset="0"/>
                <a:cs typeface="NikoshBAN" pitchFamily="2" charset="0"/>
              </a:rPr>
              <a:t>শব্দগুলোর</a:t>
            </a:r>
            <a:r>
              <a:rPr lang="en-GB" sz="44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i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GB" sz="44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i="1" dirty="0" err="1" smtClean="0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GB" sz="44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i="1" dirty="0" err="1" smtClean="0">
                <a:latin typeface="NikoshBAN" pitchFamily="2" charset="0"/>
                <a:cs typeface="NikoshBAN" pitchFamily="2" charset="0"/>
              </a:rPr>
              <a:t>তৈরী</a:t>
            </a:r>
            <a:r>
              <a:rPr lang="en-GB" sz="44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i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GB" sz="4400" b="1" i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4400" b="1" i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800600"/>
            <a:ext cx="2057400" cy="1752600"/>
          </a:xfrm>
          <a:prstGeom prst="rect">
            <a:avLst/>
          </a:prstGeom>
        </p:spPr>
      </p:pic>
      <p:pic>
        <p:nvPicPr>
          <p:cNvPr id="3" name="Picture 2" descr="R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4800600"/>
            <a:ext cx="2438400" cy="1752600"/>
          </a:xfrm>
          <a:prstGeom prst="rect">
            <a:avLst/>
          </a:prstGeom>
        </p:spPr>
      </p:pic>
      <p:pic>
        <p:nvPicPr>
          <p:cNvPr id="5" name="Picture 4" descr="R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1400" y="2209800"/>
            <a:ext cx="1447800" cy="2590800"/>
          </a:xfrm>
          <a:prstGeom prst="rect">
            <a:avLst/>
          </a:prstGeom>
        </p:spPr>
      </p:pic>
      <p:pic>
        <p:nvPicPr>
          <p:cNvPr id="6" name="Picture 5" descr="R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2209800" cy="1905000"/>
          </a:xfrm>
          <a:prstGeom prst="rect">
            <a:avLst/>
          </a:prstGeom>
        </p:spPr>
      </p:pic>
      <p:pic>
        <p:nvPicPr>
          <p:cNvPr id="7" name="Picture 6" descr="R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304800"/>
            <a:ext cx="2209800" cy="1905000"/>
          </a:xfrm>
          <a:prstGeom prst="rect">
            <a:avLst/>
          </a:prstGeom>
        </p:spPr>
      </p:pic>
      <p:pic>
        <p:nvPicPr>
          <p:cNvPr id="8" name="Picture 7" descr="R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304800"/>
            <a:ext cx="2057400" cy="1905000"/>
          </a:xfrm>
          <a:prstGeom prst="rect">
            <a:avLst/>
          </a:prstGeom>
        </p:spPr>
      </p:pic>
      <p:pic>
        <p:nvPicPr>
          <p:cNvPr id="9" name="Picture 8" descr="R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304800"/>
            <a:ext cx="2057400" cy="1905000"/>
          </a:xfrm>
          <a:prstGeom prst="rect">
            <a:avLst/>
          </a:prstGeom>
        </p:spPr>
      </p:pic>
      <p:pic>
        <p:nvPicPr>
          <p:cNvPr id="10" name="Picture 9" descr="R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4800600"/>
            <a:ext cx="2057400" cy="1752600"/>
          </a:xfrm>
          <a:prstGeom prst="rect">
            <a:avLst/>
          </a:prstGeom>
        </p:spPr>
      </p:pic>
      <p:pic>
        <p:nvPicPr>
          <p:cNvPr id="11" name="Picture 10" descr="R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4800600"/>
            <a:ext cx="2057400" cy="1752600"/>
          </a:xfrm>
          <a:prstGeom prst="rect">
            <a:avLst/>
          </a:prstGeom>
        </p:spPr>
      </p:pic>
      <p:pic>
        <p:nvPicPr>
          <p:cNvPr id="12" name="Picture 11" descr="R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09800"/>
            <a:ext cx="1295400" cy="25908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600200" y="2209800"/>
            <a:ext cx="5791200" cy="25908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i="1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GB" sz="9600" b="1" i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81000"/>
            <a:ext cx="8534400" cy="8382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নীচের</a:t>
            </a:r>
            <a:r>
              <a:rPr lang="en-GB" sz="44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GB" sz="44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মনোযোগ</a:t>
            </a:r>
            <a:r>
              <a:rPr lang="en-GB" sz="44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সহকারে</a:t>
            </a:r>
            <a:r>
              <a:rPr lang="en-GB" sz="44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GB" sz="44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GB" sz="4400" b="1" i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ef 1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295400"/>
            <a:ext cx="4898571" cy="2743200"/>
          </a:xfrm>
          <a:prstGeom prst="rect">
            <a:avLst/>
          </a:prstGeom>
        </p:spPr>
      </p:pic>
      <p:pic>
        <p:nvPicPr>
          <p:cNvPr id="6" name="Picture 5" descr="man 1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114800"/>
            <a:ext cx="1800225" cy="2533650"/>
          </a:xfrm>
          <a:prstGeom prst="rect">
            <a:avLst/>
          </a:prstGeom>
        </p:spPr>
      </p:pic>
      <p:pic>
        <p:nvPicPr>
          <p:cNvPr id="7" name="Picture 6" descr="mn 7.jf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5600" y="4114800"/>
            <a:ext cx="2143125" cy="24479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81000" y="1295400"/>
            <a:ext cx="1828800" cy="2819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latin typeface="NikoshBAN" pitchFamily="2" charset="0"/>
                <a:cs typeface="NikoshBAN" pitchFamily="2" charset="0"/>
              </a:rPr>
              <a:t>Man</a:t>
            </a:r>
            <a:endParaRPr lang="en-GB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62200" y="4038600"/>
            <a:ext cx="4495800" cy="2438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i="1" dirty="0" smtClean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4000" b="1" i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Human being</a:t>
            </a:r>
            <a:endParaRPr lang="en-GB" sz="4000" b="1" i="1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62800" y="1219200"/>
            <a:ext cx="1676400" cy="2743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latin typeface="NikoshBAN" pitchFamily="2" charset="0"/>
                <a:cs typeface="NikoshBAN" pitchFamily="2" charset="0"/>
              </a:rPr>
              <a:t>Women</a:t>
            </a:r>
            <a:endParaRPr lang="en-GB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990600" y="3200400"/>
            <a:ext cx="762000" cy="838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Down Arrow 11"/>
          <p:cNvSpPr/>
          <p:nvPr/>
        </p:nvSpPr>
        <p:spPr>
          <a:xfrm>
            <a:off x="7772400" y="3048000"/>
            <a:ext cx="762000" cy="914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Up Arrow 12"/>
          <p:cNvSpPr/>
          <p:nvPr/>
        </p:nvSpPr>
        <p:spPr>
          <a:xfrm>
            <a:off x="4191000" y="4114800"/>
            <a:ext cx="914400" cy="11430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Callout 2"/>
          <p:cNvSpPr/>
          <p:nvPr/>
        </p:nvSpPr>
        <p:spPr>
          <a:xfrm>
            <a:off x="381000" y="990600"/>
            <a:ext cx="4648200" cy="4953000"/>
          </a:xfrm>
          <a:prstGeom prst="rightArrow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4400" b="1" i="1" dirty="0" err="1" smtClean="0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GB" sz="4400" b="1" i="1" dirty="0" smtClean="0">
                <a:latin typeface="NikoshBAN" pitchFamily="2" charset="0"/>
                <a:cs typeface="NikoshBAN" pitchFamily="2" charset="0"/>
              </a:rPr>
              <a:t> – (</a:t>
            </a:r>
            <a:r>
              <a:rPr lang="en-GB" sz="4400" b="1" i="1" dirty="0" err="1" smtClean="0"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GB" sz="44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i="1" dirty="0" err="1" smtClean="0">
                <a:latin typeface="NikoshBAN" pitchFamily="2" charset="0"/>
                <a:cs typeface="NikoshBAN" pitchFamily="2" charset="0"/>
              </a:rPr>
              <a:t>পত্র</a:t>
            </a:r>
            <a:r>
              <a:rPr lang="en-GB" sz="4400" b="1" i="1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just"/>
            <a:endParaRPr lang="en-GB" sz="4400" b="1" i="1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GB" sz="4400" b="1" i="1" dirty="0" smtClean="0">
                <a:latin typeface="NikoshBAN" pitchFamily="2" charset="0"/>
                <a:cs typeface="NikoshBAN" pitchFamily="2" charset="0"/>
              </a:rPr>
              <a:t>LOGIC – </a:t>
            </a:r>
            <a:r>
              <a:rPr lang="en-GB" sz="4400" b="1" i="1" dirty="0" smtClean="0">
                <a:latin typeface="+mj-lt"/>
                <a:cs typeface="NikoshBAN" pitchFamily="2" charset="0"/>
              </a:rPr>
              <a:t>2</a:t>
            </a:r>
            <a:r>
              <a:rPr lang="en-GB" sz="4400" b="1" i="1" baseline="30000" dirty="0" smtClean="0">
                <a:latin typeface="+mj-lt"/>
                <a:cs typeface="NikoshBAN" pitchFamily="2" charset="0"/>
              </a:rPr>
              <a:t>ND</a:t>
            </a:r>
            <a:r>
              <a:rPr lang="en-GB" sz="4400" b="1" i="1" dirty="0" smtClean="0">
                <a:latin typeface="NikoshBAN" pitchFamily="2" charset="0"/>
                <a:cs typeface="NikoshBAN" pitchFamily="2" charset="0"/>
              </a:rPr>
              <a:t> PAPER</a:t>
            </a:r>
            <a:endParaRPr lang="en-GB" sz="44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9200" y="1905000"/>
            <a:ext cx="3810000" cy="31700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endParaRPr lang="en-GB" sz="4000" b="1" i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endParaRPr lang="en-GB" sz="4000" b="1" i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GB" sz="4000" b="1" i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40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LOGICAL DEFENITION</a:t>
            </a:r>
            <a:endParaRPr lang="en-GB" sz="4000" b="1" i="1" dirty="0">
              <a:solidFill>
                <a:schemeClr val="accent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Callout 1"/>
          <p:cNvSpPr/>
          <p:nvPr/>
        </p:nvSpPr>
        <p:spPr>
          <a:xfrm>
            <a:off x="304800" y="304800"/>
            <a:ext cx="8610600" cy="1219200"/>
          </a:xfrm>
          <a:prstGeom prst="leftRightArrowCallout">
            <a:avLst/>
          </a:prstGeom>
          <a:solidFill>
            <a:srgbClr val="E218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i="1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GB" sz="6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6000" b="1" i="1" dirty="0" err="1" smtClean="0">
                <a:latin typeface="NikoshBAN" pitchFamily="2" charset="0"/>
                <a:cs typeface="NikoshBAN" pitchFamily="2" charset="0"/>
              </a:rPr>
              <a:t>ফল</a:t>
            </a:r>
            <a:endParaRPr lang="en-GB" sz="60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895600"/>
            <a:ext cx="8534400" cy="31700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GB" sz="40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40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সংজ্ঞার</a:t>
            </a:r>
            <a:r>
              <a:rPr lang="en-GB" sz="40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GB" sz="40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লাভ</a:t>
            </a:r>
            <a:r>
              <a:rPr lang="en-GB" sz="40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GB" sz="40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GB" sz="40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GB" sz="4000" b="1" i="1" dirty="0" smtClean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GB" sz="40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GB" sz="40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40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সংজ্ঞার</a:t>
            </a:r>
            <a:r>
              <a:rPr lang="en-GB" sz="40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GB" sz="40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GB" sz="40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GB" sz="40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GB" sz="4000" b="1" i="1" dirty="0" smtClean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GB" sz="40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GB" sz="40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40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40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40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বর্ণনার</a:t>
            </a:r>
            <a:r>
              <a:rPr lang="en-GB" sz="40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GB" sz="40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GB" sz="40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GB" sz="40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04800" y="1828800"/>
            <a:ext cx="8534400" cy="9144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endParaRPr lang="en-GB" sz="4000" b="1" i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304800" y="228600"/>
            <a:ext cx="8534400" cy="1371600"/>
          </a:xfrm>
          <a:prstGeom prst="horizontalScrol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Logical Definition</a:t>
            </a:r>
          </a:p>
          <a:p>
            <a:pPr algn="ctr"/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endParaRPr lang="en-GB" sz="32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600200"/>
            <a:ext cx="8534400" cy="50783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সাধারণভাবে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বাক্যে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অর্থকে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সুস্পষ্ট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সুনিদিষ্ট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প্রক্রিয়াকে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অথা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সংজ্ঞার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উদ্দ্যেশ্য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অর্থকে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সুস্পষ্ট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সুনিদিষ্ট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just"/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জানি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যুক্তিবাক্যে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দিক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pPr algn="just"/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smtClean="0">
                <a:latin typeface="NikoshBAN" pitchFamily="2" charset="0"/>
                <a:cs typeface="NikoshBAN" pitchFamily="2" charset="0"/>
                <a:sym typeface="Symbol"/>
              </a:rPr>
              <a:t>১.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  <a:sym typeface="Symbol"/>
              </a:rPr>
              <a:t>ব্যক্ত্যর্থ</a:t>
            </a:r>
            <a:r>
              <a:rPr lang="en-GB" sz="3600" dirty="0" smtClean="0">
                <a:latin typeface="NikoshBAN" pitchFamily="2" charset="0"/>
                <a:cs typeface="NikoshBAN" pitchFamily="2" charset="0"/>
                <a:sym typeface="Symbol"/>
              </a:rPr>
              <a:t> 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  <a:sym typeface="Symbol"/>
              </a:rPr>
              <a:t>বা</a:t>
            </a:r>
            <a:r>
              <a:rPr lang="en-GB" sz="36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  <a:sym typeface="Symbol"/>
              </a:rPr>
              <a:t>পরিমানের</a:t>
            </a:r>
            <a:r>
              <a:rPr lang="en-GB" sz="36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  <a:sym typeface="Symbol"/>
              </a:rPr>
              <a:t>দিক</a:t>
            </a:r>
            <a:r>
              <a:rPr lang="en-GB" sz="3600" dirty="0" smtClean="0">
                <a:latin typeface="NikoshBAN" pitchFamily="2" charset="0"/>
                <a:cs typeface="NikoshBAN" pitchFamily="2" charset="0"/>
                <a:sym typeface="Symbol"/>
              </a:rPr>
              <a:t>। ২.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  <a:sym typeface="Symbol"/>
              </a:rPr>
              <a:t>জাত্যর্থ</a:t>
            </a:r>
            <a:r>
              <a:rPr lang="en-GB" sz="36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  <a:sym typeface="Symbol"/>
              </a:rPr>
              <a:t>বা</a:t>
            </a:r>
            <a:r>
              <a:rPr lang="en-GB" sz="36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  <a:sym typeface="Symbol"/>
              </a:rPr>
              <a:t>গুণের</a:t>
            </a:r>
            <a:r>
              <a:rPr lang="en-GB" sz="36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  <a:sym typeface="Symbol"/>
              </a:rPr>
              <a:t>দিক</a:t>
            </a:r>
            <a:r>
              <a:rPr lang="en-GB" sz="3600" dirty="0" smtClean="0">
                <a:latin typeface="NikoshBAN" pitchFamily="2" charset="0"/>
                <a:cs typeface="NikoshBAN" pitchFamily="2" charset="0"/>
                <a:sym typeface="Symbol"/>
              </a:rPr>
              <a:t>।</a:t>
            </a:r>
          </a:p>
          <a:p>
            <a:pPr algn="just"/>
            <a:r>
              <a:rPr lang="en-GB" sz="3600" dirty="0" err="1" smtClean="0">
                <a:latin typeface="NikoshBAN" pitchFamily="2" charset="0"/>
                <a:cs typeface="NikoshBAN" pitchFamily="2" charset="0"/>
                <a:sym typeface="Symbol"/>
              </a:rPr>
              <a:t>যৌক্তিক</a:t>
            </a:r>
            <a:r>
              <a:rPr lang="en-GB" sz="36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  <a:sym typeface="Symbol"/>
              </a:rPr>
              <a:t>সংজ্ঞায়</a:t>
            </a:r>
            <a:r>
              <a:rPr lang="en-GB" sz="36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  <a:sym typeface="Symbol"/>
              </a:rPr>
              <a:t>কেবলমাত্র</a:t>
            </a:r>
            <a:r>
              <a:rPr lang="en-GB" sz="36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  <a:sym typeface="Symbol"/>
              </a:rPr>
              <a:t>জাত্যর্থ</a:t>
            </a:r>
            <a:r>
              <a:rPr lang="en-GB" sz="36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  <a:sym typeface="Symbol"/>
              </a:rPr>
              <a:t>বা</a:t>
            </a:r>
            <a:r>
              <a:rPr lang="en-GB" sz="36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  <a:sym typeface="Symbol"/>
              </a:rPr>
              <a:t>গুণের</a:t>
            </a:r>
            <a:r>
              <a:rPr lang="en-GB" sz="36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  <a:sym typeface="Symbol"/>
              </a:rPr>
              <a:t>দিক</a:t>
            </a:r>
            <a:r>
              <a:rPr lang="en-GB" sz="36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  <a:sym typeface="Symbol"/>
              </a:rPr>
              <a:t>সম্পর্কে</a:t>
            </a:r>
            <a:r>
              <a:rPr lang="en-GB" sz="36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  <a:sym typeface="Symbol"/>
              </a:rPr>
              <a:t>আলোচনা</a:t>
            </a:r>
            <a:r>
              <a:rPr lang="en-GB" sz="36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  <a:sym typeface="Symbol"/>
              </a:rPr>
              <a:t>করা</a:t>
            </a:r>
            <a:r>
              <a:rPr lang="en-GB" sz="36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  <a:sym typeface="Symbol"/>
              </a:rPr>
              <a:t>হয়</a:t>
            </a:r>
            <a:r>
              <a:rPr lang="en-GB" sz="3600" dirty="0" smtClean="0">
                <a:latin typeface="NikoshBAN" pitchFamily="2" charset="0"/>
                <a:cs typeface="NikoshBAN" pitchFamily="2" charset="0"/>
                <a:sym typeface="Symbol"/>
              </a:rPr>
              <a:t>।</a:t>
            </a:r>
            <a:endParaRPr lang="en-GB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304800" y="228600"/>
            <a:ext cx="8534400" cy="1371600"/>
          </a:xfrm>
          <a:prstGeom prst="horizontalScrol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  Logical Definition.</a:t>
            </a:r>
          </a:p>
          <a:p>
            <a:pPr algn="ctr"/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endParaRPr lang="en-GB" sz="32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600200"/>
            <a:ext cx="8534400" cy="23083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সংজ্ঞার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ইংরেজী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প্রতিশব্দ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Definition.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ল্যাটিন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Definitio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উৎপত্তি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। 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Definitio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 ,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বস্তু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বিষয়ের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গুলোকে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GB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4343400"/>
            <a:ext cx="8534400" cy="1754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উৎপত্তি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গত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সংক্ষিপ্ত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সুস্পষ্ট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সুনিদিষ্ট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GB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8-Point Star 1"/>
          <p:cNvSpPr/>
          <p:nvPr/>
        </p:nvSpPr>
        <p:spPr>
          <a:xfrm>
            <a:off x="381000" y="457200"/>
            <a:ext cx="8305800" cy="1371600"/>
          </a:xfrm>
          <a:prstGeom prst="star8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NikoshBAN" pitchFamily="2" charset="0"/>
                <a:cs typeface="NikoshBAN" pitchFamily="2" charset="0"/>
              </a:rPr>
              <a:t>Relevance &amp; Nature of Logical Definition</a:t>
            </a:r>
            <a:endParaRPr lang="en-GB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1000" y="2133600"/>
            <a:ext cx="8458200" cy="4343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600" b="1" i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সংজ্ঞার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প্রাসঙ্গিকতা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600" b="1" i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বিষয়কে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সুস্পষ্টভাবে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3600" b="1" i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দৈনন্দিন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অনেক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অনেক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অস্পষ্টতা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600" b="1" i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দ্ব্যর্থকতা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ভাষাকে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জটিল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600" b="1" i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দুর্বোধ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তুলে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600" b="1" i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আর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সুস্পষ্টতার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জটিলতা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600" b="1" i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দুর্বোধ্যতা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দূর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সংজ্ঞার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একান্ত</a:t>
            </a:r>
            <a:r>
              <a:rPr lang="en-GB" sz="3600" b="1" i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প্রয়োজন</a:t>
            </a:r>
            <a:endParaRPr lang="en-GB" sz="3600" b="1" i="1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8-Point Star 1"/>
          <p:cNvSpPr/>
          <p:nvPr/>
        </p:nvSpPr>
        <p:spPr>
          <a:xfrm>
            <a:off x="228600" y="457200"/>
            <a:ext cx="8305800" cy="1371600"/>
          </a:xfrm>
          <a:prstGeom prst="star8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Relevance &amp; Nature of Logical Definition</a:t>
            </a:r>
            <a:endParaRPr lang="en-GB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1000" y="2133600"/>
            <a:ext cx="8458200" cy="43434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2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2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সংজ্ঞার</a:t>
            </a:r>
            <a:r>
              <a:rPr lang="en-GB" sz="2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প্রাসঙ্গিকতা</a:t>
            </a:r>
            <a:r>
              <a:rPr lang="en-GB" sz="2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2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GB" sz="2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GB" sz="2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প্রসংগে</a:t>
            </a:r>
            <a:r>
              <a:rPr lang="en-GB" sz="2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মার্কিন</a:t>
            </a:r>
            <a:r>
              <a:rPr lang="en-GB" sz="2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যুক্তিবিদ</a:t>
            </a:r>
            <a:r>
              <a:rPr lang="en-GB" sz="2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আই</a:t>
            </a:r>
            <a:r>
              <a:rPr lang="en-GB" sz="2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GB" sz="2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এম</a:t>
            </a:r>
            <a:r>
              <a:rPr lang="en-GB" sz="2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GB" sz="2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কপি</a:t>
            </a:r>
            <a:r>
              <a:rPr lang="en-GB" sz="2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2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সংজ্ঞার</a:t>
            </a:r>
            <a:r>
              <a:rPr lang="en-GB" sz="2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পাচটি</a:t>
            </a:r>
            <a:r>
              <a:rPr lang="en-GB" sz="3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উদ্দেশ্যের</a:t>
            </a:r>
            <a:r>
              <a:rPr lang="en-GB" sz="2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কথা</a:t>
            </a:r>
            <a:r>
              <a:rPr lang="en-GB" sz="2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তুলে</a:t>
            </a:r>
            <a:r>
              <a:rPr lang="en-GB" sz="2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ধরেন</a:t>
            </a:r>
            <a:endParaRPr lang="en-GB" sz="24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GB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  <a:sym typeface="Symbol"/>
              </a:rPr>
              <a:t> </a:t>
            </a:r>
            <a:r>
              <a:rPr lang="en-GB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GB" sz="4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GB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ভান্ডার</a:t>
            </a:r>
            <a:r>
              <a:rPr lang="en-GB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সমৃদ্ধ</a:t>
            </a:r>
            <a:r>
              <a:rPr lang="en-GB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4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করা</a:t>
            </a:r>
            <a:endParaRPr lang="en-GB" sz="4000" dirty="0" smtClean="0">
              <a:solidFill>
                <a:schemeClr val="accent1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GB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  <a:sym typeface="Symbol"/>
              </a:rPr>
              <a:t> </a:t>
            </a:r>
            <a:r>
              <a:rPr lang="en-GB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GB" sz="4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GB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দ্ব্যর্থকতা</a:t>
            </a:r>
            <a:r>
              <a:rPr lang="en-GB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অপসারণ</a:t>
            </a:r>
            <a:r>
              <a:rPr lang="en-GB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GB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  <a:sym typeface="Symbol"/>
              </a:rPr>
              <a:t> </a:t>
            </a:r>
            <a:r>
              <a:rPr lang="en-GB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GB" sz="4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GB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অস্পষ্টতা</a:t>
            </a:r>
            <a:r>
              <a:rPr lang="en-GB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দূর</a:t>
            </a:r>
            <a:r>
              <a:rPr lang="en-GB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GB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  <a:sym typeface="Symbol"/>
              </a:rPr>
              <a:t> </a:t>
            </a:r>
            <a:r>
              <a:rPr lang="en-GB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GB" sz="4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GB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তাত্ত্বিক</a:t>
            </a:r>
            <a:r>
              <a:rPr lang="en-GB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GB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দান</a:t>
            </a:r>
            <a:r>
              <a:rPr lang="en-GB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GB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  <a:sym typeface="Symbol"/>
              </a:rPr>
              <a:t> </a:t>
            </a:r>
            <a:r>
              <a:rPr lang="en-GB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৫। </a:t>
            </a:r>
            <a:r>
              <a:rPr lang="en-GB" sz="4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মনোভাবকে</a:t>
            </a:r>
            <a:r>
              <a:rPr lang="en-GB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প্রভাবিত</a:t>
            </a:r>
            <a:r>
              <a:rPr lang="en-GB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4000" dirty="0">
              <a:solidFill>
                <a:schemeClr val="accent1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639</TotalTime>
  <Words>1082</Words>
  <Application>Microsoft Office PowerPoint</Application>
  <PresentationFormat>On-screen Show (4:3)</PresentationFormat>
  <Paragraphs>140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Shamim01832613913</dc:creator>
  <cp:lastModifiedBy>Windows User</cp:lastModifiedBy>
  <cp:revision>104</cp:revision>
  <dcterms:created xsi:type="dcterms:W3CDTF">2006-08-16T00:00:00Z</dcterms:created>
  <dcterms:modified xsi:type="dcterms:W3CDTF">2020-09-10T07:32:19Z</dcterms:modified>
</cp:coreProperties>
</file>