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0" r:id="rId3"/>
    <p:sldId id="281" r:id="rId4"/>
    <p:sldId id="299" r:id="rId5"/>
    <p:sldId id="284" r:id="rId6"/>
    <p:sldId id="282" r:id="rId7"/>
    <p:sldId id="260" r:id="rId8"/>
    <p:sldId id="285" r:id="rId9"/>
    <p:sldId id="261" r:id="rId10"/>
    <p:sldId id="288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76" r:id="rId20"/>
    <p:sldId id="296" r:id="rId21"/>
    <p:sldId id="283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FE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3B6-B44B-4E84-BBE4-19330B52CEA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22AAE-6660-4C1C-B7AC-AC94B2D2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4B4-AD52-40AA-83F2-6FF2516A3DCB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AD47-960D-4F2C-9F31-1DB8BEA472F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0F77-8ECC-449F-92BF-B2DB59D2A065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17AF-6657-4FF4-8BED-BA49886DF4B9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1F49-9945-4423-8DF9-DDD26BD2C2F7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19B1-28E3-4CBA-BA62-A325A95B0158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A62E-DD04-41A2-87DF-5EC5E5D3DB62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8196-BA74-420B-B93C-E610F642421B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7C91-2437-488B-9E58-C1049F28B961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23-4C9C-4723-9682-22F62E3D2069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97FE-BD5D-46DC-825D-6CBA481E25E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0" y="-65237"/>
            <a:ext cx="12192000" cy="6923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4366" y="2839453"/>
            <a:ext cx="3243714" cy="12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943" y="2524270"/>
            <a:ext cx="7134330" cy="144655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3" y="40714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35913" y="484612"/>
            <a:ext cx="8078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268496" y="7245350"/>
            <a:ext cx="2743200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10/23/2020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468720" y="3175000"/>
            <a:ext cx="589680" cy="4919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12019" y="3707791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8154480" y="1790319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00582" y="4146794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2643043" y="2508113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26" y="1521566"/>
            <a:ext cx="861775" cy="826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2"/>
          <a:stretch/>
        </p:blipFill>
        <p:spPr>
          <a:xfrm>
            <a:off x="6253316" y="6440"/>
            <a:ext cx="5948378" cy="68515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6"/>
          <a:stretch/>
        </p:blipFill>
        <p:spPr>
          <a:xfrm>
            <a:off x="28705" y="-1"/>
            <a:ext cx="6251666" cy="68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" presetClass="entr" presetSubtype="8" decel="8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D4E5F4"/>
            </a:gs>
            <a:gs pos="3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35104" y="338666"/>
            <a:ext cx="3716215" cy="1226663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9964" y="324188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9178" y="2963584"/>
            <a:ext cx="6433644" cy="1077218"/>
          </a:xfrm>
          <a:prstGeom prst="rect">
            <a:avLst/>
          </a:prstGeom>
          <a:solidFill>
            <a:srgbClr val="F3AFEB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জিওল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687" y="2594252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৫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8319" b="12153"/>
          <a:stretch/>
        </p:blipFill>
        <p:spPr>
          <a:xfrm>
            <a:off x="4538535" y="146386"/>
            <a:ext cx="1390424" cy="2144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11264" b="12153"/>
          <a:stretch/>
        </p:blipFill>
        <p:spPr>
          <a:xfrm>
            <a:off x="5901436" y="164173"/>
            <a:ext cx="1320649" cy="21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5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-66851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6537" y="3943106"/>
            <a:ext cx="9627038" cy="65201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alpha val="7000"/>
                  <a:lumMod val="11000"/>
                  <a:lumOff val="89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অনেক প্রজাতির তুলনায় শিং ও মাগুর মাছের পুষ্টিগুন অনেক বেশি থাকে।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81837" y="699720"/>
            <a:ext cx="6245805" cy="618067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0" y="1604265"/>
            <a:ext cx="2870679" cy="1845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48" y="1638296"/>
            <a:ext cx="2727719" cy="181847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83416" y="1498610"/>
            <a:ext cx="3074318" cy="3014757"/>
            <a:chOff x="7183416" y="1549399"/>
            <a:chExt cx="3074318" cy="30147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416" y="1655299"/>
              <a:ext cx="2773198" cy="18454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8098">
              <a:off x="7242977" y="1549399"/>
              <a:ext cx="3014757" cy="301475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856537" y="4708788"/>
            <a:ext cx="97075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মাছে শরীরের উপযোগী  অধিক পরিমানে লৌহ থাকে এবং প্রোটিন বেশি ও তেল কম থাকে যার ফলে সহজে হজম হয়। 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12" y="1876511"/>
            <a:ext cx="4243388" cy="234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5" y="1903995"/>
            <a:ext cx="3703384" cy="2413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6" y="2308368"/>
            <a:ext cx="2533650" cy="1809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1628" y="4549975"/>
            <a:ext cx="97075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অসুস্থ ও রোগমুক্তির পর দ্রুত স্বাস্থ্যের উন্নতির জন্য এসব মাছ সমাদৃত। শিং ও মাগুর মাছ রক্ত স্বল্পতা রোধে ও বল বর্ধনে সহায়তা করে।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81837" y="459494"/>
            <a:ext cx="6245805" cy="618067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মাগুর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পুষ্টিগত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BFDFE"/>
            </a:gs>
            <a:gs pos="64000">
              <a:schemeClr val="bg1"/>
            </a:gs>
            <a:gs pos="84000">
              <a:srgbClr val="DEEBF7"/>
            </a:gs>
            <a:gs pos="28000">
              <a:srgbClr val="EFF5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35587" y="833009"/>
            <a:ext cx="3716215" cy="1226663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জোরায়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446" y="803375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200" y="2951946"/>
            <a:ext cx="6202533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শিং ও মাগুর মাছে কোন কোন ভিটামিন থাকে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ছের পুষ্টিগত গুরুত্ব লিখ?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3026" y="2582614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৫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8319" b="12153"/>
          <a:stretch/>
        </p:blipFill>
        <p:spPr>
          <a:xfrm>
            <a:off x="-1645364" y="373990"/>
            <a:ext cx="1390424" cy="2144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11264" b="12153"/>
          <a:stretch/>
        </p:blipFill>
        <p:spPr>
          <a:xfrm>
            <a:off x="12824025" y="373990"/>
            <a:ext cx="1320649" cy="21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" decel="9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56224 0.0423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1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51328 0.0409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15 0.04097 L 0.83515 -0.02755 " pathEditMode="relative" ptsTypes="AA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24 0.04236 L -0.56224 0.04421 L -0.25078 -0.02593 " pathEditMode="relative" rAng="0" ptsTypes="AAA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2000">
              <a:schemeClr val="accent1">
                <a:lumMod val="20000"/>
                <a:lumOff val="80000"/>
              </a:schemeClr>
            </a:gs>
            <a:gs pos="94000">
              <a:srgbClr val="F9DA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40975" y="409741"/>
            <a:ext cx="7689872" cy="646555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জন্য পুকুর নির্বাচন ও প্রস্তুতিঃ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35835" y="395263"/>
            <a:ext cx="318555" cy="661033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73" y="4069702"/>
            <a:ext cx="9044774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পুকুরের আয়তন ১০-৩০ শতক হওয়া ভালো। পুকুরের গভীরতা ১-১.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হবে। চাষের জন্য নির্বাচিত পুকুরটির পাড় ভাঙা থাকলে তা মেরামত করতে হবে।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আগাছা ও রাক্ষুসে মাছ সরিয়ে ফেলতে হবে।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সবশেষে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0" y="1320482"/>
            <a:ext cx="2814980" cy="2108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17" y="1344165"/>
            <a:ext cx="2531188" cy="2108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19" y="1320482"/>
            <a:ext cx="1579353" cy="2108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50" y="1363881"/>
            <a:ext cx="2869223" cy="215191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861126" y="2240859"/>
            <a:ext cx="50325" cy="6038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25001" y="1779194"/>
            <a:ext cx="139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১-১.৫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</a:t>
            </a:r>
            <a:r>
              <a:rPr lang="bn-BD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49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3AFEB"/>
            </a:gs>
            <a:gs pos="0">
              <a:schemeClr val="bg1"/>
            </a:gs>
            <a:gs pos="6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>
          <a:xfrm>
            <a:off x="5092385" y="228390"/>
            <a:ext cx="6903461" cy="39525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40975" y="409741"/>
            <a:ext cx="7689872" cy="646555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বেষ্টনি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নির্মানঃ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35835" y="395263"/>
            <a:ext cx="318555" cy="661033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9911" y="1978491"/>
            <a:ext cx="4525123" cy="1540494"/>
          </a:xfrm>
          <a:prstGeom prst="roundRect">
            <a:avLst/>
          </a:prstGeom>
          <a:solidFill>
            <a:srgbClr val="F3AF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শিং ও মাগুর মাছ চাষে পুকুর প্রস্তুতির সময় একটি গুরুত্বপূর্ণ কাজ হলো পুকুরের  চারদিকে পাড়ের উপর হতে ৩০ সে.মি. উঁচু করে বেড়া দেওয়া।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912" y="3831930"/>
            <a:ext cx="8119970" cy="703318"/>
          </a:xfrm>
          <a:prstGeom prst="roundRect">
            <a:avLst/>
          </a:prstGeom>
          <a:solidFill>
            <a:srgbClr val="F3AF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 দেওয়ার সুবিধা হচ্ছে, বৃষ্টি হলে মাছ পুকুরের বাইরে চলে যাওয়া এবং মাছের শত্রু যেমন- সাপ, ব্যাঙ ইত্যাদি ভিতরে প্রবেশ করতে পারেনা ।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9912" y="4865430"/>
            <a:ext cx="8119970" cy="703318"/>
          </a:xfrm>
          <a:prstGeom prst="roundRect">
            <a:avLst/>
          </a:prstGeom>
          <a:solidFill>
            <a:srgbClr val="F3AF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শুকনো অবস্থায় বেড়া দেওয়া ভালো অন্যথায় ভিতরে বিভিন্ন প্রাণী থাকে, এ অবস্থায় কোচ বা বিষটোপ দিয়ে সেগুলো মারার ব্যবস্থা করতে হবে ।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095129" y="2931459"/>
            <a:ext cx="0" cy="5461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1388" y="2542678"/>
            <a:ext cx="139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৩০ সে.মি.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5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1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2000">
              <a:schemeClr val="accent6">
                <a:lumMod val="20000"/>
                <a:lumOff val="80000"/>
              </a:schemeClr>
            </a:gs>
            <a:gs pos="94000">
              <a:srgbClr val="F9DA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0" y="1121067"/>
            <a:ext cx="3772022" cy="201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46" y="1138379"/>
            <a:ext cx="2989852" cy="200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ounded Rectangle 15"/>
          <p:cNvSpPr/>
          <p:nvPr/>
        </p:nvSpPr>
        <p:spPr>
          <a:xfrm>
            <a:off x="2800223" y="3480680"/>
            <a:ext cx="6931287" cy="761388"/>
          </a:xfrm>
          <a:prstGeom prst="roundRect">
            <a:avLst/>
          </a:prstGeom>
          <a:solidFill>
            <a:srgbClr val="F3AF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 ৩-৪ টি সিলভার কার্পের পোনা ছাড়া যেতে পারে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যা অতিরিক্ত ফাইটোপ্লাংটন খেয়ে পরিবেশ ভালো রাখবে।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8240606" y="450459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40975" y="409741"/>
            <a:ext cx="7127523" cy="646555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মজুদঃ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35835" y="395263"/>
            <a:ext cx="318555" cy="661033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43763" y="3398598"/>
            <a:ext cx="6908597" cy="887888"/>
          </a:xfrm>
          <a:prstGeom prst="roundRect">
            <a:avLst>
              <a:gd name="adj" fmla="val 18149"/>
            </a:avLst>
          </a:prstGeom>
          <a:solidFill>
            <a:srgbClr val="F3AFE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পুকুর প্রস্তুতির ৫-৭ দিন পর প্রতি শতাংশে ১৫০-২০০ টি মাগুর মাছের পোনা এবং ৩০০-৪০০ টি শিং মাছের পোনা মজুদ করতে হবে।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17434" y="3415909"/>
            <a:ext cx="6952137" cy="1142592"/>
          </a:xfrm>
          <a:prstGeom prst="roundRect">
            <a:avLst/>
          </a:prstGeom>
          <a:solidFill>
            <a:srgbClr val="F3AF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চাষ করলে শতকে শিং ও মাগুরের পোনা ৫০ টি এবং রুই জাতীয় মাছের পোনা ৪০ টি 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54390" y="3415909"/>
            <a:ext cx="272400" cy="897973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54390" y="3463369"/>
            <a:ext cx="272400" cy="79601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11923" y="3415909"/>
            <a:ext cx="355582" cy="1142592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79373" y="3463369"/>
            <a:ext cx="6911048" cy="1109447"/>
          </a:xfrm>
          <a:prstGeom prst="roundRect">
            <a:avLst/>
          </a:prstGeom>
          <a:solidFill>
            <a:srgbClr val="F3AFE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পানি পরিবর্তনের সুবিধা থাকলে শতাংশে        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২৫০-৩০০ টি মাগুর মাছের পোনা এবং 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৪০০-৫০০ টি শিং মাছের পোনা মজুদ করা যাবে।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59882" y="3463369"/>
            <a:ext cx="238980" cy="1109448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00223" y="3398598"/>
            <a:ext cx="6972987" cy="1334677"/>
          </a:xfrm>
          <a:prstGeom prst="roundRect">
            <a:avLst/>
          </a:prstGeom>
          <a:solidFill>
            <a:srgbClr val="F3AF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 ছাড়ার আদর্শ সময় হচ্ছে সকাল বা বিকাল (ঠান্ডা আবহাওয়ার)। পুকুরে পোনা ছাড়ার পূর্বে পটাশ বা লবন পানিতে শোধন ও খাপ খাইয়ে নিতে হবে 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79725" y="3398598"/>
            <a:ext cx="389132" cy="1334677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" grpId="0" animBg="1"/>
      <p:bldP spid="6" grpId="0" animBg="1"/>
      <p:bldP spid="15" grpId="0" animBg="1"/>
      <p:bldP spid="15" grpId="1" animBg="1"/>
      <p:bldP spid="17" grpId="0" animBg="1"/>
      <p:bldP spid="17" grpId="1" animBg="1"/>
      <p:bldP spid="13" grpId="0" animBg="1"/>
      <p:bldP spid="13" grpId="1" animBg="1"/>
      <p:bldP spid="14" grpId="0" animBg="1"/>
      <p:bldP spid="14" grpId="2" animBg="1"/>
      <p:bldP spid="18" grpId="0" animBg="1"/>
      <p:bldP spid="18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2000">
              <a:schemeClr val="accent6">
                <a:lumMod val="20000"/>
                <a:lumOff val="80000"/>
              </a:schemeClr>
            </a:gs>
            <a:gs pos="94000">
              <a:srgbClr val="F9DA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68634" y="437151"/>
            <a:ext cx="8860496" cy="646555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আহরনঃ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8178" y="413229"/>
            <a:ext cx="318555" cy="661033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53236" y="4114150"/>
            <a:ext cx="9126579" cy="759529"/>
          </a:xfrm>
          <a:prstGeom prst="roundRect">
            <a:avLst/>
          </a:prstGeom>
          <a:solidFill>
            <a:srgbClr val="F3AFE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 পরিচর্যা করলে ৭-১০ মাসে শিং ও মাগুর মাছ বাজারজাতকরনের উপযোগী হয়।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45014" y="4079970"/>
            <a:ext cx="216443" cy="827887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31108" y="4138557"/>
            <a:ext cx="9126579" cy="759529"/>
          </a:xfrm>
          <a:prstGeom prst="roundRect">
            <a:avLst/>
          </a:prstGeom>
          <a:solidFill>
            <a:srgbClr val="F3AFE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 সময়ে শিং মাছ গড়ে ১০০-১২৫ গ্রাম এবং মাগুর মাছ ১২০-১৪০ গ্রাম হয়ে থাকে।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02804" y="4130739"/>
            <a:ext cx="9126579" cy="759529"/>
          </a:xfrm>
          <a:prstGeom prst="roundRect">
            <a:avLst/>
          </a:prstGeom>
          <a:solidFill>
            <a:srgbClr val="F3AFE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 জাল টেনে বেশিরভাগ মাছ ধরতে হবে । সম্পূর্ণ মাছ ধরতে হলে</a:t>
            </a:r>
            <a:endParaRPr lang="en-GB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শুকিয়ে ফেলতে</a:t>
            </a:r>
            <a:r>
              <a:rPr lang="en-GB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22" y="1347789"/>
            <a:ext cx="4347951" cy="2445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36" y="1347789"/>
            <a:ext cx="4227942" cy="24457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1708" y="4104377"/>
            <a:ext cx="216443" cy="827887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1708" y="4096559"/>
            <a:ext cx="216443" cy="827887"/>
          </a:xfrm>
          <a:prstGeom prst="round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5" grpId="1" animBg="1"/>
      <p:bldP spid="13" grpId="0" animBg="1"/>
      <p:bldP spid="13" grpId="1" animBg="1"/>
      <p:bldP spid="22" grpId="0" animBg="1"/>
      <p:bldP spid="22" grpId="1" animBg="1"/>
      <p:bldP spid="23" grpId="0" animBg="1"/>
      <p:bldP spid="23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>
                <a:lumMod val="0"/>
                <a:lumOff val="100000"/>
              </a:schemeClr>
            </a:gs>
            <a:gs pos="5000">
              <a:srgbClr val="FBE6F9"/>
            </a:gs>
            <a:gs pos="100000">
              <a:srgbClr val="F8D2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35587" y="833009"/>
            <a:ext cx="3716215" cy="122666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80000">
                <a:srgbClr val="FEF9FE">
                  <a:alpha val="38000"/>
                </a:srgbClr>
              </a:gs>
              <a:gs pos="55000">
                <a:schemeClr val="bg1"/>
              </a:gs>
              <a:gs pos="5000">
                <a:srgbClr val="FBE6F9"/>
              </a:gs>
              <a:gs pos="100000">
                <a:srgbClr val="F8D2F4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0447" y="818531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9398" y="2834618"/>
            <a:ext cx="824090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শিং ও মাগুর মাছ চাষের পুকুরের গভীরতা 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ছের পোনা মজুদ সম্পর্কে সংক্ষেপে লিখ?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2091" y="2465286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৫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819" y="5149970"/>
            <a:ext cx="12801600" cy="161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2" y="228850"/>
            <a:ext cx="2128014" cy="19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lumMod val="0"/>
                <a:lumOff val="100000"/>
              </a:schemeClr>
            </a:gs>
            <a:gs pos="5000">
              <a:srgbClr val="FBE6F9"/>
            </a:gs>
            <a:gs pos="100000">
              <a:srgbClr val="F8D2F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28418" y="553590"/>
            <a:ext cx="4430485" cy="720040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28418" y="484675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89843" y="1411460"/>
            <a:ext cx="9554307" cy="1115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শিং মাছ চাষে পাড় হতে কত সে.মি. উঁচু করে বেড়া নির্মান করতে হয়।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৩০ সে.মি.     খ) ২০ সে.মি.      গ)  ১০ সে. মি.      ঘ)  ৪০ সে.মি.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98336" y="3906313"/>
            <a:ext cx="9554307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পুকুরে পোনা ছাড়ার আদর্শ সময় কোনটি?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ঠান্ডা আবহাওয়ায়   খ) দুপুরে    গ) মেঘলা দিনে     ঘ)  প্রচন্ড গরমের দিনে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8336" y="2579258"/>
            <a:ext cx="9554307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শিং মাছ চাষে পুকুরের গভীরতা কত হওয়া দরকার?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১-২.৫ মি.   খ) ২.-২.৫ মি    গ)   ১-১.৫ মি.    ঘ)  ৩-৩.৫ মি.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8336" y="5143681"/>
            <a:ext cx="9554307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শিং ও মাগুর মাছে কোন ভিটামিন থাকে 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ভিটামিন ডি   খ) ভিতটামিন এ    গ) লৌহ     ঘ)  ভিটামিন বি</a:t>
            </a:r>
          </a:p>
        </p:txBody>
      </p:sp>
      <p:sp>
        <p:nvSpPr>
          <p:cNvPr id="9" name="Oval 8"/>
          <p:cNvSpPr/>
          <p:nvPr/>
        </p:nvSpPr>
        <p:spPr>
          <a:xfrm>
            <a:off x="2036916" y="1969143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35816" y="3200421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40348" y="4524997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5716" y="5767054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1" animBg="1"/>
      <p:bldP spid="6" grpId="1" animBg="1"/>
      <p:bldP spid="7" grpId="1" animBg="1"/>
      <p:bldP spid="8" grpId="1" animBg="1"/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bangladesh fish po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875"/>
          <a:stretch/>
        </p:blipFill>
        <p:spPr bwMode="auto">
          <a:xfrm>
            <a:off x="0" y="4875453"/>
            <a:ext cx="12172860" cy="19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16" y="531449"/>
            <a:ext cx="1457263" cy="1760379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7568506" y="398308"/>
            <a:ext cx="2011680" cy="2011680"/>
          </a:xfrm>
          <a:prstGeom prst="donut">
            <a:avLst>
              <a:gd name="adj" fmla="val 1097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7">
            <a:extLst>
              <a:ext uri="{FF2B5EF4-FFF2-40B4-BE49-F238E27FC236}">
                <a16:creationId xmlns=""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7623533" y="337640"/>
            <a:ext cx="2064406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44160" y="2610641"/>
            <a:ext cx="4495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ও দশম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পরিচ্ছেদ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 পদ্ধতি)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/10/২০২০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142" r="19525" b="18572"/>
          <a:stretch/>
        </p:blipFill>
        <p:spPr>
          <a:xfrm>
            <a:off x="2633281" y="695093"/>
            <a:ext cx="1371599" cy="141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nut 9"/>
          <p:cNvSpPr/>
          <p:nvPr/>
        </p:nvSpPr>
        <p:spPr>
          <a:xfrm>
            <a:off x="2289954" y="398308"/>
            <a:ext cx="2011680" cy="2011680"/>
          </a:xfrm>
          <a:prstGeom prst="donut">
            <a:avLst>
              <a:gd name="adj" fmla="val 1097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27">
            <a:extLst>
              <a:ext uri="{FF2B5EF4-FFF2-40B4-BE49-F238E27FC236}">
                <a16:creationId xmlns=""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2320856" y="337640"/>
            <a:ext cx="2057401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07806" y="2356504"/>
            <a:ext cx="0" cy="25603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31606" y="2157009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63160" y="4811519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60206" y="2508904"/>
            <a:ext cx="0" cy="27432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84006" y="2309409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99784" y="5087236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55406" y="2162732"/>
            <a:ext cx="0" cy="25603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866279" y="1961388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79206" y="4650534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37434" y="1369875"/>
            <a:ext cx="2933700" cy="5655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6425" y="2508363"/>
            <a:ext cx="4746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/>
      <p:bldP spid="10" grpId="0" animBg="1"/>
      <p:bldP spid="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>
                <a:lumMod val="0"/>
                <a:lumOff val="100000"/>
              </a:schemeClr>
            </a:gs>
            <a:gs pos="5000">
              <a:srgbClr val="FBE6F9"/>
            </a:gs>
            <a:gs pos="100000">
              <a:srgbClr val="CCFF6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3070"/>
            <a:ext cx="14353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5009" y="3920470"/>
            <a:ext cx="6350582" cy="646331"/>
          </a:xfrm>
          <a:prstGeom prst="rect">
            <a:avLst/>
          </a:prstGeom>
          <a:solidFill>
            <a:srgbClr val="F3AFEB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0" y="-689440"/>
            <a:ext cx="9309990" cy="50879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8916" y="962987"/>
            <a:ext cx="4430485" cy="720040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8916" y="894072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0"/>
          <a:stretch/>
        </p:blipFill>
        <p:spPr>
          <a:xfrm>
            <a:off x="7236611" y="2305049"/>
            <a:ext cx="4597262" cy="289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341051" y="2691224"/>
            <a:ext cx="5895560" cy="1958008"/>
          </a:xfrm>
          <a:custGeom>
            <a:avLst/>
            <a:gdLst>
              <a:gd name="connsiteX0" fmla="*/ 0 w 4896678"/>
              <a:gd name="connsiteY0" fmla="*/ 326341 h 1958008"/>
              <a:gd name="connsiteX1" fmla="*/ 326341 w 4896678"/>
              <a:gd name="connsiteY1" fmla="*/ 0 h 1958008"/>
              <a:gd name="connsiteX2" fmla="*/ 4570337 w 4896678"/>
              <a:gd name="connsiteY2" fmla="*/ 0 h 1958008"/>
              <a:gd name="connsiteX3" fmla="*/ 4896678 w 4896678"/>
              <a:gd name="connsiteY3" fmla="*/ 326341 h 1958008"/>
              <a:gd name="connsiteX4" fmla="*/ 4896678 w 4896678"/>
              <a:gd name="connsiteY4" fmla="*/ 1631667 h 1958008"/>
              <a:gd name="connsiteX5" fmla="*/ 4570337 w 4896678"/>
              <a:gd name="connsiteY5" fmla="*/ 1958008 h 1958008"/>
              <a:gd name="connsiteX6" fmla="*/ 326341 w 4896678"/>
              <a:gd name="connsiteY6" fmla="*/ 1958008 h 1958008"/>
              <a:gd name="connsiteX7" fmla="*/ 0 w 4896678"/>
              <a:gd name="connsiteY7" fmla="*/ 1631667 h 1958008"/>
              <a:gd name="connsiteX8" fmla="*/ 0 w 4896678"/>
              <a:gd name="connsiteY8" fmla="*/ 326341 h 1958008"/>
              <a:gd name="connsiteX0" fmla="*/ 0 w 4896678"/>
              <a:gd name="connsiteY0" fmla="*/ 326341 h 1958008"/>
              <a:gd name="connsiteX1" fmla="*/ 326341 w 4896678"/>
              <a:gd name="connsiteY1" fmla="*/ 0 h 1958008"/>
              <a:gd name="connsiteX2" fmla="*/ 4570337 w 4896678"/>
              <a:gd name="connsiteY2" fmla="*/ 0 h 1958008"/>
              <a:gd name="connsiteX3" fmla="*/ 4896678 w 4896678"/>
              <a:gd name="connsiteY3" fmla="*/ 236889 h 1958008"/>
              <a:gd name="connsiteX4" fmla="*/ 4896678 w 4896678"/>
              <a:gd name="connsiteY4" fmla="*/ 1631667 h 1958008"/>
              <a:gd name="connsiteX5" fmla="*/ 4570337 w 4896678"/>
              <a:gd name="connsiteY5" fmla="*/ 1958008 h 1958008"/>
              <a:gd name="connsiteX6" fmla="*/ 326341 w 4896678"/>
              <a:gd name="connsiteY6" fmla="*/ 1958008 h 1958008"/>
              <a:gd name="connsiteX7" fmla="*/ 0 w 4896678"/>
              <a:gd name="connsiteY7" fmla="*/ 1631667 h 1958008"/>
              <a:gd name="connsiteX8" fmla="*/ 0 w 4896678"/>
              <a:gd name="connsiteY8" fmla="*/ 326341 h 1958008"/>
              <a:gd name="connsiteX0" fmla="*/ 0 w 5095460"/>
              <a:gd name="connsiteY0" fmla="*/ 326341 h 1958008"/>
              <a:gd name="connsiteX1" fmla="*/ 326341 w 5095460"/>
              <a:gd name="connsiteY1" fmla="*/ 0 h 1958008"/>
              <a:gd name="connsiteX2" fmla="*/ 4570337 w 5095460"/>
              <a:gd name="connsiteY2" fmla="*/ 0 h 1958008"/>
              <a:gd name="connsiteX3" fmla="*/ 5095460 w 5095460"/>
              <a:gd name="connsiteY3" fmla="*/ 286585 h 1958008"/>
              <a:gd name="connsiteX4" fmla="*/ 4896678 w 5095460"/>
              <a:gd name="connsiteY4" fmla="*/ 1631667 h 1958008"/>
              <a:gd name="connsiteX5" fmla="*/ 4570337 w 5095460"/>
              <a:gd name="connsiteY5" fmla="*/ 1958008 h 1958008"/>
              <a:gd name="connsiteX6" fmla="*/ 326341 w 5095460"/>
              <a:gd name="connsiteY6" fmla="*/ 1958008 h 1958008"/>
              <a:gd name="connsiteX7" fmla="*/ 0 w 5095460"/>
              <a:gd name="connsiteY7" fmla="*/ 1631667 h 1958008"/>
              <a:gd name="connsiteX8" fmla="*/ 0 w 5095460"/>
              <a:gd name="connsiteY8" fmla="*/ 326341 h 1958008"/>
              <a:gd name="connsiteX0" fmla="*/ 0 w 5095460"/>
              <a:gd name="connsiteY0" fmla="*/ 326341 h 1958008"/>
              <a:gd name="connsiteX1" fmla="*/ 326341 w 5095460"/>
              <a:gd name="connsiteY1" fmla="*/ 0 h 1958008"/>
              <a:gd name="connsiteX2" fmla="*/ 4570337 w 5095460"/>
              <a:gd name="connsiteY2" fmla="*/ 0 h 1958008"/>
              <a:gd name="connsiteX3" fmla="*/ 5095460 w 5095460"/>
              <a:gd name="connsiteY3" fmla="*/ 286585 h 1958008"/>
              <a:gd name="connsiteX4" fmla="*/ 4896678 w 5095460"/>
              <a:gd name="connsiteY4" fmla="*/ 1631667 h 1958008"/>
              <a:gd name="connsiteX5" fmla="*/ 4570337 w 5095460"/>
              <a:gd name="connsiteY5" fmla="*/ 1958008 h 1958008"/>
              <a:gd name="connsiteX6" fmla="*/ 326341 w 5095460"/>
              <a:gd name="connsiteY6" fmla="*/ 1958008 h 1958008"/>
              <a:gd name="connsiteX7" fmla="*/ 0 w 5095460"/>
              <a:gd name="connsiteY7" fmla="*/ 1631667 h 1958008"/>
              <a:gd name="connsiteX8" fmla="*/ 0 w 5095460"/>
              <a:gd name="connsiteY8" fmla="*/ 326341 h 19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460" h="1958008">
                <a:moveTo>
                  <a:pt x="0" y="326341"/>
                </a:moveTo>
                <a:cubicBezTo>
                  <a:pt x="0" y="146108"/>
                  <a:pt x="146108" y="0"/>
                  <a:pt x="326341" y="0"/>
                </a:cubicBezTo>
                <a:lnTo>
                  <a:pt x="4570337" y="0"/>
                </a:lnTo>
                <a:cubicBezTo>
                  <a:pt x="4750570" y="0"/>
                  <a:pt x="5095460" y="106352"/>
                  <a:pt x="5095460" y="286585"/>
                </a:cubicBezTo>
                <a:cubicBezTo>
                  <a:pt x="4641573" y="69024"/>
                  <a:pt x="4962939" y="1183306"/>
                  <a:pt x="4896678" y="1631667"/>
                </a:cubicBezTo>
                <a:cubicBezTo>
                  <a:pt x="4896678" y="1811900"/>
                  <a:pt x="4750570" y="1958008"/>
                  <a:pt x="4570337" y="1958008"/>
                </a:cubicBezTo>
                <a:lnTo>
                  <a:pt x="326341" y="1958008"/>
                </a:lnTo>
                <a:cubicBezTo>
                  <a:pt x="146108" y="1958008"/>
                  <a:pt x="0" y="1811900"/>
                  <a:pt x="0" y="1631667"/>
                </a:cubicBezTo>
                <a:lnTo>
                  <a:pt x="0" y="326341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</a:rPr>
              <a:t>শিং ও মাগুর মাছের পুকুর প্রস্তুতি ও পোনা মজুদ সম্পর্কে বিস্তারিত লিখ?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66"/>
            </a:gs>
            <a:gs pos="47700">
              <a:schemeClr val="bg1">
                <a:lumMod val="95000"/>
              </a:schemeClr>
            </a:gs>
            <a:gs pos="87000">
              <a:srgbClr val="F3AFE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Stored Data 7"/>
          <p:cNvSpPr/>
          <p:nvPr/>
        </p:nvSpPr>
        <p:spPr>
          <a:xfrm rot="10800000">
            <a:off x="1739269" y="710459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514474" y="780144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73361" y="725777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</a:rPr>
              <a:t>সবাইকে অনেক অনেক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8902" y="2412773"/>
            <a:ext cx="2180034" cy="1775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5026" y="3103252"/>
            <a:ext cx="2180034" cy="1775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5442" y="2277070"/>
            <a:ext cx="2180034" cy="1775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4902" y="3463687"/>
            <a:ext cx="2096282" cy="527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8936" y="4058266"/>
            <a:ext cx="2744391" cy="690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944" y="5646812"/>
            <a:ext cx="13164765" cy="1259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3" name="Teardrop 2"/>
          <p:cNvSpPr/>
          <p:nvPr/>
        </p:nvSpPr>
        <p:spPr>
          <a:xfrm rot="9733511">
            <a:off x="6316330" y="5621628"/>
            <a:ext cx="189626" cy="44427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9733511">
            <a:off x="7329694" y="2955110"/>
            <a:ext cx="233030" cy="274549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9733511">
            <a:off x="5072825" y="3040503"/>
            <a:ext cx="45719" cy="226393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9733511">
            <a:off x="8651996" y="5821713"/>
            <a:ext cx="189626" cy="44427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9733511">
            <a:off x="5831972" y="4834233"/>
            <a:ext cx="189626" cy="44427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9733511">
            <a:off x="6655334" y="3768969"/>
            <a:ext cx="189626" cy="44427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9733511">
            <a:off x="7040437" y="5581237"/>
            <a:ext cx="189626" cy="44427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9733511">
            <a:off x="6555826" y="5400749"/>
            <a:ext cx="45719" cy="226393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9733511">
            <a:off x="7222000" y="3436004"/>
            <a:ext cx="45719" cy="226393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9733511">
            <a:off x="5371578" y="4576518"/>
            <a:ext cx="45719" cy="226393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 rot="9733511">
            <a:off x="7337753" y="4912943"/>
            <a:ext cx="184729" cy="155974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12663892" flipH="1">
            <a:off x="7923675" y="5308655"/>
            <a:ext cx="118901" cy="194482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9733511">
            <a:off x="8600191" y="6145301"/>
            <a:ext cx="45719" cy="226393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12663892" flipH="1">
            <a:off x="4736183" y="5780143"/>
            <a:ext cx="118901" cy="194482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7696154">
            <a:off x="5931134" y="533312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9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9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9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9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23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9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9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9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9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23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C0D0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726204" y="1103413"/>
            <a:ext cx="3251238" cy="959261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মাছ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42387" y="3939441"/>
            <a:ext cx="3716528" cy="959261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মাগুর মাছ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0" y="2956734"/>
            <a:ext cx="3112450" cy="2912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9" y="411961"/>
            <a:ext cx="3822173" cy="2252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8" y="3881273"/>
            <a:ext cx="3162707" cy="3162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83060" y="2688366"/>
            <a:ext cx="7323692" cy="959261"/>
          </a:xfrm>
          <a:prstGeom prst="roundRect">
            <a:avLst>
              <a:gd name="adj" fmla="val 14694"/>
            </a:avLst>
          </a:prstGeom>
          <a:solidFill>
            <a:srgbClr val="FFFF00">
              <a:alpha val="53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মাছের নাম বলো-- 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92560" y="2657027"/>
            <a:ext cx="381000" cy="990600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C0D0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26" y="3160306"/>
            <a:ext cx="3162707" cy="3162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08" y="379942"/>
            <a:ext cx="6534150" cy="3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ounded Rectangle 14"/>
          <p:cNvSpPr/>
          <p:nvPr/>
        </p:nvSpPr>
        <p:spPr>
          <a:xfrm>
            <a:off x="2434154" y="4451026"/>
            <a:ext cx="7323692" cy="755444"/>
          </a:xfrm>
          <a:prstGeom prst="roundRect">
            <a:avLst>
              <a:gd name="adj" fmla="val 14694"/>
            </a:avLst>
          </a:prstGeom>
          <a:solidFill>
            <a:srgbClr val="FFFF00">
              <a:alpha val="53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4421127"/>
            <a:ext cx="381000" cy="815241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34154" y="4451026"/>
            <a:ext cx="7323692" cy="755444"/>
          </a:xfrm>
          <a:prstGeom prst="roundRect">
            <a:avLst>
              <a:gd name="adj" fmla="val 14694"/>
            </a:avLst>
          </a:prstGeom>
          <a:solidFill>
            <a:srgbClr val="FFFF00">
              <a:alpha val="53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মাছের 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09800" y="4421127"/>
            <a:ext cx="381000" cy="815241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12" y="1755059"/>
            <a:ext cx="4311244" cy="28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501217" y="2196467"/>
            <a:ext cx="3698394" cy="1938992"/>
          </a:xfrm>
          <a:prstGeom prst="rect">
            <a:avLst/>
          </a:prstGeom>
          <a:gradFill flip="none" rotWithShape="1">
            <a:gsLst>
              <a:gs pos="23000">
                <a:schemeClr val="accent2">
                  <a:lumMod val="20000"/>
                  <a:lumOff val="80000"/>
                </a:schemeClr>
              </a:gs>
              <a:gs pos="77000">
                <a:schemeClr val="accent2">
                  <a:lumMod val="20000"/>
                  <a:lumOff val="80000"/>
                </a:schemeClr>
              </a:gs>
              <a:gs pos="61000">
                <a:schemeClr val="bg1">
                  <a:alpha val="69000"/>
                </a:schemeClr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 চাষ পদ্ধতি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6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50106" y="1548651"/>
            <a:ext cx="2143087" cy="3243184"/>
            <a:chOff x="3164787" y="1846656"/>
            <a:chExt cx="1901028" cy="4024972"/>
          </a:xfrm>
          <a:solidFill>
            <a:srgbClr val="F3AFEB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3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solidFill>
              <a:srgbClr val="F3AF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53531" y="1548649"/>
            <a:ext cx="2262380" cy="3243185"/>
            <a:chOff x="5879778" y="1938416"/>
            <a:chExt cx="2117492" cy="4024973"/>
          </a:xfrm>
          <a:solidFill>
            <a:srgbClr val="F3AFEB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0106" y="625319"/>
            <a:ext cx="5561166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C0D0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2357" y="575629"/>
            <a:ext cx="5317067" cy="10347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5423" y="575629"/>
            <a:ext cx="321733" cy="103479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602" y="4515553"/>
            <a:ext cx="97075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মাছের চাষ পদ্ধতি বর্ণনা করতে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892" y="2960754"/>
            <a:ext cx="100722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সুবিধাগুলো বর্ণনা করতে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9601" y="3709491"/>
            <a:ext cx="9707572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মাছের পুষ্টিগত গুরুত্ব বর্ণনা করতে পারবে।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1608" y="2139144"/>
            <a:ext cx="998798" cy="3754761"/>
          </a:xfrm>
          <a:custGeom>
            <a:avLst/>
            <a:gdLst>
              <a:gd name="connsiteX0" fmla="*/ 0 w 2286297"/>
              <a:gd name="connsiteY0" fmla="*/ 0 h 4156628"/>
              <a:gd name="connsiteX1" fmla="*/ 2079812 w 2286297"/>
              <a:gd name="connsiteY1" fmla="*/ 1183341 h 4156628"/>
              <a:gd name="connsiteX2" fmla="*/ 2160494 w 2286297"/>
              <a:gd name="connsiteY2" fmla="*/ 3272117 h 4156628"/>
              <a:gd name="connsiteX3" fmla="*/ 1631577 w 2286297"/>
              <a:gd name="connsiteY3" fmla="*/ 4105835 h 4156628"/>
              <a:gd name="connsiteX4" fmla="*/ 1640541 w 2286297"/>
              <a:gd name="connsiteY4" fmla="*/ 4069976 h 4156628"/>
              <a:gd name="connsiteX5" fmla="*/ 1631577 w 2286297"/>
              <a:gd name="connsiteY5" fmla="*/ 4114800 h 4156628"/>
              <a:gd name="connsiteX0" fmla="*/ 0 w 2315612"/>
              <a:gd name="connsiteY0" fmla="*/ 0 h 4156628"/>
              <a:gd name="connsiteX1" fmla="*/ 2079812 w 2315612"/>
              <a:gd name="connsiteY1" fmla="*/ 1183341 h 4156628"/>
              <a:gd name="connsiteX2" fmla="*/ 2276887 w 2315612"/>
              <a:gd name="connsiteY2" fmla="*/ 2572870 h 4156628"/>
              <a:gd name="connsiteX3" fmla="*/ 2160494 w 2315612"/>
              <a:gd name="connsiteY3" fmla="*/ 3272117 h 4156628"/>
              <a:gd name="connsiteX4" fmla="*/ 1631577 w 2315612"/>
              <a:gd name="connsiteY4" fmla="*/ 4105835 h 4156628"/>
              <a:gd name="connsiteX5" fmla="*/ 1640541 w 2315612"/>
              <a:gd name="connsiteY5" fmla="*/ 4069976 h 4156628"/>
              <a:gd name="connsiteX6" fmla="*/ 1631577 w 2315612"/>
              <a:gd name="connsiteY6" fmla="*/ 4114800 h 4156628"/>
              <a:gd name="connsiteX0" fmla="*/ 0 w 2315612"/>
              <a:gd name="connsiteY0" fmla="*/ 0 h 4155326"/>
              <a:gd name="connsiteX1" fmla="*/ 2079812 w 2315612"/>
              <a:gd name="connsiteY1" fmla="*/ 1183341 h 4155326"/>
              <a:gd name="connsiteX2" fmla="*/ 2276887 w 2315612"/>
              <a:gd name="connsiteY2" fmla="*/ 2572870 h 4155326"/>
              <a:gd name="connsiteX3" fmla="*/ 2009956 w 2315612"/>
              <a:gd name="connsiteY3" fmla="*/ 3290047 h 4155326"/>
              <a:gd name="connsiteX4" fmla="*/ 1631577 w 2315612"/>
              <a:gd name="connsiteY4" fmla="*/ 4105835 h 4155326"/>
              <a:gd name="connsiteX5" fmla="*/ 1640541 w 2315612"/>
              <a:gd name="connsiteY5" fmla="*/ 4069976 h 4155326"/>
              <a:gd name="connsiteX6" fmla="*/ 1631577 w 2315612"/>
              <a:gd name="connsiteY6" fmla="*/ 4114800 h 4155326"/>
              <a:gd name="connsiteX0" fmla="*/ 0 w 2315612"/>
              <a:gd name="connsiteY0" fmla="*/ 0 h 4153375"/>
              <a:gd name="connsiteX1" fmla="*/ 2079812 w 2315612"/>
              <a:gd name="connsiteY1" fmla="*/ 1183341 h 4153375"/>
              <a:gd name="connsiteX2" fmla="*/ 2276887 w 2315612"/>
              <a:gd name="connsiteY2" fmla="*/ 2572870 h 4153375"/>
              <a:gd name="connsiteX3" fmla="*/ 2160495 w 2315612"/>
              <a:gd name="connsiteY3" fmla="*/ 3316942 h 4153375"/>
              <a:gd name="connsiteX4" fmla="*/ 1631577 w 2315612"/>
              <a:gd name="connsiteY4" fmla="*/ 4105835 h 4153375"/>
              <a:gd name="connsiteX5" fmla="*/ 1640541 w 2315612"/>
              <a:gd name="connsiteY5" fmla="*/ 4069976 h 4153375"/>
              <a:gd name="connsiteX6" fmla="*/ 1631577 w 2315612"/>
              <a:gd name="connsiteY6" fmla="*/ 4114800 h 4153375"/>
              <a:gd name="connsiteX0" fmla="*/ 0 w 2559652"/>
              <a:gd name="connsiteY0" fmla="*/ 0 h 4153375"/>
              <a:gd name="connsiteX1" fmla="*/ 2079812 w 2559652"/>
              <a:gd name="connsiteY1" fmla="*/ 1183341 h 4153375"/>
              <a:gd name="connsiteX2" fmla="*/ 2559147 w 2559652"/>
              <a:gd name="connsiteY2" fmla="*/ 2572870 h 4153375"/>
              <a:gd name="connsiteX3" fmla="*/ 2160495 w 2559652"/>
              <a:gd name="connsiteY3" fmla="*/ 3316942 h 4153375"/>
              <a:gd name="connsiteX4" fmla="*/ 1631577 w 2559652"/>
              <a:gd name="connsiteY4" fmla="*/ 4105835 h 4153375"/>
              <a:gd name="connsiteX5" fmla="*/ 1640541 w 2559652"/>
              <a:gd name="connsiteY5" fmla="*/ 4069976 h 4153375"/>
              <a:gd name="connsiteX6" fmla="*/ 1631577 w 2559652"/>
              <a:gd name="connsiteY6" fmla="*/ 4114800 h 4153375"/>
              <a:gd name="connsiteX0" fmla="*/ 0 w 2560286"/>
              <a:gd name="connsiteY0" fmla="*/ 0 h 4148187"/>
              <a:gd name="connsiteX1" fmla="*/ 2079812 w 2560286"/>
              <a:gd name="connsiteY1" fmla="*/ 1183341 h 4148187"/>
              <a:gd name="connsiteX2" fmla="*/ 2559147 w 2560286"/>
              <a:gd name="connsiteY2" fmla="*/ 2572870 h 4148187"/>
              <a:gd name="connsiteX3" fmla="*/ 2311032 w 2560286"/>
              <a:gd name="connsiteY3" fmla="*/ 3388659 h 4148187"/>
              <a:gd name="connsiteX4" fmla="*/ 1631577 w 2560286"/>
              <a:gd name="connsiteY4" fmla="*/ 4105835 h 4148187"/>
              <a:gd name="connsiteX5" fmla="*/ 1640541 w 2560286"/>
              <a:gd name="connsiteY5" fmla="*/ 4069976 h 4148187"/>
              <a:gd name="connsiteX6" fmla="*/ 1631577 w 2560286"/>
              <a:gd name="connsiteY6" fmla="*/ 4114800 h 4148187"/>
              <a:gd name="connsiteX0" fmla="*/ 0 w 2660910"/>
              <a:gd name="connsiteY0" fmla="*/ 0 h 4148187"/>
              <a:gd name="connsiteX1" fmla="*/ 2079812 w 2660910"/>
              <a:gd name="connsiteY1" fmla="*/ 1183341 h 4148187"/>
              <a:gd name="connsiteX2" fmla="*/ 2634414 w 2660910"/>
              <a:gd name="connsiteY2" fmla="*/ 1963271 h 4148187"/>
              <a:gd name="connsiteX3" fmla="*/ 2559147 w 2660910"/>
              <a:gd name="connsiteY3" fmla="*/ 2572870 h 4148187"/>
              <a:gd name="connsiteX4" fmla="*/ 2311032 w 2660910"/>
              <a:gd name="connsiteY4" fmla="*/ 3388659 h 4148187"/>
              <a:gd name="connsiteX5" fmla="*/ 1631577 w 2660910"/>
              <a:gd name="connsiteY5" fmla="*/ 4105835 h 4148187"/>
              <a:gd name="connsiteX6" fmla="*/ 1640541 w 2660910"/>
              <a:gd name="connsiteY6" fmla="*/ 4069976 h 4148187"/>
              <a:gd name="connsiteX7" fmla="*/ 1631577 w 2660910"/>
              <a:gd name="connsiteY7" fmla="*/ 4114800 h 4148187"/>
              <a:gd name="connsiteX0" fmla="*/ 0 w 2722731"/>
              <a:gd name="connsiteY0" fmla="*/ 0 h 4148187"/>
              <a:gd name="connsiteX1" fmla="*/ 2079812 w 2722731"/>
              <a:gd name="connsiteY1" fmla="*/ 1183341 h 4148187"/>
              <a:gd name="connsiteX2" fmla="*/ 2634414 w 2722731"/>
              <a:gd name="connsiteY2" fmla="*/ 1963271 h 4148187"/>
              <a:gd name="connsiteX3" fmla="*/ 2709685 w 2722731"/>
              <a:gd name="connsiteY3" fmla="*/ 2599765 h 4148187"/>
              <a:gd name="connsiteX4" fmla="*/ 2311032 w 2722731"/>
              <a:gd name="connsiteY4" fmla="*/ 3388659 h 4148187"/>
              <a:gd name="connsiteX5" fmla="*/ 1631577 w 2722731"/>
              <a:gd name="connsiteY5" fmla="*/ 4105835 h 4148187"/>
              <a:gd name="connsiteX6" fmla="*/ 1640541 w 2722731"/>
              <a:gd name="connsiteY6" fmla="*/ 4069976 h 4148187"/>
              <a:gd name="connsiteX7" fmla="*/ 1631577 w 2722731"/>
              <a:gd name="connsiteY7" fmla="*/ 4114800 h 4148187"/>
              <a:gd name="connsiteX0" fmla="*/ 0 w 2722731"/>
              <a:gd name="connsiteY0" fmla="*/ 0 h 4147703"/>
              <a:gd name="connsiteX1" fmla="*/ 2079812 w 2722731"/>
              <a:gd name="connsiteY1" fmla="*/ 1183341 h 4147703"/>
              <a:gd name="connsiteX2" fmla="*/ 2634414 w 2722731"/>
              <a:gd name="connsiteY2" fmla="*/ 1963271 h 4147703"/>
              <a:gd name="connsiteX3" fmla="*/ 2709685 w 2722731"/>
              <a:gd name="connsiteY3" fmla="*/ 2599765 h 4147703"/>
              <a:gd name="connsiteX4" fmla="*/ 2311032 w 2722731"/>
              <a:gd name="connsiteY4" fmla="*/ 3388659 h 4147703"/>
              <a:gd name="connsiteX5" fmla="*/ 1631577 w 2722731"/>
              <a:gd name="connsiteY5" fmla="*/ 4105835 h 4147703"/>
              <a:gd name="connsiteX6" fmla="*/ 1640541 w 2722731"/>
              <a:gd name="connsiteY6" fmla="*/ 4069976 h 4147703"/>
              <a:gd name="connsiteX7" fmla="*/ 1311684 w 2722731"/>
              <a:gd name="connsiteY7" fmla="*/ 4132730 h 4147703"/>
              <a:gd name="connsiteX0" fmla="*/ 0 w 2722731"/>
              <a:gd name="connsiteY0" fmla="*/ 0 h 4137930"/>
              <a:gd name="connsiteX1" fmla="*/ 2079812 w 2722731"/>
              <a:gd name="connsiteY1" fmla="*/ 1183341 h 4137930"/>
              <a:gd name="connsiteX2" fmla="*/ 2634414 w 2722731"/>
              <a:gd name="connsiteY2" fmla="*/ 1963271 h 4137930"/>
              <a:gd name="connsiteX3" fmla="*/ 2709685 w 2722731"/>
              <a:gd name="connsiteY3" fmla="*/ 2599765 h 4137930"/>
              <a:gd name="connsiteX4" fmla="*/ 2311032 w 2722731"/>
              <a:gd name="connsiteY4" fmla="*/ 3388659 h 4137930"/>
              <a:gd name="connsiteX5" fmla="*/ 1631577 w 2722731"/>
              <a:gd name="connsiteY5" fmla="*/ 4105835 h 4137930"/>
              <a:gd name="connsiteX6" fmla="*/ 1358283 w 2722731"/>
              <a:gd name="connsiteY6" fmla="*/ 4025152 h 4137930"/>
              <a:gd name="connsiteX7" fmla="*/ 1311684 w 2722731"/>
              <a:gd name="connsiteY7" fmla="*/ 4132730 h 4137930"/>
              <a:gd name="connsiteX0" fmla="*/ 0 w 2722731"/>
              <a:gd name="connsiteY0" fmla="*/ 0 h 4132730"/>
              <a:gd name="connsiteX1" fmla="*/ 2079812 w 2722731"/>
              <a:gd name="connsiteY1" fmla="*/ 1183341 h 4132730"/>
              <a:gd name="connsiteX2" fmla="*/ 2634414 w 2722731"/>
              <a:gd name="connsiteY2" fmla="*/ 1963271 h 4132730"/>
              <a:gd name="connsiteX3" fmla="*/ 2709685 w 2722731"/>
              <a:gd name="connsiteY3" fmla="*/ 2599765 h 4132730"/>
              <a:gd name="connsiteX4" fmla="*/ 2311032 w 2722731"/>
              <a:gd name="connsiteY4" fmla="*/ 3388659 h 4132730"/>
              <a:gd name="connsiteX5" fmla="*/ 1631577 w 2722731"/>
              <a:gd name="connsiteY5" fmla="*/ 4105835 h 4132730"/>
              <a:gd name="connsiteX6" fmla="*/ 1301832 w 2722731"/>
              <a:gd name="connsiteY6" fmla="*/ 3433481 h 4132730"/>
              <a:gd name="connsiteX7" fmla="*/ 1311684 w 2722731"/>
              <a:gd name="connsiteY7" fmla="*/ 4132730 h 413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731" h="4132730">
                <a:moveTo>
                  <a:pt x="0" y="0"/>
                </a:moveTo>
                <a:cubicBezTo>
                  <a:pt x="859865" y="318994"/>
                  <a:pt x="1640743" y="856129"/>
                  <a:pt x="2079812" y="1183341"/>
                </a:cubicBezTo>
                <a:cubicBezTo>
                  <a:pt x="2518881" y="1510553"/>
                  <a:pt x="2554525" y="1731683"/>
                  <a:pt x="2634414" y="1963271"/>
                </a:cubicBezTo>
                <a:cubicBezTo>
                  <a:pt x="2714303" y="2194859"/>
                  <a:pt x="2741628" y="2362200"/>
                  <a:pt x="2709685" y="2599765"/>
                </a:cubicBezTo>
                <a:cubicBezTo>
                  <a:pt x="2677742" y="2837330"/>
                  <a:pt x="2490717" y="3137647"/>
                  <a:pt x="2311032" y="3388659"/>
                </a:cubicBezTo>
                <a:cubicBezTo>
                  <a:pt x="2131347" y="3639671"/>
                  <a:pt x="1799777" y="4098365"/>
                  <a:pt x="1631577" y="4105835"/>
                </a:cubicBezTo>
                <a:cubicBezTo>
                  <a:pt x="1463377" y="4113305"/>
                  <a:pt x="1355148" y="3428999"/>
                  <a:pt x="1301832" y="3433481"/>
                </a:cubicBezTo>
                <a:cubicBezTo>
                  <a:pt x="1248517" y="3437964"/>
                  <a:pt x="1316166" y="4111065"/>
                  <a:pt x="1311684" y="413273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0347" y="2861735"/>
            <a:ext cx="669089" cy="723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74173" y="4477032"/>
            <a:ext cx="646263" cy="6427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57275" y="3638490"/>
            <a:ext cx="646262" cy="707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evron 17"/>
          <p:cNvSpPr/>
          <p:nvPr/>
        </p:nvSpPr>
        <p:spPr>
          <a:xfrm>
            <a:off x="1821154" y="2314087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1025" y="2161082"/>
            <a:ext cx="4267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2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2527" y="4085314"/>
            <a:ext cx="373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বাজারে প্রচুর চাহিদা থাকায় অধিক মুনাফা লাভ করা যায়।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343" y="4085315"/>
            <a:ext cx="467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চাষ পদ্ধতি সহজ। যে কোন ধরনের জলাশয়ে, চৌবাচ্চাতে বা খাঁচাতেও চাষ করা যায় 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95" y="1237713"/>
            <a:ext cx="3840012" cy="1942645"/>
          </a:xfrm>
          <a:prstGeom prst="roundRect">
            <a:avLst>
              <a:gd name="adj" fmla="val 63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3" y="1237713"/>
            <a:ext cx="4060128" cy="1942645"/>
          </a:xfrm>
          <a:prstGeom prst="roundRect">
            <a:avLst>
              <a:gd name="adj" fmla="val 59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545595" y="492847"/>
            <a:ext cx="89798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সুবিধাঃ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4491" y="3972194"/>
            <a:ext cx="415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প্রতিকূল পরিবেশে এমনকি পঁচা পানিতেও বেঁচে থাকতে পারে।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 বালাই কম ও অধিক সহনশীল।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68" y="1150082"/>
            <a:ext cx="3906174" cy="241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176730" y="4066462"/>
            <a:ext cx="4346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অল্প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অধিক ঘনত্বে চাষ করা যায়, অল্প পানিতে এমনকি পানি ছাড়াও এরা দীর্ঘক্ষণ বেঁচে থাকে  বলে (জিওল মাছ) জীবন্ত অবস্থায় বাজারজাত করা যায়।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30" y="1150082"/>
            <a:ext cx="4113726" cy="241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536168" y="445665"/>
            <a:ext cx="87542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সুবিধাঃ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-8312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093" y="4183046"/>
            <a:ext cx="373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একক মাছ চাষ ছাড়াও, অন্যান্য কার্প মা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তেলাপিয়া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মাছের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সাথে চাষ করা যায়।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700" y="4168734"/>
            <a:ext cx="467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সঠিক পরিচর্যা করলে অল্প সময়েই (৬-৮) মাসে বাজারজাত করার উপযোগী হয়।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81755" y="1373903"/>
            <a:ext cx="4079085" cy="2444750"/>
            <a:chOff x="6484093" y="1472313"/>
            <a:chExt cx="4079085" cy="2444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093" y="1472313"/>
              <a:ext cx="4079085" cy="2444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068" y="3054621"/>
              <a:ext cx="1200531" cy="73213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5" y="1373903"/>
            <a:ext cx="4079085" cy="237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581755" y="635867"/>
            <a:ext cx="89798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ও মাগুর মাছ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bn-BD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সুবিধাঃ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2643 -0.008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878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keywords>School</cp:keywords>
  <cp:lastModifiedBy>Asus</cp:lastModifiedBy>
  <cp:revision>199</cp:revision>
  <dcterms:created xsi:type="dcterms:W3CDTF">2018-04-19T04:39:11Z</dcterms:created>
  <dcterms:modified xsi:type="dcterms:W3CDTF">2020-10-23T05:50:33Z</dcterms:modified>
</cp:coreProperties>
</file>