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3" r:id="rId1"/>
  </p:sldMasterIdLst>
  <p:notesMasterIdLst>
    <p:notesMasterId r:id="rId24"/>
  </p:notesMasterIdLst>
  <p:sldIdLst>
    <p:sldId id="415" r:id="rId2"/>
    <p:sldId id="418" r:id="rId3"/>
    <p:sldId id="355" r:id="rId4"/>
    <p:sldId id="417" r:id="rId5"/>
    <p:sldId id="416" r:id="rId6"/>
    <p:sldId id="356" r:id="rId7"/>
    <p:sldId id="390" r:id="rId8"/>
    <p:sldId id="392" r:id="rId9"/>
    <p:sldId id="393" r:id="rId10"/>
    <p:sldId id="394" r:id="rId11"/>
    <p:sldId id="396" r:id="rId12"/>
    <p:sldId id="411" r:id="rId13"/>
    <p:sldId id="409" r:id="rId14"/>
    <p:sldId id="399" r:id="rId15"/>
    <p:sldId id="405" r:id="rId16"/>
    <p:sldId id="401" r:id="rId17"/>
    <p:sldId id="388" r:id="rId18"/>
    <p:sldId id="407" r:id="rId19"/>
    <p:sldId id="403" r:id="rId20"/>
    <p:sldId id="314" r:id="rId21"/>
    <p:sldId id="281" r:id="rId22"/>
    <p:sldId id="28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CC"/>
    <a:srgbClr val="FF9900"/>
    <a:srgbClr val="000000"/>
    <a:srgbClr val="FFCC00"/>
    <a:srgbClr val="BB5181"/>
    <a:srgbClr val="FF3399"/>
    <a:srgbClr val="B0C7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1529" autoAdjust="0"/>
  </p:normalViewPr>
  <p:slideViewPr>
    <p:cSldViewPr>
      <p:cViewPr varScale="1">
        <p:scale>
          <a:sx n="73" d="100"/>
          <a:sy n="73" d="100"/>
        </p:scale>
        <p:origin x="1296" y="72"/>
      </p:cViewPr>
      <p:guideLst>
        <p:guide orient="horz" pos="2160"/>
        <p:guide pos="2880"/>
      </p:guideLst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C6DCFD-8036-4A7F-96DD-1F665B90665E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490FED-172F-444E-9FE0-9AC8D57245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256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544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6633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0137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/>
              <a:t>  </a:t>
            </a:r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1721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4117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0706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96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841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282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n-IN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2471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n-BD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330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0768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0546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5191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400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CB92F-952E-4E05-93E3-BFA21A111A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76056B-051B-42F5-A0DC-C6CAC9C1F0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BC22B4-64E7-49E5-A81F-22E360CA4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CECCC-C014-46FE-92FF-61ABCB6B5F22}" type="datetime1">
              <a:rPr lang="en-US" smtClean="0"/>
              <a:t>10/23/2020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795DB1-0BBF-4DDC-B725-D714BEF1A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CE2E4E-68CE-48F4-B44B-F4CA1632A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122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73EB4-E44D-4831-B897-87330AA27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14908E-7FBE-4B0A-8E05-808A962EB9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91B322-254F-4BAC-BD1C-A612E25B0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738CA-0A14-44F4-9A08-E69E84BF808E}" type="datetime1">
              <a:rPr lang="en-US" smtClean="0"/>
              <a:t>10/23/2020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8F7221-FE39-4B41-A805-30420B440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711CC1-62DB-4A7D-9292-DB6387BF5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853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FD4B5E-7969-4BFC-9D72-433DBB04B6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6C08EA-A919-4ED5-BCC1-A4D0B4A542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1EB22B-AC4B-4475-A143-BF6B9A59D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D38A1-E919-4913-8B98-5682A262FE64}" type="datetime1">
              <a:rPr lang="en-US" smtClean="0"/>
              <a:t>10/23/2020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EB728A-8591-4040-8872-C0D2E5A13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BF4B25-62BB-4435-B70C-84B28CAE4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526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C2929-BF09-4898-83F6-49D5C7DC3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9F78C-575D-43C7-BB27-41D8EA4A1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EE4920-EC75-4528-A789-48C66C65C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744CB-78A9-4575-A7AF-4A6D468E314B}" type="datetime1">
              <a:rPr lang="en-US" smtClean="0"/>
              <a:t>10/23/2020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701839-2471-428A-B57E-BBDC57850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F58C14-4830-416E-B7D4-59E85AB34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216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6C775-366E-4E51-81A2-8975DCFBF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1E417A-73C1-4C0F-A8B5-71DE356145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374352-301E-4531-AF82-CD7049A60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D5D6D-3BF3-4908-8CB7-B8E2D73AC6C9}" type="datetime1">
              <a:rPr lang="en-US" smtClean="0"/>
              <a:t>10/23/2020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3FE97D-6684-48F1-A332-A330D114C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772C60-506C-44CE-90AB-2064B3E44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213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80F1E-0DD0-4446-9F92-ED9D3905C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CE062-DBE9-4786-9674-A58E8C1288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D831E8-FA78-4068-9479-F136645244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A25CFD-7D28-404E-8FD3-1038EAE5E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80617-4D81-473A-B488-26E31AB79E78}" type="datetime1">
              <a:rPr lang="en-US" smtClean="0"/>
              <a:t>10/23/2020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743DF4-CD28-473F-BE33-5332BD6F7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66B6A8-47D5-4347-B11B-AB3FC1EB5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451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4842C-7F62-45B5-81C7-09B0D714A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966B48-B58F-45C8-83A7-D3B443CCC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A5BA42-4600-4F59-89E9-237CCA0EA8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C7938F-CE7B-45A6-A70F-92D6AF66F1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6CC01A-1BA9-4820-9C92-9A2D0CDA24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D196FA-D47B-4385-AC72-FEF7C7AE1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837B9-6B53-4BA4-A4A7-FB8DF8099BD5}" type="datetime1">
              <a:rPr lang="en-US" smtClean="0"/>
              <a:t>10/23/2020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FBEB7A-027F-4CF0-B069-9433C62AA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8DA058-51F7-4CCC-A02F-E9B5BE265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480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B3645-EBAB-4B85-8BCF-92539E0C5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75C64D-E1A9-4BE2-9878-273492F8F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E207C-CC59-4919-B7DF-6DB070CF6CFD}" type="datetime1">
              <a:rPr lang="en-US" smtClean="0"/>
              <a:t>10/23/2020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571105-DE5C-4052-A84C-F029065C1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194DAD-DC8D-4483-8E84-9DA5027DD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766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2A217E-32A6-4A60-8A19-5290768ED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6E907-C624-4DED-B0C0-AE956403BCBB}" type="datetime1">
              <a:rPr lang="en-US" smtClean="0"/>
              <a:t>10/23/2020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C79AEB-58B3-4023-81C4-F10A9E4F6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15677E-8000-49E1-8A2D-87245A2D2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722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68012-49A4-4C6B-834E-562FAF85B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F2473-FF09-4713-9511-0EDE738DE3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68558F-E50E-4A6C-90A2-FC4563CCEC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4244C9-5CC6-43FC-87BC-410F2A0D7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63CB-1495-421A-8055-CD381F5BD40D}" type="datetime1">
              <a:rPr lang="en-US" smtClean="0"/>
              <a:t>10/23/2020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545FF0-C437-420A-940A-2E2FB4E11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F9EDFE-64FE-4190-905B-216324510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339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79A88-46A8-4028-BBCA-6A118F342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F77D9F-FF05-4598-A2E0-46713605E8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D3B396-2CA7-407D-944E-709BC3B2A6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B37A2F-D8F6-4C8F-AD0D-1785D4242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DD74F-9EA0-4D4F-A54F-17F9112F1B34}" type="datetime1">
              <a:rPr lang="en-US" smtClean="0"/>
              <a:t>10/23/2020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775B7B-6C3A-4FF5-BEAA-CDE5F9238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F89899-D620-42A8-9E40-8253B981F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579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0241A5-E92C-491B-9AA0-082BEF506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855AC6-3BEE-4EB4-B85E-6FBCAD6CE0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D53DF5-75F5-4A21-85C8-051B05A225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B8515-BB99-4D3C-B9BE-2954CFF0ADCF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9F78EA-7591-4691-9D63-ABAE0CF06E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B5FDFC-4B55-446B-9470-B548249295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135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67000" y="304800"/>
            <a:ext cx="38100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9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89D1C2-0C7C-4C98-9179-6590256C4E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00200"/>
            <a:ext cx="60960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91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4CB6DB4-0F26-4355-9B63-7546F8CEB16A}"/>
              </a:ext>
            </a:extLst>
          </p:cNvPr>
          <p:cNvSpPr/>
          <p:nvPr/>
        </p:nvSpPr>
        <p:spPr>
          <a:xfrm>
            <a:off x="0" y="0"/>
            <a:ext cx="9144000" cy="685800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ame 2"/>
          <p:cNvSpPr/>
          <p:nvPr/>
        </p:nvSpPr>
        <p:spPr>
          <a:xfrm>
            <a:off x="2209800" y="152400"/>
            <a:ext cx="5791200" cy="762000"/>
          </a:xfrm>
          <a:prstGeom prst="frame">
            <a:avLst/>
          </a:prstGeom>
          <a:ln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প্রক্রিয়ার প্রয়োজনীয় উপকরণ </a:t>
            </a:r>
            <a:endParaRPr lang="en-US" sz="36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119817" y="1295400"/>
            <a:ext cx="2795583" cy="1726864"/>
            <a:chOff x="4191000" y="1647326"/>
            <a:chExt cx="3276600" cy="424128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1000" y="1647326"/>
              <a:ext cx="3276600" cy="4241285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2" name="TextBox 11"/>
            <p:cNvSpPr txBox="1"/>
            <p:nvPr/>
          </p:nvSpPr>
          <p:spPr>
            <a:xfrm>
              <a:off x="4191000" y="1657290"/>
              <a:ext cx="327660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20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ভোটার তালিকা </a:t>
              </a:r>
              <a:endPara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04800" y="5155862"/>
            <a:ext cx="3048000" cy="1473537"/>
            <a:chOff x="3657600" y="1228154"/>
            <a:chExt cx="4191000" cy="4660457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4"/>
            <a:srcRect l="12884" t="27083" r="11567" b="6250"/>
            <a:stretch>
              <a:fillRect/>
            </a:stretch>
          </p:blipFill>
          <p:spPr bwMode="auto">
            <a:xfrm>
              <a:off x="3657600" y="1228154"/>
              <a:ext cx="4191000" cy="4660457"/>
            </a:xfrm>
            <a:prstGeom prst="rect">
              <a:avLst/>
            </a:prstGeom>
            <a:ln w="127000" cap="sq">
              <a:solidFill>
                <a:srgbClr val="00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15" name="TextBox 14"/>
            <p:cNvSpPr txBox="1"/>
            <p:nvPr/>
          </p:nvSpPr>
          <p:spPr>
            <a:xfrm>
              <a:off x="3810000" y="1777425"/>
              <a:ext cx="2362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32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ব্যালট পেপার </a:t>
              </a:r>
              <a:endPara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124200" y="3200399"/>
            <a:ext cx="3449782" cy="1817761"/>
            <a:chOff x="3661779" y="1371600"/>
            <a:chExt cx="4186821" cy="48768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48" r="24830"/>
            <a:stretch/>
          </p:blipFill>
          <p:spPr>
            <a:xfrm>
              <a:off x="3661779" y="1371600"/>
              <a:ext cx="4186821" cy="4876800"/>
            </a:xfrm>
            <a:prstGeom prst="rect">
              <a:avLst/>
            </a:prstGeom>
            <a:ln w="127000" cap="sq">
              <a:solidFill>
                <a:srgbClr val="00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19" name="TextBox 18"/>
            <p:cNvSpPr txBox="1"/>
            <p:nvPr/>
          </p:nvSpPr>
          <p:spPr>
            <a:xfrm>
              <a:off x="4381500" y="1474542"/>
              <a:ext cx="2362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32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ব্যালট বাক্স </a:t>
              </a:r>
              <a:endPara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324600" y="5196295"/>
            <a:ext cx="2667000" cy="1433105"/>
            <a:chOff x="3657600" y="1447800"/>
            <a:chExt cx="4191000" cy="4800600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6"/>
            <a:srcRect l="31039" t="22917" r="39678" b="22917"/>
            <a:stretch>
              <a:fillRect/>
            </a:stretch>
          </p:blipFill>
          <p:spPr bwMode="auto">
            <a:xfrm>
              <a:off x="3657600" y="1447800"/>
              <a:ext cx="4191000" cy="4800600"/>
            </a:xfrm>
            <a:prstGeom prst="rect">
              <a:avLst/>
            </a:prstGeom>
            <a:ln w="127000" cap="sq">
              <a:solidFill>
                <a:srgbClr val="00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22" name="TextBox 21"/>
            <p:cNvSpPr txBox="1"/>
            <p:nvPr/>
          </p:nvSpPr>
          <p:spPr>
            <a:xfrm>
              <a:off x="4648200" y="1504054"/>
              <a:ext cx="2362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32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ভোটিং সীল </a:t>
              </a:r>
              <a:endPara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28" name="Picture 27" descr="3612638-Copy.jpg"/>
          <p:cNvPicPr>
            <a:picLocks noChangeAspect="1"/>
          </p:cNvPicPr>
          <p:nvPr/>
        </p:nvPicPr>
        <p:blipFill>
          <a:blip r:embed="rId7"/>
          <a:srcRect l="5796" r="4958"/>
          <a:stretch>
            <a:fillRect/>
          </a:stretch>
        </p:blipFill>
        <p:spPr>
          <a:xfrm>
            <a:off x="76200" y="1204503"/>
            <a:ext cx="3429000" cy="18177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C5F5951-05A9-436F-A3C8-EB0E72673F8B}"/>
              </a:ext>
            </a:extLst>
          </p:cNvPr>
          <p:cNvSpPr/>
          <p:nvPr/>
        </p:nvSpPr>
        <p:spPr>
          <a:xfrm>
            <a:off x="1219200" y="1676400"/>
            <a:ext cx="1981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অমোচনীয় কালি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06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598F7047-C236-433C-849A-08A83C1E1DFC}"/>
              </a:ext>
            </a:extLst>
          </p:cNvPr>
          <p:cNvSpPr/>
          <p:nvPr/>
        </p:nvSpPr>
        <p:spPr>
          <a:xfrm>
            <a:off x="76200" y="19675"/>
            <a:ext cx="8988422" cy="66859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ame 2"/>
          <p:cNvSpPr/>
          <p:nvPr/>
        </p:nvSpPr>
        <p:spPr>
          <a:xfrm>
            <a:off x="3662366" y="95875"/>
            <a:ext cx="3500434" cy="666125"/>
          </a:xfrm>
          <a:prstGeom prst="fram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en-US" sz="3200" b="1" dirty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প্রক্রিয়া</a:t>
            </a:r>
            <a:endParaRPr lang="en-US" sz="3200" b="1" dirty="0">
              <a:ln w="11430"/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264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978" y="4267200"/>
            <a:ext cx="2816223" cy="167076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4" name="Picture 13" descr="01tamasha.jpg"/>
          <p:cNvPicPr>
            <a:picLocks noChangeAspect="1"/>
          </p:cNvPicPr>
          <p:nvPr/>
        </p:nvPicPr>
        <p:blipFill rotWithShape="1">
          <a:blip r:embed="rId4"/>
          <a:srcRect b="16778"/>
          <a:stretch/>
        </p:blipFill>
        <p:spPr>
          <a:xfrm>
            <a:off x="4043368" y="4109155"/>
            <a:ext cx="2890832" cy="190499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/>
          <a:srcRect l="4685" t="3125" r="4539" b="6250"/>
          <a:stretch>
            <a:fillRect/>
          </a:stretch>
        </p:blipFill>
        <p:spPr bwMode="auto">
          <a:xfrm>
            <a:off x="3203578" y="972073"/>
            <a:ext cx="2587622" cy="177112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968" y="838200"/>
            <a:ext cx="2738432" cy="190499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8" y="855607"/>
            <a:ext cx="2816223" cy="2057399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68F6172-3A90-4605-AD5F-4EAE44E3D0F1}"/>
              </a:ext>
            </a:extLst>
          </p:cNvPr>
          <p:cNvSpPr/>
          <p:nvPr/>
        </p:nvSpPr>
        <p:spPr>
          <a:xfrm>
            <a:off x="533400" y="3048000"/>
            <a:ext cx="15240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dirty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র্বাচিত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প্রতিনিতি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604A949-6D0B-4516-B7E6-12AE70CB43A3}"/>
              </a:ext>
            </a:extLst>
          </p:cNvPr>
          <p:cNvSpPr/>
          <p:nvPr/>
        </p:nvSpPr>
        <p:spPr>
          <a:xfrm>
            <a:off x="3433318" y="3048000"/>
            <a:ext cx="1748281" cy="5693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ভোট গ্রহণ ও ভোট প্রদান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777F0912-994F-4946-B099-A5754610230A}"/>
              </a:ext>
            </a:extLst>
          </p:cNvPr>
          <p:cNvSpPr/>
          <p:nvPr/>
        </p:nvSpPr>
        <p:spPr>
          <a:xfrm>
            <a:off x="6858000" y="3048000"/>
            <a:ext cx="1657350" cy="5693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dirty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as-IN" dirty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dirty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dirty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dirty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ষা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DC5CAB6D-CD91-47EB-B2A0-571AF6533436}"/>
              </a:ext>
            </a:extLst>
          </p:cNvPr>
          <p:cNvSpPr/>
          <p:nvPr/>
        </p:nvSpPr>
        <p:spPr>
          <a:xfrm>
            <a:off x="838200" y="6136252"/>
            <a:ext cx="1657350" cy="5693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dirty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dirty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dirty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রাদ্ধ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34FF6037-D16E-4D35-84EB-6004278B1FE6}"/>
              </a:ext>
            </a:extLst>
          </p:cNvPr>
          <p:cNvSpPr/>
          <p:nvPr/>
        </p:nvSpPr>
        <p:spPr>
          <a:xfrm>
            <a:off x="4800600" y="6172200"/>
            <a:ext cx="1657350" cy="5693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dirty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র্বাচনী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প্রচারনা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160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21" grpId="0" animBg="1"/>
      <p:bldP spid="25" grpId="0" animBg="1"/>
      <p:bldP spid="28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22E6711-3480-4F58-BB11-EB1C2B8CCEB2}"/>
              </a:ext>
            </a:extLst>
          </p:cNvPr>
          <p:cNvSpPr/>
          <p:nvPr/>
        </p:nvSpPr>
        <p:spPr>
          <a:xfrm>
            <a:off x="152400" y="152400"/>
            <a:ext cx="8763000" cy="65690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981195" y="1144949"/>
            <a:ext cx="1832446" cy="1832446"/>
          </a:xfrm>
          <a:custGeom>
            <a:avLst/>
            <a:gdLst>
              <a:gd name="connsiteX0" fmla="*/ 0 w 1832446"/>
              <a:gd name="connsiteY0" fmla="*/ 916223 h 1832446"/>
              <a:gd name="connsiteX1" fmla="*/ 916223 w 1832446"/>
              <a:gd name="connsiteY1" fmla="*/ 0 h 1832446"/>
              <a:gd name="connsiteX2" fmla="*/ 1832446 w 1832446"/>
              <a:gd name="connsiteY2" fmla="*/ 916223 h 1832446"/>
              <a:gd name="connsiteX3" fmla="*/ 916223 w 1832446"/>
              <a:gd name="connsiteY3" fmla="*/ 1832446 h 1832446"/>
              <a:gd name="connsiteX4" fmla="*/ 0 w 1832446"/>
              <a:gd name="connsiteY4" fmla="*/ 916223 h 1832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2446" h="1832446">
                <a:moveTo>
                  <a:pt x="0" y="916223"/>
                </a:moveTo>
                <a:cubicBezTo>
                  <a:pt x="0" y="410207"/>
                  <a:pt x="410207" y="0"/>
                  <a:pt x="916223" y="0"/>
                </a:cubicBezTo>
                <a:cubicBezTo>
                  <a:pt x="1422239" y="0"/>
                  <a:pt x="1832446" y="410207"/>
                  <a:pt x="1832446" y="916223"/>
                </a:cubicBezTo>
                <a:cubicBezTo>
                  <a:pt x="1832446" y="1422239"/>
                  <a:pt x="1422239" y="1832446"/>
                  <a:pt x="916223" y="1832446"/>
                </a:cubicBezTo>
                <a:cubicBezTo>
                  <a:pt x="410207" y="1832446"/>
                  <a:pt x="0" y="1422239"/>
                  <a:pt x="0" y="916223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solidFill>
              <a:srgbClr val="FFFF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21696" tIns="321696" rIns="321696" bIns="321696" numCol="1" spcCol="1270" anchor="ctr" anchorCtr="0">
            <a:noAutofit/>
          </a:bodyPr>
          <a:lstStyle/>
          <a:p>
            <a:pPr lvl="0"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4200" kern="1200" dirty="0">
                <a:latin typeface="NikoshBAN" pitchFamily="2" charset="0"/>
                <a:cs typeface="NikoshBAN" pitchFamily="2" charset="0"/>
              </a:rPr>
              <a:t>প্রত্যক্ষ নির্বাচন</a:t>
            </a:r>
            <a:endParaRPr lang="en-US" sz="4200" kern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2366009" y="3126190"/>
            <a:ext cx="1062818" cy="1062818"/>
          </a:xfrm>
          <a:custGeom>
            <a:avLst/>
            <a:gdLst>
              <a:gd name="connsiteX0" fmla="*/ 140877 w 1062818"/>
              <a:gd name="connsiteY0" fmla="*/ 406422 h 1062818"/>
              <a:gd name="connsiteX1" fmla="*/ 406422 w 1062818"/>
              <a:gd name="connsiteY1" fmla="*/ 406422 h 1062818"/>
              <a:gd name="connsiteX2" fmla="*/ 406422 w 1062818"/>
              <a:gd name="connsiteY2" fmla="*/ 140877 h 1062818"/>
              <a:gd name="connsiteX3" fmla="*/ 656396 w 1062818"/>
              <a:gd name="connsiteY3" fmla="*/ 140877 h 1062818"/>
              <a:gd name="connsiteX4" fmla="*/ 656396 w 1062818"/>
              <a:gd name="connsiteY4" fmla="*/ 406422 h 1062818"/>
              <a:gd name="connsiteX5" fmla="*/ 921941 w 1062818"/>
              <a:gd name="connsiteY5" fmla="*/ 406422 h 1062818"/>
              <a:gd name="connsiteX6" fmla="*/ 921941 w 1062818"/>
              <a:gd name="connsiteY6" fmla="*/ 656396 h 1062818"/>
              <a:gd name="connsiteX7" fmla="*/ 656396 w 1062818"/>
              <a:gd name="connsiteY7" fmla="*/ 656396 h 1062818"/>
              <a:gd name="connsiteX8" fmla="*/ 656396 w 1062818"/>
              <a:gd name="connsiteY8" fmla="*/ 921941 h 1062818"/>
              <a:gd name="connsiteX9" fmla="*/ 406422 w 1062818"/>
              <a:gd name="connsiteY9" fmla="*/ 921941 h 1062818"/>
              <a:gd name="connsiteX10" fmla="*/ 406422 w 1062818"/>
              <a:gd name="connsiteY10" fmla="*/ 656396 h 1062818"/>
              <a:gd name="connsiteX11" fmla="*/ 140877 w 1062818"/>
              <a:gd name="connsiteY11" fmla="*/ 656396 h 1062818"/>
              <a:gd name="connsiteX12" fmla="*/ 140877 w 1062818"/>
              <a:gd name="connsiteY12" fmla="*/ 406422 h 1062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62818" h="1062818">
                <a:moveTo>
                  <a:pt x="140877" y="406422"/>
                </a:moveTo>
                <a:lnTo>
                  <a:pt x="406422" y="406422"/>
                </a:lnTo>
                <a:lnTo>
                  <a:pt x="406422" y="140877"/>
                </a:lnTo>
                <a:lnTo>
                  <a:pt x="656396" y="140877"/>
                </a:lnTo>
                <a:lnTo>
                  <a:pt x="656396" y="406422"/>
                </a:lnTo>
                <a:lnTo>
                  <a:pt x="921941" y="406422"/>
                </a:lnTo>
                <a:lnTo>
                  <a:pt x="921941" y="656396"/>
                </a:lnTo>
                <a:lnTo>
                  <a:pt x="656396" y="656396"/>
                </a:lnTo>
                <a:lnTo>
                  <a:pt x="656396" y="921941"/>
                </a:lnTo>
                <a:lnTo>
                  <a:pt x="406422" y="921941"/>
                </a:lnTo>
                <a:lnTo>
                  <a:pt x="406422" y="656396"/>
                </a:lnTo>
                <a:lnTo>
                  <a:pt x="140877" y="656396"/>
                </a:lnTo>
                <a:lnTo>
                  <a:pt x="140877" y="406422"/>
                </a:lnTo>
                <a:close/>
              </a:path>
            </a:pathLst>
          </a:cu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0877" tIns="406422" rIns="140877" bIns="406422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700" kern="1200"/>
          </a:p>
        </p:txBody>
      </p:sp>
      <p:sp>
        <p:nvSpPr>
          <p:cNvPr id="9" name="Freeform 8"/>
          <p:cNvSpPr/>
          <p:nvPr/>
        </p:nvSpPr>
        <p:spPr>
          <a:xfrm>
            <a:off x="1981195" y="4337804"/>
            <a:ext cx="1832446" cy="1832446"/>
          </a:xfrm>
          <a:custGeom>
            <a:avLst/>
            <a:gdLst>
              <a:gd name="connsiteX0" fmla="*/ 0 w 1832446"/>
              <a:gd name="connsiteY0" fmla="*/ 916223 h 1832446"/>
              <a:gd name="connsiteX1" fmla="*/ 916223 w 1832446"/>
              <a:gd name="connsiteY1" fmla="*/ 0 h 1832446"/>
              <a:gd name="connsiteX2" fmla="*/ 1832446 w 1832446"/>
              <a:gd name="connsiteY2" fmla="*/ 916223 h 1832446"/>
              <a:gd name="connsiteX3" fmla="*/ 916223 w 1832446"/>
              <a:gd name="connsiteY3" fmla="*/ 1832446 h 1832446"/>
              <a:gd name="connsiteX4" fmla="*/ 0 w 1832446"/>
              <a:gd name="connsiteY4" fmla="*/ 916223 h 1832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2446" h="1832446">
                <a:moveTo>
                  <a:pt x="0" y="916223"/>
                </a:moveTo>
                <a:cubicBezTo>
                  <a:pt x="0" y="410207"/>
                  <a:pt x="410207" y="0"/>
                  <a:pt x="916223" y="0"/>
                </a:cubicBezTo>
                <a:cubicBezTo>
                  <a:pt x="1422239" y="0"/>
                  <a:pt x="1832446" y="410207"/>
                  <a:pt x="1832446" y="916223"/>
                </a:cubicBezTo>
                <a:cubicBezTo>
                  <a:pt x="1832446" y="1422239"/>
                  <a:pt x="1422239" y="1832446"/>
                  <a:pt x="916223" y="1832446"/>
                </a:cubicBezTo>
                <a:cubicBezTo>
                  <a:pt x="410207" y="1832446"/>
                  <a:pt x="0" y="1422239"/>
                  <a:pt x="0" y="916223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solidFill>
              <a:srgbClr val="FFFF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21696" tIns="321696" rIns="321696" bIns="321696" numCol="1" spcCol="1270" anchor="ctr" anchorCtr="0">
            <a:noAutofit/>
          </a:bodyPr>
          <a:lstStyle/>
          <a:p>
            <a:pPr lvl="0"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4200" kern="1200" dirty="0">
                <a:latin typeface="NikoshBAN" pitchFamily="2" charset="0"/>
                <a:cs typeface="NikoshBAN" pitchFamily="2" charset="0"/>
              </a:rPr>
              <a:t>পরোক্ষ নির্বাচন</a:t>
            </a:r>
            <a:endParaRPr lang="en-US" sz="4200" kern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reeform 9"/>
          <p:cNvSpPr/>
          <p:nvPr/>
        </p:nvSpPr>
        <p:spPr>
          <a:xfrm rot="10800000">
            <a:off x="4098481" y="3316764"/>
            <a:ext cx="603858" cy="681670"/>
          </a:xfrm>
          <a:custGeom>
            <a:avLst/>
            <a:gdLst>
              <a:gd name="connsiteX0" fmla="*/ 0 w 603858"/>
              <a:gd name="connsiteY0" fmla="*/ 136334 h 681670"/>
              <a:gd name="connsiteX1" fmla="*/ 301929 w 603858"/>
              <a:gd name="connsiteY1" fmla="*/ 136334 h 681670"/>
              <a:gd name="connsiteX2" fmla="*/ 301929 w 603858"/>
              <a:gd name="connsiteY2" fmla="*/ 0 h 681670"/>
              <a:gd name="connsiteX3" fmla="*/ 603858 w 603858"/>
              <a:gd name="connsiteY3" fmla="*/ 340835 h 681670"/>
              <a:gd name="connsiteX4" fmla="*/ 301929 w 603858"/>
              <a:gd name="connsiteY4" fmla="*/ 681670 h 681670"/>
              <a:gd name="connsiteX5" fmla="*/ 301929 w 603858"/>
              <a:gd name="connsiteY5" fmla="*/ 545336 h 681670"/>
              <a:gd name="connsiteX6" fmla="*/ 0 w 603858"/>
              <a:gd name="connsiteY6" fmla="*/ 545336 h 681670"/>
              <a:gd name="connsiteX7" fmla="*/ 0 w 603858"/>
              <a:gd name="connsiteY7" fmla="*/ 136334 h 681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3858" h="681670">
                <a:moveTo>
                  <a:pt x="0" y="136334"/>
                </a:moveTo>
                <a:lnTo>
                  <a:pt x="301929" y="136334"/>
                </a:lnTo>
                <a:lnTo>
                  <a:pt x="301929" y="0"/>
                </a:lnTo>
                <a:lnTo>
                  <a:pt x="603858" y="340835"/>
                </a:lnTo>
                <a:lnTo>
                  <a:pt x="301929" y="681670"/>
                </a:lnTo>
                <a:lnTo>
                  <a:pt x="301929" y="545336"/>
                </a:lnTo>
                <a:lnTo>
                  <a:pt x="0" y="545336"/>
                </a:lnTo>
                <a:lnTo>
                  <a:pt x="0" y="13633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136333" rIns="181156" bIns="136334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900" kern="1200">
              <a:solidFill>
                <a:srgbClr val="FF0000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4952998" y="2438400"/>
            <a:ext cx="2249694" cy="2438399"/>
          </a:xfrm>
          <a:custGeom>
            <a:avLst/>
            <a:gdLst>
              <a:gd name="connsiteX0" fmla="*/ 0 w 2249694"/>
              <a:gd name="connsiteY0" fmla="*/ 1219200 h 2438399"/>
              <a:gd name="connsiteX1" fmla="*/ 1124847 w 2249694"/>
              <a:gd name="connsiteY1" fmla="*/ 0 h 2438399"/>
              <a:gd name="connsiteX2" fmla="*/ 2249694 w 2249694"/>
              <a:gd name="connsiteY2" fmla="*/ 1219200 h 2438399"/>
              <a:gd name="connsiteX3" fmla="*/ 1124847 w 2249694"/>
              <a:gd name="connsiteY3" fmla="*/ 2438400 h 2438399"/>
              <a:gd name="connsiteX4" fmla="*/ 0 w 2249694"/>
              <a:gd name="connsiteY4" fmla="*/ 1219200 h 2438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9694" h="2438399">
                <a:moveTo>
                  <a:pt x="0" y="1219200"/>
                </a:moveTo>
                <a:cubicBezTo>
                  <a:pt x="0" y="545854"/>
                  <a:pt x="503611" y="0"/>
                  <a:pt x="1124847" y="0"/>
                </a:cubicBezTo>
                <a:cubicBezTo>
                  <a:pt x="1746083" y="0"/>
                  <a:pt x="2249694" y="545854"/>
                  <a:pt x="2249694" y="1219200"/>
                </a:cubicBezTo>
                <a:cubicBezTo>
                  <a:pt x="2249694" y="1892546"/>
                  <a:pt x="1746083" y="2438400"/>
                  <a:pt x="1124847" y="2438400"/>
                </a:cubicBezTo>
                <a:cubicBezTo>
                  <a:pt x="503611" y="2438400"/>
                  <a:pt x="0" y="1892546"/>
                  <a:pt x="0" y="1219200"/>
                </a:cubicBezTo>
                <a:close/>
              </a:path>
            </a:pathLst>
          </a:custGeom>
          <a:solidFill>
            <a:srgbClr val="0000CC"/>
          </a:solidFill>
          <a:ln>
            <a:solidFill>
              <a:srgbClr val="FFFF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94230" tIns="421865" rIns="394230" bIns="421865" numCol="1" spcCol="1270" anchor="ctr" anchorCtr="0">
            <a:noAutofit/>
          </a:bodyPr>
          <a:lstStyle/>
          <a:p>
            <a:pPr lvl="0" algn="ctr" defTabSz="2266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5100" kern="1200" dirty="0">
                <a:latin typeface="NikoshBAN" pitchFamily="2" charset="0"/>
                <a:cs typeface="NikoshBAN" pitchFamily="2" charset="0"/>
              </a:rPr>
              <a:t>নির্বাচন</a:t>
            </a:r>
            <a:endParaRPr lang="en-US" sz="5100" kern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3276600" y="381000"/>
            <a:ext cx="3505200" cy="609600"/>
          </a:xfrm>
          <a:prstGeom prst="fram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নির্বাচন পদ্ধতি  </a:t>
            </a:r>
            <a:endParaRPr lang="en-US" sz="32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676400" y="304800"/>
            <a:ext cx="6324600" cy="609600"/>
          </a:xfrm>
          <a:prstGeom prst="fram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প্রত্যক্ষ নির্বাচন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20782" y="5181600"/>
            <a:ext cx="9144000" cy="1371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bn-BD" sz="36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নাগরিকরা যখন সরাসরি ভোটে তাদের প্রতিনিধি নির্বাচন করে তাকে প্রত্যক্ষ নির্বাচন বলে। </a:t>
            </a:r>
            <a:endParaRPr lang="en-US" sz="36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8"/>
          <p:cNvGrpSpPr/>
          <p:nvPr/>
        </p:nvGrpSpPr>
        <p:grpSpPr>
          <a:xfrm>
            <a:off x="0" y="990600"/>
            <a:ext cx="9144000" cy="4114800"/>
            <a:chOff x="1371600" y="1219200"/>
            <a:chExt cx="6705600" cy="4333220"/>
          </a:xfrm>
        </p:grpSpPr>
        <p:pic>
          <p:nvPicPr>
            <p:cNvPr id="5" name="Picture 4" descr="_IGP7280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71600" y="1219200"/>
              <a:ext cx="6705600" cy="4309452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447800" y="5029200"/>
              <a:ext cx="6553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বাংলাদেশ জাতীয় সংসদ </a:t>
              </a:r>
              <a:endPara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2D85CD3-2D97-4516-B2ED-E2F3F546B8E0}"/>
              </a:ext>
            </a:extLst>
          </p:cNvPr>
          <p:cNvSpPr/>
          <p:nvPr/>
        </p:nvSpPr>
        <p:spPr>
          <a:xfrm>
            <a:off x="228600" y="76200"/>
            <a:ext cx="8686800" cy="6705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4685" t="3125" r="4539" b="6250"/>
          <a:stretch>
            <a:fillRect/>
          </a:stretch>
        </p:blipFill>
        <p:spPr bwMode="auto">
          <a:xfrm>
            <a:off x="2971800" y="4357254"/>
            <a:ext cx="3124200" cy="2272145"/>
          </a:xfrm>
          <a:prstGeom prst="wedgeEllipseCallout">
            <a:avLst>
              <a:gd name="adj1" fmla="val 63159"/>
              <a:gd name="adj2" fmla="val -58689"/>
            </a:avLst>
          </a:prstGeom>
          <a:ln w="57150"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 descr="2013-06-15-09-41-36-51bc36d0b5504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088231"/>
            <a:ext cx="3352800" cy="2493169"/>
          </a:xfrm>
          <a:prstGeom prst="wedgeRoundRectCallout">
            <a:avLst>
              <a:gd name="adj1" fmla="val 43068"/>
              <a:gd name="adj2" fmla="val 85921"/>
              <a:gd name="adj3" fmla="val 16667"/>
            </a:avLst>
          </a:prstGeom>
          <a:ln w="57150"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685800" y="1129903"/>
            <a:ext cx="2057400" cy="851297"/>
          </a:xfrm>
          <a:prstGeom prst="wedgeRoundRectCallout">
            <a:avLst/>
          </a:prstGeom>
          <a:noFill/>
          <a:ln w="571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ভোটার </a:t>
            </a:r>
            <a:r>
              <a:rPr lang="bn-BD" sz="32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2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43250" y="4671978"/>
            <a:ext cx="2647950" cy="1446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সরাসরি ভোট প্রদান  </a:t>
            </a:r>
            <a:endParaRPr lang="en-US" sz="4400" b="1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Frame 14"/>
          <p:cNvSpPr/>
          <p:nvPr/>
        </p:nvSpPr>
        <p:spPr>
          <a:xfrm>
            <a:off x="3143250" y="313032"/>
            <a:ext cx="3524250" cy="609600"/>
          </a:xfrm>
          <a:prstGeom prst="fram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প্রত্যক্ষ নির্বাচন</a:t>
            </a:r>
            <a:endParaRPr lang="en-US" sz="4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33900" y="1032866"/>
            <a:ext cx="3848100" cy="2813517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705350" y="3261441"/>
            <a:ext cx="350520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নির্বাচিত প্রতিনিধি  </a:t>
            </a:r>
            <a:endParaRPr lang="en-US" sz="4000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718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 animBg="1"/>
      <p:bldP spid="7" grpId="0" animBg="1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2667000" y="304800"/>
            <a:ext cx="3733800" cy="609600"/>
          </a:xfrm>
          <a:prstGeom prst="fram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পরোক্ষ নির্বাচন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4572000"/>
            <a:ext cx="8534400" cy="1905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নির্বাচনটি হয় দুই ধাপে। প্রথমে নাগরিকরা তাদের সরাসরি ভোটে </a:t>
            </a:r>
            <a:r>
              <a:rPr lang="bn-BD" sz="3200" b="1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মধ্যবর্তী একটি স্তরের জন্য প্রতিনিধি নির্বাচিত </a:t>
            </a:r>
            <a:r>
              <a:rPr lang="bn-BD" sz="32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করে। তারপর এই প্রতিনিধিরাই ভোট দিয়ে </a:t>
            </a:r>
            <a:r>
              <a:rPr lang="bn-BD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চূড়ান্ত প্রতিনিধি বাছাই</a:t>
            </a:r>
            <a:r>
              <a:rPr lang="bn-BD" sz="32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করে।</a:t>
            </a:r>
            <a:endParaRPr lang="en-US" sz="32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governance_main.p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990600"/>
            <a:ext cx="6172200" cy="358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4685" t="3125" r="4539" b="6250"/>
          <a:stretch>
            <a:fillRect/>
          </a:stretch>
        </p:blipFill>
        <p:spPr bwMode="auto">
          <a:xfrm>
            <a:off x="404884" y="4038600"/>
            <a:ext cx="2590800" cy="2514600"/>
          </a:xfrm>
          <a:prstGeom prst="wedgeEllipseCallout">
            <a:avLst>
              <a:gd name="adj1" fmla="val 95838"/>
              <a:gd name="adj2" fmla="val 8675"/>
            </a:avLst>
          </a:prstGeom>
          <a:ln w="57150"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 descr="2013-06-15-09-41-36-51bc36d0b5504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1121674"/>
            <a:ext cx="2590800" cy="2078726"/>
          </a:xfrm>
          <a:prstGeom prst="wedgeRoundRectCallout">
            <a:avLst>
              <a:gd name="adj1" fmla="val -19873"/>
              <a:gd name="adj2" fmla="val 82624"/>
              <a:gd name="adj3" fmla="val 16667"/>
            </a:avLst>
          </a:prstGeom>
          <a:ln w="57150"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762001" y="1129903"/>
            <a:ext cx="2209799" cy="851297"/>
          </a:xfrm>
          <a:prstGeom prst="wedgeRoundRectCallout">
            <a:avLst/>
          </a:prstGeom>
          <a:noFill/>
          <a:ln w="571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ভোটার </a:t>
            </a:r>
            <a:r>
              <a:rPr lang="bn-BD" sz="32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2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0" y="5124271"/>
            <a:ext cx="1852863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সরাসরি ভোট প্রদান  </a:t>
            </a:r>
            <a:endParaRPr lang="en-US" sz="36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5257800" y="3788391"/>
            <a:ext cx="3543300" cy="2649140"/>
          </a:xfrm>
          <a:prstGeom prst="wedgeEllipseCallout">
            <a:avLst>
              <a:gd name="adj1" fmla="val 1791"/>
              <a:gd name="adj2" fmla="val -66781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562600" y="5562600"/>
            <a:ext cx="274320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মধ্যবর্তী প্রতিনিধি  </a:t>
            </a:r>
            <a:endParaRPr lang="en-US" sz="36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president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2200" y="304800"/>
            <a:ext cx="2667000" cy="2895600"/>
          </a:xfrm>
          <a:prstGeom prst="roundRect">
            <a:avLst/>
          </a:prstGeom>
          <a:ln w="57150">
            <a:solidFill>
              <a:schemeClr val="tx1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6019800" y="1828800"/>
            <a:ext cx="281940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নির্বাচিত প্রতিনিধি  </a:t>
            </a:r>
            <a:endParaRPr lang="en-US" sz="36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Frame 18"/>
          <p:cNvSpPr/>
          <p:nvPr/>
        </p:nvSpPr>
        <p:spPr>
          <a:xfrm>
            <a:off x="2971800" y="304800"/>
            <a:ext cx="2895600" cy="609600"/>
          </a:xfrm>
          <a:prstGeom prst="fram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পরোক্ষ নির্বাচন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718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7" grpId="0" animBg="1"/>
      <p:bldP spid="4" grpId="0"/>
      <p:bldP spid="16" grpId="0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381000" y="304799"/>
            <a:ext cx="8153400" cy="681249"/>
          </a:xfrm>
          <a:prstGeom prst="fram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3200" b="1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</a:t>
            </a:r>
            <a:r>
              <a:rPr lang="bn-IN" sz="3200" b="1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</a:t>
            </a:r>
            <a:r>
              <a:rPr lang="bn-BD" sz="3200" b="1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 প্রেসিডেন্ট 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নির্বাচন পরোক্ষ নির্বাচনের উদাহরণ 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5867400"/>
            <a:ext cx="84582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 প্রেসিডেন্ট </a:t>
            </a:r>
            <a:endParaRPr lang="en-US" sz="36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president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1143000"/>
            <a:ext cx="3657599" cy="4567449"/>
          </a:xfrm>
          <a:prstGeom prst="rect">
            <a:avLst/>
          </a:prstGeom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5213D3D2-717D-48E6-80FB-93B43227CCF1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152400"/>
            <a:ext cx="3200400" cy="6096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কাজ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172200" y="304800"/>
            <a:ext cx="2590800" cy="685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সময়ঃ ৫ মিনিট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0" y="5105400"/>
            <a:ext cx="9144000" cy="1524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b="1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নির্বাচনের ৪টি গুরুত্ব লেখ।</a:t>
            </a:r>
            <a:endParaRPr lang="en-US" sz="4800" b="1" dirty="0">
              <a:ln w="11430"/>
              <a:solidFill>
                <a:srgbClr val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A6D47A4-DD29-4134-8317-A17398644E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9144000" cy="39465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C5E3E09-7641-44AE-B6E0-6CD151A3A07E}"/>
              </a:ext>
            </a:extLst>
          </p:cNvPr>
          <p:cNvSpPr/>
          <p:nvPr/>
        </p:nvSpPr>
        <p:spPr>
          <a:xfrm>
            <a:off x="228600" y="152400"/>
            <a:ext cx="8686800" cy="65690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743200" y="304800"/>
            <a:ext cx="3200400" cy="457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248400" y="304800"/>
            <a:ext cx="2590800" cy="533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সময়ঃ ১০ মিনিট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28600" y="4419600"/>
            <a:ext cx="8686800" cy="2209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just"/>
            <a:r>
              <a:rPr lang="bn-BD" sz="32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প্রথমে তোমরা প্রত্যেক বেঞ্চের চার জন ছাত্রের মধ্যে থেকে </a:t>
            </a:r>
            <a:r>
              <a:rPr lang="bn-BD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 জন করে প্রতিনিধি </a:t>
            </a:r>
            <a:r>
              <a:rPr lang="bn-BD" sz="32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বাছাই কর। উক্ত প্রতিনিধিরা প্রত্যেকে আলাদাভাবে ভোট দিয়ে একজন </a:t>
            </a:r>
            <a:r>
              <a:rPr lang="bn-BD" sz="3200" b="1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 প্রতিনিধি </a:t>
            </a:r>
            <a:r>
              <a:rPr lang="bn-BD" sz="32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নির্বাচ</a:t>
            </a:r>
            <a:r>
              <a:rPr lang="bn-IN" sz="32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bn-BD" sz="32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কর।   </a:t>
            </a:r>
            <a:endParaRPr lang="en-US" sz="32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10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550" y="990600"/>
            <a:ext cx="3905250" cy="3124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116115"/>
            <a:ext cx="8944687" cy="6620237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04741" y="255974"/>
            <a:ext cx="8699773" cy="6318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04741" y="255973"/>
            <a:ext cx="8699773" cy="6318998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283029" y="2989944"/>
            <a:ext cx="4163071" cy="311974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মানসুর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হোসাইন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খাতিয়া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বন্দান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ফাজিল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গাজীপুর</a:t>
            </a:r>
            <a:endPara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Email: tusardada@gmail.com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>
          <a:xfrm>
            <a:off x="4661545" y="2895600"/>
            <a:ext cx="3802657" cy="3214091"/>
          </a:xfrm>
          <a:solidFill>
            <a:schemeClr val="bg1">
              <a:lumMod val="95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bn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শ্রেনিঃ7ম</a:t>
            </a:r>
          </a:p>
          <a:p>
            <a:r>
              <a:rPr lang="bn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বাং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ও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বি</a:t>
            </a:r>
            <a:endParaRPr lang="bn-IN" sz="4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্যায়ঃ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5ম</a:t>
            </a:r>
            <a:endParaRPr lang="en-US" sz="4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সময়ঃ৪০মিঃ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53529" y="564384"/>
            <a:ext cx="3109344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Identity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376057" y="1988458"/>
            <a:ext cx="65315" cy="43911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305300" y="3218932"/>
            <a:ext cx="8165" cy="22978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492824" y="3218932"/>
            <a:ext cx="1787" cy="22978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42" y="370594"/>
            <a:ext cx="2090057" cy="244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07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DA4705E-B99F-41CA-8BE6-2C5B04D07FC1}"/>
              </a:ext>
            </a:extLst>
          </p:cNvPr>
          <p:cNvSpPr/>
          <p:nvPr/>
        </p:nvSpPr>
        <p:spPr>
          <a:xfrm>
            <a:off x="0" y="4629210"/>
            <a:ext cx="9144000" cy="93338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685800"/>
            <a:ext cx="91440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নির্বাচন পদ্ধতি প্রধানত কয় ধরনের?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কোনটি সঠিক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657600" y="76200"/>
            <a:ext cx="16002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3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E24B7F-60FB-4653-9ED6-58C4674E1546}"/>
              </a:ext>
            </a:extLst>
          </p:cNvPr>
          <p:cNvSpPr/>
          <p:nvPr/>
        </p:nvSpPr>
        <p:spPr>
          <a:xfrm>
            <a:off x="0" y="2819400"/>
            <a:ext cx="9144000" cy="17717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bn-IN" sz="2400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bn-IN" sz="2400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400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ছবিটি ভালো করে দেখে নিচের প্রশ্নটির উত্তর দাও।</a:t>
            </a:r>
          </a:p>
          <a:p>
            <a:pPr algn="just"/>
            <a:endParaRPr lang="bn-BD" sz="1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bn-BD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bn-BD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bn-BD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bn-IN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bn-IN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চিত্রে মহামান্য ব্যক্তি যে পদে বহাল আছেন উক্ত পদে নির্বাচনের জন্য কয়টি ধাপ অতিক্রম করতে হয়?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8DD4F29-1A66-45F7-8F84-294BE0AA4528}"/>
              </a:ext>
            </a:extLst>
          </p:cNvPr>
          <p:cNvGrpSpPr/>
          <p:nvPr/>
        </p:nvGrpSpPr>
        <p:grpSpPr>
          <a:xfrm>
            <a:off x="3505200" y="2819400"/>
            <a:ext cx="1981200" cy="1771710"/>
            <a:chOff x="2317750" y="1295400"/>
            <a:chExt cx="2559050" cy="3543420"/>
          </a:xfrm>
        </p:grpSpPr>
        <p:pic>
          <p:nvPicPr>
            <p:cNvPr id="15" name="Picture 14" descr="president1.jpg">
              <a:extLst>
                <a:ext uri="{FF2B5EF4-FFF2-40B4-BE49-F238E27FC236}">
                  <a16:creationId xmlns:a16="http://schemas.microsoft.com/office/drawing/2014/main" id="{FCEF0171-C109-4ED2-A935-159DADE835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17750" y="1295400"/>
              <a:ext cx="2559049" cy="2667000"/>
            </a:xfrm>
            <a:prstGeom prst="rect">
              <a:avLst/>
            </a:prstGeom>
            <a:ln w="76200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9DF2819-E800-435E-AAA0-E8C998F21FEF}"/>
                </a:ext>
              </a:extLst>
            </p:cNvPr>
            <p:cNvSpPr txBox="1"/>
            <p:nvPr/>
          </p:nvSpPr>
          <p:spPr>
            <a:xfrm>
              <a:off x="2317750" y="4038600"/>
              <a:ext cx="2559050" cy="8002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0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বাংলাদেশের প্রেসিডেন্ট </a:t>
              </a:r>
              <a:endPara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2F5F34C-A257-4CCD-8683-8367B60C6BC2}"/>
              </a:ext>
            </a:extLst>
          </p:cNvPr>
          <p:cNvSpPr/>
          <p:nvPr/>
        </p:nvSpPr>
        <p:spPr>
          <a:xfrm>
            <a:off x="381000" y="1371600"/>
            <a:ext cx="1371600" cy="533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(ক) পাঁচ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827BB12-7688-42FD-91FF-BD9DDC263655}"/>
              </a:ext>
            </a:extLst>
          </p:cNvPr>
          <p:cNvSpPr/>
          <p:nvPr/>
        </p:nvSpPr>
        <p:spPr>
          <a:xfrm>
            <a:off x="1905000" y="1371600"/>
            <a:ext cx="1371600" cy="533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(খ) চার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DE72757-BBA4-42D0-9710-07371D0693E0}"/>
              </a:ext>
            </a:extLst>
          </p:cNvPr>
          <p:cNvSpPr/>
          <p:nvPr/>
        </p:nvSpPr>
        <p:spPr>
          <a:xfrm>
            <a:off x="3429000" y="1371600"/>
            <a:ext cx="1371600" cy="533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(গ) তিন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0226B82-BBC1-4E1C-BFB0-909DFA57EB4B}"/>
              </a:ext>
            </a:extLst>
          </p:cNvPr>
          <p:cNvSpPr/>
          <p:nvPr/>
        </p:nvSpPr>
        <p:spPr>
          <a:xfrm>
            <a:off x="4953000" y="1371600"/>
            <a:ext cx="1371600" cy="533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(ঘ) দুই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29F943A1-4F96-4545-8A60-7EC1E8C90AE0}"/>
              </a:ext>
            </a:extLst>
          </p:cNvPr>
          <p:cNvSpPr/>
          <p:nvPr/>
        </p:nvSpPr>
        <p:spPr>
          <a:xfrm>
            <a:off x="609600" y="5791200"/>
            <a:ext cx="1371600" cy="533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(ক) পাঁচ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3C4FA4A-B046-4CEA-BEDD-1A4514276AEE}"/>
              </a:ext>
            </a:extLst>
          </p:cNvPr>
          <p:cNvSpPr/>
          <p:nvPr/>
        </p:nvSpPr>
        <p:spPr>
          <a:xfrm>
            <a:off x="2133600" y="5791200"/>
            <a:ext cx="1371600" cy="533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(খ) চার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379046EA-BAD4-4B7A-912C-7F71C63A5B55}"/>
              </a:ext>
            </a:extLst>
          </p:cNvPr>
          <p:cNvSpPr/>
          <p:nvPr/>
        </p:nvSpPr>
        <p:spPr>
          <a:xfrm>
            <a:off x="3657600" y="5791200"/>
            <a:ext cx="1371600" cy="533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(গ) তিন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D0EB096-4618-4241-8FDF-3FBA0EBC156B}"/>
              </a:ext>
            </a:extLst>
          </p:cNvPr>
          <p:cNvSpPr/>
          <p:nvPr/>
        </p:nvSpPr>
        <p:spPr>
          <a:xfrm>
            <a:off x="5181600" y="5791200"/>
            <a:ext cx="1371600" cy="533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(ঘ) দুই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3" grpId="0" animBg="1"/>
      <p:bldP spid="8" grpId="0" animBg="1"/>
      <p:bldP spid="2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5600" y="381000"/>
            <a:ext cx="35052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4800600"/>
            <a:ext cx="8534400" cy="15696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 ক্লাসে 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ভাবে সরাসরি ভোট দিয়ে শ্রেণি প্রতিনিধি নির্বাচিত করতে পার তার বিবরণ সর্বোচ্চ ১৫ বাক্যে লিখে 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বে।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740312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219200"/>
            <a:ext cx="4724400" cy="3657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3600" y="228600"/>
            <a:ext cx="4800600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115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</a:t>
            </a:r>
            <a:r>
              <a:rPr lang="bn-BD" sz="115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ন্য</a:t>
            </a:r>
            <a:r>
              <a:rPr lang="bn-BD" sz="11500" b="1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bn-BD" sz="115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endParaRPr lang="en-US" sz="115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0455466-5048-4622-AC8F-CBFDFEC48A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905000"/>
            <a:ext cx="4762500" cy="4286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420687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450598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2800" dirty="0">
                <a:latin typeface="NikoshBAN" pitchFamily="2" charset="0"/>
                <a:cs typeface="NikoshBAN" pitchFamily="2" charset="0"/>
              </a:rPr>
              <a:t>চিত্রটি কিসের?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91200" y="449580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2800" dirty="0">
                <a:latin typeface="NikoshBAN" pitchFamily="2" charset="0"/>
                <a:cs typeface="NikoshBAN" pitchFamily="2" charset="0"/>
              </a:rPr>
              <a:t>জাতীয় সংসদ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অধিবেশনের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602998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2800" dirty="0">
                <a:latin typeface="NikoshBAN" pitchFamily="2" charset="0"/>
                <a:cs typeface="NikoshBAN" pitchFamily="2" charset="0"/>
              </a:rPr>
              <a:t>কীভাবে এর সদস্য হওয়া যায়?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53000" y="602998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2800" dirty="0">
                <a:latin typeface="NikoshBAN" pitchFamily="2" charset="0"/>
                <a:cs typeface="NikoshBAN" pitchFamily="2" charset="0"/>
              </a:rPr>
              <a:t>জনগণের ভোটে নির্বাচনের মাধ্যমে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5191780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2800" dirty="0">
                <a:latin typeface="NikoshBAN" pitchFamily="2" charset="0"/>
                <a:cs typeface="NikoshBAN" pitchFamily="2" charset="0"/>
              </a:rPr>
              <a:t>জাতীয় সংসদ সদস্য হওয়ার জন্য নির্বাচনের কী রয়েছে?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00800" y="51054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2800" dirty="0">
                <a:latin typeface="NikoshBAN" pitchFamily="2" charset="0"/>
                <a:cs typeface="NikoshBAN" pitchFamily="2" charset="0"/>
              </a:rPr>
              <a:t>গুরুত্ব রয়েছে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5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DC2D24-8EFD-49F8-AB14-2177B44F2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0153F52-D116-4D51-B26F-E9C8BCD2B4C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BD" sz="4800" b="1" u="sng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নির্বাচনের গুরুত্ব ও নির্বাচন পদ্ধতি</a:t>
            </a:r>
            <a:endParaRPr lang="en-US" sz="4800" b="1" u="sng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61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6E6B68-507A-4374-8EDE-96936C628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C4BCFF5-B1BD-46D1-99A0-03602373F7C4}"/>
              </a:ext>
            </a:extLst>
          </p:cNvPr>
          <p:cNvSpPr/>
          <p:nvPr/>
        </p:nvSpPr>
        <p:spPr>
          <a:xfrm>
            <a:off x="1524000" y="914400"/>
            <a:ext cx="4953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ার্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0560DB-C7C6-4066-A286-2C28D37EFEC3}"/>
              </a:ext>
            </a:extLst>
          </p:cNvPr>
          <p:cNvSpPr/>
          <p:nvPr/>
        </p:nvSpPr>
        <p:spPr>
          <a:xfrm>
            <a:off x="16564" y="1772616"/>
            <a:ext cx="9127435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নির্বাচন এর ধারনা ব্যাখ্যা করতে পারবে ;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BB60AB3-6363-4BD3-A10E-8A48D8380541}"/>
              </a:ext>
            </a:extLst>
          </p:cNvPr>
          <p:cNvSpPr/>
          <p:nvPr/>
        </p:nvSpPr>
        <p:spPr>
          <a:xfrm>
            <a:off x="0" y="2458416"/>
            <a:ext cx="9127434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নির্বাচনের গুরুত্ব ব্যাখ্যা করতে পারবে ;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4AB3346-9A85-4D8F-8738-D3186396AABF}"/>
              </a:ext>
            </a:extLst>
          </p:cNvPr>
          <p:cNvSpPr/>
          <p:nvPr/>
        </p:nvSpPr>
        <p:spPr>
          <a:xfrm>
            <a:off x="0" y="3144216"/>
            <a:ext cx="9127434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নির্বাচন পদ্ধ্বতি বিশ্লেষণ করতে পারবে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Star: 5 Points 1">
            <a:extLst>
              <a:ext uri="{FF2B5EF4-FFF2-40B4-BE49-F238E27FC236}">
                <a16:creationId xmlns:a16="http://schemas.microsoft.com/office/drawing/2014/main" id="{561881CB-4A5C-4A73-AE21-2C2E775F11EC}"/>
              </a:ext>
            </a:extLst>
          </p:cNvPr>
          <p:cNvSpPr/>
          <p:nvPr/>
        </p:nvSpPr>
        <p:spPr>
          <a:xfrm>
            <a:off x="1295400" y="1905000"/>
            <a:ext cx="457200" cy="381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C8D19FD6-59CC-459B-B832-C4F01A6FD01E}"/>
              </a:ext>
            </a:extLst>
          </p:cNvPr>
          <p:cNvSpPr/>
          <p:nvPr/>
        </p:nvSpPr>
        <p:spPr>
          <a:xfrm>
            <a:off x="1295400" y="2514600"/>
            <a:ext cx="457200" cy="381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80FD7267-D7C3-4823-8E59-E7B4CD4ED014}"/>
              </a:ext>
            </a:extLst>
          </p:cNvPr>
          <p:cNvSpPr/>
          <p:nvPr/>
        </p:nvSpPr>
        <p:spPr>
          <a:xfrm>
            <a:off x="1447800" y="3200400"/>
            <a:ext cx="457200" cy="381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3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Ruel-Juri-upazil-Election-Picture.jpg"/>
          <p:cNvPicPr>
            <a:picLocks noChangeAspect="1"/>
          </p:cNvPicPr>
          <p:nvPr/>
        </p:nvPicPr>
        <p:blipFill rotWithShape="1">
          <a:blip r:embed="rId3"/>
          <a:srcRect t="4861" b="17366"/>
          <a:stretch/>
        </p:blipFill>
        <p:spPr>
          <a:xfrm>
            <a:off x="184704" y="990601"/>
            <a:ext cx="4629148" cy="20573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Frame 1"/>
          <p:cNvSpPr/>
          <p:nvPr/>
        </p:nvSpPr>
        <p:spPr>
          <a:xfrm>
            <a:off x="2914650" y="288925"/>
            <a:ext cx="3238500" cy="533400"/>
          </a:xfrm>
          <a:prstGeom prst="fram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নির্বাচন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5105400"/>
            <a:ext cx="8610600" cy="1371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just"/>
            <a:r>
              <a:rPr lang="bn-BD" sz="2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নির্বাচন হলো রাষ্ট্রের শাসন কাজ সুষ্ঠুভাবে পরিচালনার জন্য </a:t>
            </a:r>
            <a:r>
              <a:rPr lang="bn-BD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একাধিক প্রার্থীর </a:t>
            </a:r>
            <a:r>
              <a:rPr lang="bn-BD" sz="2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মধ্যে থেকে নাগরিকগণ তাদের </a:t>
            </a:r>
            <a:r>
              <a:rPr lang="bn-BD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পছন্দের প্রতিনিধি </a:t>
            </a:r>
            <a:r>
              <a:rPr lang="bn-BD" sz="2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বেছে নেয়ার পদ্ধতি।</a:t>
            </a:r>
            <a:endParaRPr lang="en-US" sz="28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3429000"/>
            <a:ext cx="4495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b="1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একাধিক প্রার্থী</a:t>
            </a:r>
            <a:endParaRPr lang="en-US" sz="2800" b="1" dirty="0">
              <a:ln w="11430"/>
              <a:solidFill>
                <a:srgbClr val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648200" y="990600"/>
            <a:ext cx="4366591" cy="3962400"/>
            <a:chOff x="4724400" y="228600"/>
            <a:chExt cx="4366591" cy="4724400"/>
          </a:xfrm>
        </p:grpSpPr>
        <p:pic>
          <p:nvPicPr>
            <p:cNvPr id="13" name="Picture 12" descr="02-07-13-Gazipur-Election-Campaign_Azmot-Ullah-Khan-5.jpg"/>
            <p:cNvPicPr>
              <a:picLocks noChangeAspect="1"/>
            </p:cNvPicPr>
            <p:nvPr/>
          </p:nvPicPr>
          <p:blipFill>
            <a:blip r:embed="rId4"/>
            <a:srcRect l="12000"/>
            <a:stretch>
              <a:fillRect/>
            </a:stretch>
          </p:blipFill>
          <p:spPr>
            <a:xfrm>
              <a:off x="4950791" y="228600"/>
              <a:ext cx="4140200" cy="38862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9" name="TextBox 8"/>
            <p:cNvSpPr txBox="1"/>
            <p:nvPr/>
          </p:nvSpPr>
          <p:spPr>
            <a:xfrm>
              <a:off x="4724400" y="4368225"/>
              <a:ext cx="4140200" cy="5847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28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পছন্দের প্রতিনিধি </a:t>
              </a:r>
              <a:endPara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6" name="Picture 15" descr="02-07-13-Gazipur-Election-Campaign_Azmot-Ullah-Khan-5.jpg">
            <a:extLst>
              <a:ext uri="{FF2B5EF4-FFF2-40B4-BE49-F238E27FC236}">
                <a16:creationId xmlns:a16="http://schemas.microsoft.com/office/drawing/2014/main" id="{E41313B3-C772-4751-B968-3C050450842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2000"/>
          <a:stretch>
            <a:fillRect/>
          </a:stretch>
        </p:blipFill>
        <p:spPr>
          <a:xfrm>
            <a:off x="228600" y="3124200"/>
            <a:ext cx="1121741" cy="1371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800" y="5867400"/>
            <a:ext cx="85344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গণতন্ত্র যদি গাছ হয় তাহলে নির্বাচন তার মূল</a:t>
            </a:r>
            <a:endParaRPr lang="en-US" sz="32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rame 11"/>
          <p:cNvSpPr/>
          <p:nvPr/>
        </p:nvSpPr>
        <p:spPr>
          <a:xfrm>
            <a:off x="1371600" y="304800"/>
            <a:ext cx="6781800" cy="609600"/>
          </a:xfrm>
          <a:prstGeom prst="fram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গণতন্ত্র ও নির্বাচনের মধ্যে সম্পর্ক </a:t>
            </a:r>
            <a:endParaRPr lang="en-US" sz="28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tre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219200"/>
            <a:ext cx="3383797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Rounded Rectangular Callout 15"/>
          <p:cNvSpPr/>
          <p:nvPr/>
        </p:nvSpPr>
        <p:spPr>
          <a:xfrm>
            <a:off x="6019800" y="2514600"/>
            <a:ext cx="2133600" cy="762000"/>
          </a:xfrm>
          <a:prstGeom prst="wedgeRoundRectCallout">
            <a:avLst>
              <a:gd name="adj1" fmla="val -106683"/>
              <a:gd name="adj2" fmla="val -2280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গণতন্ত্র</a:t>
            </a:r>
            <a:endParaRPr lang="en-US" sz="36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6096000" y="4495800"/>
            <a:ext cx="2133600" cy="762000"/>
          </a:xfrm>
          <a:prstGeom prst="wedgeRoundRectCallout">
            <a:avLst>
              <a:gd name="adj1" fmla="val -108076"/>
              <a:gd name="adj2" fmla="val 16552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নির্বাচন</a:t>
            </a:r>
            <a:endParaRPr lang="en-US" sz="36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Brace 8"/>
          <p:cNvSpPr/>
          <p:nvPr/>
        </p:nvSpPr>
        <p:spPr>
          <a:xfrm>
            <a:off x="4038600" y="1371600"/>
            <a:ext cx="762000" cy="2819400"/>
          </a:xfrm>
          <a:prstGeom prst="rightBrace">
            <a:avLst>
              <a:gd name="adj1" fmla="val 8333"/>
              <a:gd name="adj2" fmla="val 48004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Brace 10"/>
          <p:cNvSpPr/>
          <p:nvPr/>
        </p:nvSpPr>
        <p:spPr>
          <a:xfrm>
            <a:off x="4038600" y="4343400"/>
            <a:ext cx="762000" cy="1371600"/>
          </a:xfrm>
          <a:prstGeom prst="rightBrace">
            <a:avLst>
              <a:gd name="adj1" fmla="val 8333"/>
              <a:gd name="adj2" fmla="val 48004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98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228600" y="152400"/>
            <a:ext cx="8686800" cy="6400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362200" y="304800"/>
            <a:ext cx="5029200" cy="55195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n-BD" sz="3600" b="1" u="sng" cap="all" dirty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কেন এই নির্বাচন? </a:t>
            </a:r>
            <a:endParaRPr lang="en-US" sz="3200" b="1" u="sng" cap="all" dirty="0">
              <a:ln/>
              <a:solidFill>
                <a:schemeClr val="tx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3131350" y="3347568"/>
            <a:ext cx="2964650" cy="3129432"/>
            <a:chOff x="3048000" y="1524000"/>
            <a:chExt cx="5191125" cy="5896424"/>
          </a:xfrm>
        </p:grpSpPr>
        <p:pic>
          <p:nvPicPr>
            <p:cNvPr id="16" name="Picture 15" descr="bangladesh.jpg.size.xxlarge.promo1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48000" y="1524000"/>
              <a:ext cx="5191125" cy="45720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9" name="TextBox 18"/>
            <p:cNvSpPr txBox="1"/>
            <p:nvPr/>
          </p:nvSpPr>
          <p:spPr>
            <a:xfrm>
              <a:off x="3981986" y="6172225"/>
              <a:ext cx="3735950" cy="12481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bn-BD" sz="3600" b="1" dirty="0">
                  <a:ln w="11430"/>
                  <a:solidFill>
                    <a:srgbClr val="0000CC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সরকার গঠন</a:t>
              </a:r>
              <a:endParaRPr lang="en-US" sz="3600" b="1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706962" y="1066801"/>
            <a:ext cx="3025716" cy="2743199"/>
            <a:chOff x="-49315" y="1740119"/>
            <a:chExt cx="5328245" cy="458689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9315" y="1740119"/>
              <a:ext cx="5328245" cy="3549431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1440899" y="5246282"/>
              <a:ext cx="3623054" cy="1080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আইন প্রণয়ন</a:t>
              </a:r>
              <a:endPara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81000" y="1066800"/>
            <a:ext cx="2968620" cy="2809220"/>
            <a:chOff x="2895599" y="1371599"/>
            <a:chExt cx="5345215" cy="6428142"/>
          </a:xfrm>
        </p:grpSpPr>
        <p:grpSp>
          <p:nvGrpSpPr>
            <p:cNvPr id="31" name="Group 30"/>
            <p:cNvGrpSpPr/>
            <p:nvPr/>
          </p:nvGrpSpPr>
          <p:grpSpPr>
            <a:xfrm>
              <a:off x="2895599" y="1371599"/>
              <a:ext cx="5345215" cy="4892675"/>
              <a:chOff x="2895600" y="1447800"/>
              <a:chExt cx="5181600" cy="4648200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2971800" y="1752600"/>
                <a:ext cx="2590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r>
                  <a:rPr lang="bn-BD" sz="3600" b="1" dirty="0">
                    <a:ln w="11430"/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শাসন পরিচালনা</a:t>
                </a:r>
                <a:endParaRPr lang="en-US" sz="36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pic>
            <p:nvPicPr>
              <p:cNvPr id="30" name="Picture 29" descr="CabinetmeetingatBangladeshSecretariat1.jp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95600" y="1447800"/>
                <a:ext cx="5181600" cy="4648200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3111408" y="6602493"/>
              <a:ext cx="3625892" cy="1197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শাসন পরিচালনা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8885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562351" y="76200"/>
            <a:ext cx="2457449" cy="762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নির্বাচনের গুরুত্ব</a:t>
            </a:r>
            <a:endParaRPr lang="en-US" sz="32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 descr="Good governence.jpg"/>
          <p:cNvPicPr>
            <a:picLocks noChangeAspect="1"/>
          </p:cNvPicPr>
          <p:nvPr/>
        </p:nvPicPr>
        <p:blipFill>
          <a:blip r:embed="rId3"/>
          <a:srcRect b="8064"/>
          <a:stretch>
            <a:fillRect/>
          </a:stretch>
        </p:blipFill>
        <p:spPr>
          <a:xfrm>
            <a:off x="5486400" y="3581400"/>
            <a:ext cx="3581400" cy="21069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4" name="Group 23"/>
          <p:cNvGrpSpPr/>
          <p:nvPr/>
        </p:nvGrpSpPr>
        <p:grpSpPr>
          <a:xfrm>
            <a:off x="5334001" y="914400"/>
            <a:ext cx="3581400" cy="2286000"/>
            <a:chOff x="2895600" y="1524000"/>
            <a:chExt cx="5334000" cy="5125887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4"/>
            <a:srcRect t="11458" r="12738" b="20833"/>
            <a:stretch>
              <a:fillRect/>
            </a:stretch>
          </p:blipFill>
          <p:spPr bwMode="auto">
            <a:xfrm>
              <a:off x="2895600" y="1524000"/>
              <a:ext cx="5334000" cy="47244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2" name="TextBox 21"/>
            <p:cNvSpPr txBox="1"/>
            <p:nvPr/>
          </p:nvSpPr>
          <p:spPr>
            <a:xfrm>
              <a:off x="3276601" y="6065112"/>
              <a:ext cx="4343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32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জনমত প্রকাশ</a:t>
              </a:r>
              <a:endPara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8600" y="3733800"/>
            <a:ext cx="3573450" cy="3035572"/>
            <a:chOff x="2895600" y="1524000"/>
            <a:chExt cx="5540379" cy="5708586"/>
          </a:xfrm>
        </p:grpSpPr>
        <p:pic>
          <p:nvPicPr>
            <p:cNvPr id="26" name="Picture 25" descr="201312291324621580_20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95600" y="1524000"/>
              <a:ext cx="5410200" cy="393216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5" name="TextBox 24"/>
            <p:cNvSpPr txBox="1"/>
            <p:nvPr/>
          </p:nvSpPr>
          <p:spPr>
            <a:xfrm>
              <a:off x="3278708" y="6364396"/>
              <a:ext cx="5157271" cy="868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অন্যায়ের বিরুদ্ধে প্রতিবাদ</a:t>
              </a:r>
              <a:endParaRPr lang="en-US" sz="2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84150" y="914400"/>
            <a:ext cx="3573450" cy="2362200"/>
            <a:chOff x="2895600" y="1524000"/>
            <a:chExt cx="5334000" cy="5423361"/>
          </a:xfrm>
        </p:grpSpPr>
        <p:pic>
          <p:nvPicPr>
            <p:cNvPr id="27" name="Picture 26" descr="governance_main.png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95600" y="1524000"/>
              <a:ext cx="5334000" cy="48006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1" name="TextBox 30"/>
            <p:cNvSpPr txBox="1"/>
            <p:nvPr/>
          </p:nvSpPr>
          <p:spPr>
            <a:xfrm>
              <a:off x="2895600" y="6301030"/>
              <a:ext cx="5257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36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প্রতিনিধি বাছাই </a:t>
              </a:r>
              <a:endPara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CEFA8C6-F233-48D9-9E4D-DD929D955869}"/>
              </a:ext>
            </a:extLst>
          </p:cNvPr>
          <p:cNvSpPr txBox="1"/>
          <p:nvPr/>
        </p:nvSpPr>
        <p:spPr>
          <a:xfrm>
            <a:off x="5538304" y="5791200"/>
            <a:ext cx="34775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জনগণ কেমন শাসন চায় তার প্রতি মত প্রকাশ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942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8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4691</TotalTime>
  <Words>474</Words>
  <Application>Microsoft Office PowerPoint</Application>
  <PresentationFormat>On-screen Show (4:3)</PresentationFormat>
  <Paragraphs>135</Paragraphs>
  <Slides>22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Vrinda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</dc:creator>
  <cp:lastModifiedBy>Md. Hoshain</cp:lastModifiedBy>
  <cp:revision>550</cp:revision>
  <dcterms:created xsi:type="dcterms:W3CDTF">2014-05-19T06:43:56Z</dcterms:created>
  <dcterms:modified xsi:type="dcterms:W3CDTF">2020-10-23T12:22:09Z</dcterms:modified>
</cp:coreProperties>
</file>