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82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3" r:id="rId25"/>
    <p:sldId id="279" r:id="rId26"/>
    <p:sldId id="280" r:id="rId27"/>
    <p:sldId id="281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99FF"/>
    <a:srgbClr val="FF00FF"/>
    <a:srgbClr val="A7F5F9"/>
    <a:srgbClr val="DABCD2"/>
    <a:srgbClr val="B87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55CB8-C178-4528-BBEE-DEA3B5CE0676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DE723BB-40D3-4575-A17A-D2594C7B5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865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55CB8-C178-4528-BBEE-DEA3B5CE0676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DE723BB-40D3-4575-A17A-D2594C7B5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798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55CB8-C178-4528-BBEE-DEA3B5CE0676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DE723BB-40D3-4575-A17A-D2594C7B519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61184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55CB8-C178-4528-BBEE-DEA3B5CE0676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DE723BB-40D3-4575-A17A-D2594C7B5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1737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55CB8-C178-4528-BBEE-DEA3B5CE0676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DE723BB-40D3-4575-A17A-D2594C7B519F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042343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55CB8-C178-4528-BBEE-DEA3B5CE0676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DE723BB-40D3-4575-A17A-D2594C7B5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5883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55CB8-C178-4528-BBEE-DEA3B5CE0676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723BB-40D3-4575-A17A-D2594C7B5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7410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55CB8-C178-4528-BBEE-DEA3B5CE0676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723BB-40D3-4575-A17A-D2594C7B5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165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55CB8-C178-4528-BBEE-DEA3B5CE0676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723BB-40D3-4575-A17A-D2594C7B5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496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55CB8-C178-4528-BBEE-DEA3B5CE0676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DE723BB-40D3-4575-A17A-D2594C7B5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843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55CB8-C178-4528-BBEE-DEA3B5CE0676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DE723BB-40D3-4575-A17A-D2594C7B5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047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55CB8-C178-4528-BBEE-DEA3B5CE0676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DE723BB-40D3-4575-A17A-D2594C7B5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838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55CB8-C178-4528-BBEE-DEA3B5CE0676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723BB-40D3-4575-A17A-D2594C7B5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723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55CB8-C178-4528-BBEE-DEA3B5CE0676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723BB-40D3-4575-A17A-D2594C7B5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636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55CB8-C178-4528-BBEE-DEA3B5CE0676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723BB-40D3-4575-A17A-D2594C7B5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557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55CB8-C178-4528-BBEE-DEA3B5CE0676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DE723BB-40D3-4575-A17A-D2594C7B5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117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55CB8-C178-4528-BBEE-DEA3B5CE0676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DE723BB-40D3-4575-A17A-D2594C7B5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937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rgbClr val="ECF1DD"/>
            </a:gs>
            <a:gs pos="75000">
              <a:srgbClr val="E7EED4"/>
            </a:gs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A07188D-4427-4E7F-8738-235C7D5E59DA}"/>
              </a:ext>
            </a:extLst>
          </p:cNvPr>
          <p:cNvSpPr txBox="1"/>
          <p:nvPr/>
        </p:nvSpPr>
        <p:spPr>
          <a:xfrm>
            <a:off x="198784" y="0"/>
            <a:ext cx="11993216" cy="1620080"/>
          </a:xfrm>
          <a:prstGeom prst="rect">
            <a:avLst/>
          </a:prstGeom>
          <a:gradFill>
            <a:gsLst>
              <a:gs pos="61960">
                <a:schemeClr val="bg1">
                  <a:lumMod val="85000"/>
                </a:schemeClr>
              </a:gs>
              <a:gs pos="46000">
                <a:schemeClr val="bg1"/>
              </a:gs>
              <a:gs pos="15932">
                <a:srgbClr val="7030A0"/>
              </a:gs>
              <a:gs pos="7080">
                <a:schemeClr val="bg2">
                  <a:lumMod val="75000"/>
                </a:schemeClr>
              </a:gs>
              <a:gs pos="25000">
                <a:srgbClr val="C00000"/>
              </a:gs>
              <a:gs pos="74000">
                <a:srgbClr val="FF00FF"/>
              </a:gs>
              <a:gs pos="33596">
                <a:srgbClr val="FFFF00"/>
              </a:gs>
              <a:gs pos="87000">
                <a:srgbClr val="FF99FF"/>
              </a:gs>
              <a:gs pos="100000">
                <a:srgbClr val="FF00FF"/>
              </a:gs>
            </a:gsLst>
            <a:lin ang="5400000" scaled="1"/>
          </a:gradFill>
          <a:ln>
            <a:gradFill>
              <a:gsLst>
                <a:gs pos="25000">
                  <a:srgbClr val="C0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33596">
                  <a:srgbClr val="FFFF00"/>
                </a:gs>
                <a:gs pos="87000">
                  <a:srgbClr val="FFFF00"/>
                </a:gs>
                <a:gs pos="100000">
                  <a:srgbClr val="FF0000"/>
                </a:gs>
              </a:gsLst>
              <a:lin ang="5400000" scaled="1"/>
            </a:gradFill>
          </a:ln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bn-IN" sz="6600" b="1" dirty="0">
                <a:ln w="28575">
                  <a:solidFill>
                    <a:schemeClr val="tx1"/>
                  </a:solidFill>
                  <a:prstDash val="sysDot"/>
                  <a:miter lim="800000"/>
                </a:ln>
                <a:gradFill flip="none" rotWithShape="1">
                  <a:gsLst>
                    <a:gs pos="0">
                      <a:srgbClr val="002060"/>
                    </a:gs>
                    <a:gs pos="21001">
                      <a:srgbClr val="C00000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002060"/>
                    </a:gs>
                  </a:gsLst>
                  <a:lin ang="5400000" scaled="0"/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কিশোরগঞ্জ অনলাইন স্কুল </a:t>
            </a:r>
            <a:endParaRPr lang="en-US" sz="1000" b="1" dirty="0">
              <a:ln w="28575">
                <a:solidFill>
                  <a:schemeClr val="tx1"/>
                </a:solidFill>
                <a:prstDash val="sysDot"/>
                <a:miter lim="800000"/>
              </a:ln>
              <a:gradFill flip="none" rotWithShape="1">
                <a:gsLst>
                  <a:gs pos="0">
                    <a:srgbClr val="002060"/>
                  </a:gs>
                  <a:gs pos="21001">
                    <a:srgbClr val="C00000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002060"/>
                  </a:gs>
                </a:gsLst>
                <a:lin ang="5400000" scaled="0"/>
                <a:tileRect/>
              </a:gra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30" name="Picture 6" descr="PPT - স্বাগতম PowerPoint Presentation, free download - ID:6752204">
            <a:extLst>
              <a:ext uri="{FF2B5EF4-FFF2-40B4-BE49-F238E27FC236}">
                <a16:creationId xmlns:a16="http://schemas.microsoft.com/office/drawing/2014/main" id="{C02BD80B-C9D0-46AA-B0BB-7A3F0BE57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83" y="1620080"/>
            <a:ext cx="11993215" cy="523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5198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icrosoft Excel Overview | Uses of Microsoft Excel">
            <a:extLst>
              <a:ext uri="{FF2B5EF4-FFF2-40B4-BE49-F238E27FC236}">
                <a16:creationId xmlns:a16="http://schemas.microsoft.com/office/drawing/2014/main" id="{9B89C822-19BE-45E5-8B85-756AF0732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183" y="1015425"/>
            <a:ext cx="10164338" cy="493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109214D-1377-4AF4-BE1D-F5AEBE8DD88D}"/>
              </a:ext>
            </a:extLst>
          </p:cNvPr>
          <p:cNvSpPr/>
          <p:nvPr/>
        </p:nvSpPr>
        <p:spPr>
          <a:xfrm>
            <a:off x="1523921" y="6159175"/>
            <a:ext cx="9753600" cy="707886"/>
          </a:xfrm>
          <a:prstGeom prst="rect">
            <a:avLst/>
          </a:prstGeom>
          <a:solidFill>
            <a:srgbClr val="FFC000"/>
          </a:solidFill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স্প্রেডসিটে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অসংখ্য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ওয়ার্কসিট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F146A0-7169-49AF-BF3D-118EB54C092F}"/>
              </a:ext>
            </a:extLst>
          </p:cNvPr>
          <p:cNvSpPr/>
          <p:nvPr/>
        </p:nvSpPr>
        <p:spPr>
          <a:xfrm>
            <a:off x="4061752" y="114050"/>
            <a:ext cx="4267200" cy="830997"/>
          </a:xfrm>
          <a:prstGeom prst="rect">
            <a:avLst/>
          </a:prstGeom>
          <a:solidFill>
            <a:srgbClr val="FF99FF"/>
          </a:solidFill>
          <a:ln w="38100">
            <a:solidFill>
              <a:srgbClr val="00206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ওয়ার্কশীট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81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B17EFBA-EC69-478D-8B26-A1248EAB06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335"/>
          <a:stretch/>
        </p:blipFill>
        <p:spPr bwMode="auto">
          <a:xfrm>
            <a:off x="2826180" y="2536612"/>
            <a:ext cx="7543800" cy="2310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9015CD75-0BAB-439B-83EC-B9A3CE3D0D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9" b="5437"/>
          <a:stretch/>
        </p:blipFill>
        <p:spPr bwMode="auto">
          <a:xfrm>
            <a:off x="2826180" y="2867584"/>
            <a:ext cx="7546975" cy="38689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8980A5-74C8-498E-AD11-884307210C15}"/>
              </a:ext>
            </a:extLst>
          </p:cNvPr>
          <p:cNvSpPr txBox="1"/>
          <p:nvPr/>
        </p:nvSpPr>
        <p:spPr>
          <a:xfrm>
            <a:off x="4479234" y="2458275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       </a:t>
            </a:r>
            <a:r>
              <a:rPr lang="en-US" b="1" dirty="0"/>
              <a:t>Book1 - Microsoft Excel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81B044-391D-4B3F-99A3-28137F6DD06C}"/>
              </a:ext>
            </a:extLst>
          </p:cNvPr>
          <p:cNvSpPr txBox="1"/>
          <p:nvPr/>
        </p:nvSpPr>
        <p:spPr>
          <a:xfrm>
            <a:off x="3683284" y="121422"/>
            <a:ext cx="5486400" cy="830997"/>
          </a:xfrm>
          <a:prstGeom prst="rect">
            <a:avLst/>
          </a:prstGeom>
          <a:solidFill>
            <a:srgbClr val="FF00FF"/>
          </a:solidFill>
          <a:ln>
            <a:solidFill>
              <a:srgbClr val="FFFF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টাইটেল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বার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37D236-29C7-43E4-9208-1C0D303EBEAA}"/>
              </a:ext>
            </a:extLst>
          </p:cNvPr>
          <p:cNvSpPr txBox="1"/>
          <p:nvPr/>
        </p:nvSpPr>
        <p:spPr>
          <a:xfrm>
            <a:off x="318052" y="1128996"/>
            <a:ext cx="11701670" cy="954107"/>
          </a:xfrm>
          <a:prstGeom prst="rect">
            <a:avLst/>
          </a:prstGeom>
          <a:noFill/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Excel Windows </a:t>
            </a:r>
            <a:r>
              <a:rPr lang="bn-IN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এর শীর্ষদেশে 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Microsoft Excel Book -</a:t>
            </a:r>
            <a:r>
              <a:rPr lang="en-US" sz="2800" b="1" dirty="0">
                <a:solidFill>
                  <a:srgbClr val="FF000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1 </a:t>
            </a:r>
            <a:r>
              <a:rPr lang="bn-IN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 বারটিকে</a:t>
            </a:r>
            <a:r>
              <a:rPr lang="bn-IN" sz="2800" b="1" dirty="0">
                <a:solidFill>
                  <a:srgbClr val="FF000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Title Bar</a:t>
            </a:r>
            <a:r>
              <a:rPr lang="bn-IN" sz="2800" b="1" dirty="0">
                <a:solidFill>
                  <a:srgbClr val="FF000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bn-IN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সেভ করা কোন ফাইল বা ডকুমেন্ট ওপেনএই বারে সেভ করা ফাইলের নামটি প্রদর্শিত হয়। 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AC87640-F52A-44C2-B31A-6CA7949AF28F}"/>
              </a:ext>
            </a:extLst>
          </p:cNvPr>
          <p:cNvSpPr/>
          <p:nvPr/>
        </p:nvSpPr>
        <p:spPr>
          <a:xfrm>
            <a:off x="4651512" y="2437856"/>
            <a:ext cx="3180522" cy="46166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72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32" presetClass="emph" presetSubtype="0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00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C568A8-3855-4F2C-875E-C7BE30353946}"/>
              </a:ext>
            </a:extLst>
          </p:cNvPr>
          <p:cNvSpPr txBox="1"/>
          <p:nvPr/>
        </p:nvSpPr>
        <p:spPr>
          <a:xfrm>
            <a:off x="4396408" y="473765"/>
            <a:ext cx="4038600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অফিস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বাটন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DD9F34-D052-404B-8827-592D2FFFDCB4}"/>
              </a:ext>
            </a:extLst>
          </p:cNvPr>
          <p:cNvSpPr txBox="1"/>
          <p:nvPr/>
        </p:nvSpPr>
        <p:spPr>
          <a:xfrm>
            <a:off x="1459395" y="1812235"/>
            <a:ext cx="9273209" cy="1200329"/>
          </a:xfrm>
          <a:prstGeom prst="rect">
            <a:avLst/>
          </a:prstGeom>
          <a:solidFill>
            <a:srgbClr val="A7F5F9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এক্সেল</a:t>
            </a:r>
            <a:r>
              <a:rPr lang="en-US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উইন্ডোর</a:t>
            </a:r>
            <a:r>
              <a:rPr lang="en-US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একবারে</a:t>
            </a:r>
            <a:r>
              <a:rPr lang="en-US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বাম</a:t>
            </a:r>
            <a:r>
              <a:rPr lang="en-US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কোনার</a:t>
            </a:r>
            <a:r>
              <a:rPr lang="en-US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বাটনটি</a:t>
            </a:r>
            <a:r>
              <a:rPr lang="en-US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অফিস</a:t>
            </a:r>
            <a:r>
              <a:rPr lang="en-US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বাটন</a:t>
            </a:r>
            <a:r>
              <a:rPr lang="en-US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4" name="Picture 2" descr="E:\MOTIAR\Flower\collection-excel-2007.png">
            <a:extLst>
              <a:ext uri="{FF2B5EF4-FFF2-40B4-BE49-F238E27FC236}">
                <a16:creationId xmlns:a16="http://schemas.microsoft.com/office/drawing/2014/main" id="{208C1D47-418D-4497-A61C-2CB17134C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008" y="3293165"/>
            <a:ext cx="8001000" cy="324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E:\MOTIAR\Motiar D. Content\Class Viii\Picture\পাঠ ২৩\Capture 2.JPG">
            <a:extLst>
              <a:ext uri="{FF2B5EF4-FFF2-40B4-BE49-F238E27FC236}">
                <a16:creationId xmlns:a16="http://schemas.microsoft.com/office/drawing/2014/main" id="{1B1E62D6-7E9D-4A76-A65A-46240637D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91408" y="3293165"/>
            <a:ext cx="762000" cy="666749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79582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6279BE-50D8-43E4-85B3-233F245C4D89}"/>
              </a:ext>
            </a:extLst>
          </p:cNvPr>
          <p:cNvSpPr txBox="1"/>
          <p:nvPr/>
        </p:nvSpPr>
        <p:spPr>
          <a:xfrm>
            <a:off x="3352800" y="434009"/>
            <a:ext cx="5486400" cy="830997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অফিস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বাটনের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মেনুসমূহ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50BAE2-4197-4877-BAEF-0D41EDE45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1653209"/>
            <a:ext cx="2286000" cy="4724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AutoShape 5">
            <a:extLst>
              <a:ext uri="{FF2B5EF4-FFF2-40B4-BE49-F238E27FC236}">
                <a16:creationId xmlns:a16="http://schemas.microsoft.com/office/drawing/2014/main" id="{9DF092C3-F7B1-49E4-9BBD-9071FED72A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7562" y="1805609"/>
            <a:ext cx="2332038" cy="549275"/>
          </a:xfrm>
          <a:prstGeom prst="wedgeRectCallout">
            <a:avLst>
              <a:gd name="adj1" fmla="val 84731"/>
              <a:gd name="adj2" fmla="val 37412"/>
            </a:avLst>
          </a:prstGeom>
          <a:solidFill>
            <a:srgbClr val="66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/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বুকশীট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আনার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AutoShape 6">
            <a:extLst>
              <a:ext uri="{FF2B5EF4-FFF2-40B4-BE49-F238E27FC236}">
                <a16:creationId xmlns:a16="http://schemas.microsoft.com/office/drawing/2014/main" id="{4C9982F6-4B10-44A0-85B0-5721E497EC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720010"/>
            <a:ext cx="2362200" cy="381000"/>
          </a:xfrm>
          <a:prstGeom prst="wedgeRectCallout">
            <a:avLst>
              <a:gd name="adj1" fmla="val 77352"/>
              <a:gd name="adj2" fmla="val -36352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342900" indent="-342900" algn="just"/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সেভ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ফাইল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খোলা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জন্য</a:t>
            </a:r>
            <a:endParaRPr lang="en-US" sz="2000" b="1" dirty="0">
              <a:latin typeface="TonnyBanglaMJ" pitchFamily="2" charset="0"/>
              <a:cs typeface="TonnyBanglaMJ" pitchFamily="2" charset="0"/>
            </a:endParaRPr>
          </a:p>
        </p:txBody>
      </p:sp>
      <p:sp>
        <p:nvSpPr>
          <p:cNvPr id="6" name="AutoShape 7">
            <a:extLst>
              <a:ext uri="{FF2B5EF4-FFF2-40B4-BE49-F238E27FC236}">
                <a16:creationId xmlns:a16="http://schemas.microsoft.com/office/drawing/2014/main" id="{058321AC-68F4-48D7-90F2-8A3496630C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5768009"/>
            <a:ext cx="2362200" cy="304800"/>
          </a:xfrm>
          <a:prstGeom prst="wedgeRectCallout">
            <a:avLst>
              <a:gd name="adj1" fmla="val 88769"/>
              <a:gd name="adj2" fmla="val 26033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/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ফইল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গুটিয়ে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ফেলা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। </a:t>
            </a:r>
            <a:r>
              <a:rPr lang="en-US" sz="2000" b="1" dirty="0"/>
              <a:t> </a:t>
            </a:r>
            <a:endParaRPr lang="en-US" sz="2000" b="1" dirty="0">
              <a:latin typeface="TonnyBanglaMJ" pitchFamily="2" charset="0"/>
              <a:cs typeface="TonnyBanglaMJ" pitchFamily="2" charset="0"/>
            </a:endParaRPr>
          </a:p>
        </p:txBody>
      </p:sp>
      <p:sp>
        <p:nvSpPr>
          <p:cNvPr id="7" name="AutoShape 8">
            <a:extLst>
              <a:ext uri="{FF2B5EF4-FFF2-40B4-BE49-F238E27FC236}">
                <a16:creationId xmlns:a16="http://schemas.microsoft.com/office/drawing/2014/main" id="{70F848F2-8980-433B-B9DF-AEDBBE9A18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2034209"/>
            <a:ext cx="3200400" cy="609600"/>
          </a:xfrm>
          <a:prstGeom prst="wedgeRectCallout">
            <a:avLst>
              <a:gd name="adj1" fmla="val -79074"/>
              <a:gd name="adj2" fmla="val 140235"/>
            </a:avLst>
          </a:prstGeom>
          <a:solidFill>
            <a:srgbClr val="FF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/>
            <a:r>
              <a:rPr lang="en-US" sz="2000" b="1" dirty="0">
                <a:latin typeface="NikoshBAN" pitchFamily="2" charset="0"/>
                <a:cs typeface="NikoshBAN" pitchFamily="2" charset="0"/>
              </a:rPr>
              <a:t>  ১ম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বার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ফাইল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জন্য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AutoShape 9">
            <a:extLst>
              <a:ext uri="{FF2B5EF4-FFF2-40B4-BE49-F238E27FC236}">
                <a16:creationId xmlns:a16="http://schemas.microsoft.com/office/drawing/2014/main" id="{AEEA712B-61E7-4E83-8424-32D159E60E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3024809"/>
            <a:ext cx="2743200" cy="690563"/>
          </a:xfrm>
          <a:prstGeom prst="wedgeRectCallout">
            <a:avLst>
              <a:gd name="adj1" fmla="val -86719"/>
              <a:gd name="adj2" fmla="val 52671"/>
            </a:avLst>
          </a:prstGeom>
          <a:ln>
            <a:solidFill>
              <a:schemeClr val="tx1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/>
            <a:r>
              <a:rPr lang="en-US" sz="2000" b="1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ডকুমেন্টটি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সংরক্ষণের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AutoShape 13">
            <a:extLst>
              <a:ext uri="{FF2B5EF4-FFF2-40B4-BE49-F238E27FC236}">
                <a16:creationId xmlns:a16="http://schemas.microsoft.com/office/drawing/2014/main" id="{92FC56B3-1608-4AFD-A3EC-5E8C95AE12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4396409"/>
            <a:ext cx="2743200" cy="457200"/>
          </a:xfrm>
          <a:prstGeom prst="wedgeRectCallout">
            <a:avLst>
              <a:gd name="adj1" fmla="val -87620"/>
              <a:gd name="adj2" fmla="val 106256"/>
            </a:avLst>
          </a:prstGeom>
          <a:solidFill>
            <a:srgbClr val="FFCC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/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ডাটা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অন্যস্থানের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পাঠানোর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জন্য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AutoShape 14">
            <a:extLst>
              <a:ext uri="{FF2B5EF4-FFF2-40B4-BE49-F238E27FC236}">
                <a16:creationId xmlns:a16="http://schemas.microsoft.com/office/drawing/2014/main" id="{D94EC498-2C9B-47F4-B615-56277ABC86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4244009"/>
            <a:ext cx="1828800" cy="381000"/>
          </a:xfrm>
          <a:prstGeom prst="wedgeRectCallout">
            <a:avLst>
              <a:gd name="adj1" fmla="val 118586"/>
              <a:gd name="adj2" fmla="val -59701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/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ডাটা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প্রিন্ট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জন্য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AutoShape 18">
            <a:extLst>
              <a:ext uri="{FF2B5EF4-FFF2-40B4-BE49-F238E27FC236}">
                <a16:creationId xmlns:a16="http://schemas.microsoft.com/office/drawing/2014/main" id="{F69FB208-0FBE-48D7-85EB-F0983E9446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5629897"/>
            <a:ext cx="3200400" cy="442912"/>
          </a:xfrm>
          <a:prstGeom prst="wedgeRectCallout">
            <a:avLst>
              <a:gd name="adj1" fmla="val -82601"/>
              <a:gd name="adj2" fmla="val -4582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/>
            <a:r>
              <a:rPr lang="en-US" sz="2000" b="1" dirty="0" err="1">
                <a:latin typeface="Nikosh" pitchFamily="2" charset="0"/>
                <a:cs typeface="Nikosh" pitchFamily="2" charset="0"/>
              </a:rPr>
              <a:t>ডাটা</a:t>
            </a:r>
            <a:r>
              <a:rPr lang="en-US" sz="20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>
                <a:latin typeface="Nikosh" pitchFamily="2" charset="0"/>
                <a:cs typeface="Nikosh" pitchFamily="2" charset="0"/>
              </a:rPr>
              <a:t>বিভ্ন্নি</a:t>
            </a:r>
            <a:r>
              <a:rPr lang="en-US" sz="20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>
                <a:latin typeface="Nikosh" pitchFamily="2" charset="0"/>
                <a:cs typeface="Nikosh" pitchFamily="2" charset="0"/>
              </a:rPr>
              <a:t>মাধ্যমে</a:t>
            </a:r>
            <a:r>
              <a:rPr lang="en-US" sz="20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>
                <a:latin typeface="Nikosh" pitchFamily="2" charset="0"/>
                <a:cs typeface="Nikosh" pitchFamily="2" charset="0"/>
              </a:rPr>
              <a:t>প্রকাশ</a:t>
            </a:r>
            <a:r>
              <a:rPr lang="en-US" sz="20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>
                <a:latin typeface="Nikosh" pitchFamily="2" charset="0"/>
                <a:cs typeface="Nikosh" pitchFamily="2" charset="0"/>
              </a:rPr>
              <a:t>করার</a:t>
            </a:r>
            <a:r>
              <a:rPr lang="en-US" sz="20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>
                <a:latin typeface="Nikosh" pitchFamily="2" charset="0"/>
                <a:cs typeface="Nikosh" pitchFamily="2" charset="0"/>
              </a:rPr>
              <a:t>জন্য</a:t>
            </a:r>
            <a:endParaRPr lang="en-US" sz="2000" b="1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305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49380F-7A09-4BE4-B3D4-C3BD7B6C16B0}"/>
              </a:ext>
            </a:extLst>
          </p:cNvPr>
          <p:cNvSpPr txBox="1"/>
          <p:nvPr/>
        </p:nvSpPr>
        <p:spPr>
          <a:xfrm>
            <a:off x="3544957" y="341821"/>
            <a:ext cx="5486400" cy="830997"/>
          </a:xfrm>
          <a:prstGeom prst="rect">
            <a:avLst/>
          </a:prstGeom>
          <a:solidFill>
            <a:srgbClr val="FFFF00"/>
          </a:solidFill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কুইক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অ্যাকসেস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টুলবার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EAD2B7-51EB-45F5-B577-4E223A91B0A0}"/>
              </a:ext>
            </a:extLst>
          </p:cNvPr>
          <p:cNvSpPr txBox="1"/>
          <p:nvPr/>
        </p:nvSpPr>
        <p:spPr>
          <a:xfrm>
            <a:off x="556590" y="1477618"/>
            <a:ext cx="11449879" cy="1077218"/>
          </a:xfrm>
          <a:prstGeom prst="rect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অফিস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বাটনের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কুইক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অ্যাকসেস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টুলবারের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সচরাচর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বাটনগুলো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সেগুলো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2" descr="C:\Users\Motiar\Desktop\Capture 01.PNG">
            <a:extLst>
              <a:ext uri="{FF2B5EF4-FFF2-40B4-BE49-F238E27FC236}">
                <a16:creationId xmlns:a16="http://schemas.microsoft.com/office/drawing/2014/main" id="{DFB456E6-6FEB-408F-9B79-4327EFB79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757" y="2849218"/>
            <a:ext cx="7924800" cy="36952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Motiar\Desktop\Capture 01.PNG">
            <a:extLst>
              <a:ext uri="{FF2B5EF4-FFF2-40B4-BE49-F238E27FC236}">
                <a16:creationId xmlns:a16="http://schemas.microsoft.com/office/drawing/2014/main" id="{81BEE333-ADEA-4A03-96EB-A312EA5BFA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279"/>
          <a:stretch/>
        </p:blipFill>
        <p:spPr bwMode="auto">
          <a:xfrm>
            <a:off x="2328215" y="2849218"/>
            <a:ext cx="7924800" cy="2113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29D5911-3A44-4DDD-876D-191D38912926}"/>
              </a:ext>
            </a:extLst>
          </p:cNvPr>
          <p:cNvSpPr/>
          <p:nvPr/>
        </p:nvSpPr>
        <p:spPr>
          <a:xfrm>
            <a:off x="2325757" y="2849218"/>
            <a:ext cx="1447800" cy="2113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A9B004-0E69-4910-AFB2-18FF781286A2}"/>
              </a:ext>
            </a:extLst>
          </p:cNvPr>
          <p:cNvSpPr/>
          <p:nvPr/>
        </p:nvSpPr>
        <p:spPr>
          <a:xfrm>
            <a:off x="2323299" y="2849218"/>
            <a:ext cx="1625849" cy="21139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08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  <p:bldP spid="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AFCCF4-3461-43E5-8444-CCD3CF83462F}"/>
              </a:ext>
            </a:extLst>
          </p:cNvPr>
          <p:cNvSpPr txBox="1"/>
          <p:nvPr/>
        </p:nvSpPr>
        <p:spPr>
          <a:xfrm>
            <a:off x="3975652" y="745435"/>
            <a:ext cx="4953770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রিবন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E:\MOTIAR\Motiar D. Content\Class Viii\Picture\পাঠ ২৩\4.JPG">
            <a:extLst>
              <a:ext uri="{FF2B5EF4-FFF2-40B4-BE49-F238E27FC236}">
                <a16:creationId xmlns:a16="http://schemas.microsoft.com/office/drawing/2014/main" id="{CCA4EEE0-0B97-4007-A827-6B7DED422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5852" y="1812235"/>
            <a:ext cx="9472998" cy="1333500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039644B-E4E7-4E5A-8568-474569E71CA5}"/>
              </a:ext>
            </a:extLst>
          </p:cNvPr>
          <p:cNvSpPr txBox="1"/>
          <p:nvPr/>
        </p:nvSpPr>
        <p:spPr>
          <a:xfrm>
            <a:off x="1668235" y="4912236"/>
            <a:ext cx="9733723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মাইক্রোসফট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এক্সেলে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কমান্ডকে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গুচ্ছাকারে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সাজানো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এগুলোকে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রিবন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6AB1BD-6BED-4EC0-9D85-1C7AF4851D5E}"/>
              </a:ext>
            </a:extLst>
          </p:cNvPr>
          <p:cNvSpPr/>
          <p:nvPr/>
        </p:nvSpPr>
        <p:spPr>
          <a:xfrm>
            <a:off x="1842052" y="2345635"/>
            <a:ext cx="9386090" cy="609600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77232D-9CAE-4A13-8328-FD8D2F2832CA}"/>
              </a:ext>
            </a:extLst>
          </p:cNvPr>
          <p:cNvSpPr/>
          <p:nvPr/>
        </p:nvSpPr>
        <p:spPr>
          <a:xfrm>
            <a:off x="1765852" y="2955235"/>
            <a:ext cx="9472998" cy="190500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F532594-4790-4766-B2C6-E3BC5FCE4E55}"/>
              </a:ext>
            </a:extLst>
          </p:cNvPr>
          <p:cNvCxnSpPr>
            <a:cxnSpLocks/>
          </p:cNvCxnSpPr>
          <p:nvPr/>
        </p:nvCxnSpPr>
        <p:spPr>
          <a:xfrm flipH="1">
            <a:off x="2451652" y="2193235"/>
            <a:ext cx="457200" cy="1295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D108DB8-2E00-47FE-AFBC-53D7FBB2AA4E}"/>
              </a:ext>
            </a:extLst>
          </p:cNvPr>
          <p:cNvSpPr txBox="1"/>
          <p:nvPr/>
        </p:nvSpPr>
        <p:spPr>
          <a:xfrm>
            <a:off x="1842052" y="3488635"/>
            <a:ext cx="1477440" cy="523220"/>
          </a:xfrm>
          <a:prstGeom prst="rect">
            <a:avLst/>
          </a:prstGeom>
          <a:solidFill>
            <a:srgbClr val="FFFF0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মেনু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ট্যাব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4DB52E-263A-4C4F-8F39-9228F5C46C79}"/>
              </a:ext>
            </a:extLst>
          </p:cNvPr>
          <p:cNvSpPr txBox="1"/>
          <p:nvPr/>
        </p:nvSpPr>
        <p:spPr>
          <a:xfrm>
            <a:off x="3872948" y="3269114"/>
            <a:ext cx="3101007" cy="1077218"/>
          </a:xfrm>
          <a:prstGeom prst="rect">
            <a:avLst/>
          </a:prstGeom>
          <a:solidFill>
            <a:srgbClr val="FF00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চিত্রভিত্তিক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কমান্ড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আইকন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CF51A2F-8193-4ACD-B878-8E98C6212D19}"/>
              </a:ext>
            </a:extLst>
          </p:cNvPr>
          <p:cNvCxnSpPr>
            <a:cxnSpLocks/>
          </p:cNvCxnSpPr>
          <p:nvPr/>
        </p:nvCxnSpPr>
        <p:spPr>
          <a:xfrm>
            <a:off x="4890052" y="2802835"/>
            <a:ext cx="0" cy="4953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C8CFC0A-E252-4C7C-9D7E-D1A4AD3D86E3}"/>
              </a:ext>
            </a:extLst>
          </p:cNvPr>
          <p:cNvSpPr txBox="1"/>
          <p:nvPr/>
        </p:nvSpPr>
        <p:spPr>
          <a:xfrm>
            <a:off x="8160798" y="3392225"/>
            <a:ext cx="2597421" cy="954107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মেনু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ট্যাবের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আওতায়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গ্রুপ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ট্যাব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1B30C45-A62B-4E7F-BF84-599082B5D697}"/>
              </a:ext>
            </a:extLst>
          </p:cNvPr>
          <p:cNvCxnSpPr>
            <a:cxnSpLocks/>
          </p:cNvCxnSpPr>
          <p:nvPr/>
        </p:nvCxnSpPr>
        <p:spPr>
          <a:xfrm>
            <a:off x="9796669" y="2955235"/>
            <a:ext cx="0" cy="4953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4025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8" grpId="0" animBg="1"/>
      <p:bldP spid="9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18DD6B-2F11-4310-84A2-26E26C17C2DF}"/>
              </a:ext>
            </a:extLst>
          </p:cNvPr>
          <p:cNvSpPr txBox="1"/>
          <p:nvPr/>
        </p:nvSpPr>
        <p:spPr>
          <a:xfrm>
            <a:off x="1769806" y="602974"/>
            <a:ext cx="8991600" cy="64633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সেল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সেলের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বিষয়বস্তু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দেখানোর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ফর্মুলা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3C12BAC9-6CE0-47A4-80A9-21351B75E8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5987844"/>
            <a:ext cx="8700052" cy="584775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ফর্মেটিং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টুলবারের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নীচে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লম্বা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দু’টি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অংশে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বিভক্ত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বারটিকে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ফর্মুলা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বার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C:\Users\Motiar\Desktop\Capture 01.PNG">
            <a:extLst>
              <a:ext uri="{FF2B5EF4-FFF2-40B4-BE49-F238E27FC236}">
                <a16:creationId xmlns:a16="http://schemas.microsoft.com/office/drawing/2014/main" id="{D8E2CFFE-BD7A-4301-8020-DFD3A194A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644" y="1759227"/>
            <a:ext cx="7924800" cy="381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:\MOTIAR\Motiar D. Content\Class Viii\Picture\পাঠ ২৩\5.JPG">
            <a:extLst>
              <a:ext uri="{FF2B5EF4-FFF2-40B4-BE49-F238E27FC236}">
                <a16:creationId xmlns:a16="http://schemas.microsoft.com/office/drawing/2014/main" id="{AC9B2B15-C4CC-4270-B0CB-70F6E66D4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98644" y="2898307"/>
            <a:ext cx="7924800" cy="268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9254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A03B234-80C8-4D87-83DC-AE9D0C875CC0}"/>
              </a:ext>
            </a:extLst>
          </p:cNvPr>
          <p:cNvSpPr txBox="1"/>
          <p:nvPr/>
        </p:nvSpPr>
        <p:spPr>
          <a:xfrm>
            <a:off x="3925745" y="263675"/>
            <a:ext cx="4419600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স্ট্যাটাস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বার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5BA0CA62-ED92-4F37-9265-13784EBE3D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3513" y="5297364"/>
            <a:ext cx="10340009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3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ওয়ার্কবুক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উইন্ডোর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সর্বনিম্নে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টাস্ক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বারের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উপরের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বারকে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স্ট্যা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টাস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বার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বলা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হয়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r>
              <a:rPr kumimoji="0" lang="en-US" sz="36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এতে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ডকুমেন্টের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স্ট্যাটাস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বা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অবস্থা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(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অন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অথবা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অফ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)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প্রদর্শিত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হয়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endParaRPr kumimoji="0" lang="en-US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C:\Users\Motiar\Desktop\Capture 01.PNG">
            <a:extLst>
              <a:ext uri="{FF2B5EF4-FFF2-40B4-BE49-F238E27FC236}">
                <a16:creationId xmlns:a16="http://schemas.microsoft.com/office/drawing/2014/main" id="{AFCD3FA0-8E1E-4C70-9795-2AF22C038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857" y="1288774"/>
            <a:ext cx="8154686" cy="3352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:\MOTIAR\Motiar D. Content\Class Viii\Picture\পাঠ ২৩\6.JPG">
            <a:extLst>
              <a:ext uri="{FF2B5EF4-FFF2-40B4-BE49-F238E27FC236}">
                <a16:creationId xmlns:a16="http://schemas.microsoft.com/office/drawing/2014/main" id="{4BB9EB10-BA41-47F1-97FE-2D3840C40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22444" y="4641574"/>
            <a:ext cx="8176809" cy="3048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959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B6D37FF-C56F-43D5-ACC8-A1FC95846BBB}"/>
              </a:ext>
            </a:extLst>
          </p:cNvPr>
          <p:cNvSpPr txBox="1"/>
          <p:nvPr/>
        </p:nvSpPr>
        <p:spPr>
          <a:xfrm>
            <a:off x="4119034" y="292635"/>
            <a:ext cx="4339166" cy="83099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শিট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ট্যাব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E:\MOTIAR\Motiar D. Content\Class Viii\Picture\পাঠ ২৩\7.JPG">
            <a:extLst>
              <a:ext uri="{FF2B5EF4-FFF2-40B4-BE49-F238E27FC236}">
                <a16:creationId xmlns:a16="http://schemas.microsoft.com/office/drawing/2014/main" id="{60128B4C-20E1-4327-93DB-AB1CBD815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5980017"/>
            <a:ext cx="7924800" cy="2120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D14C2BCB-3334-4DBB-96C6-A2A9DC04B9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452" y="1253772"/>
            <a:ext cx="11158330" cy="1200329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4">
                <a:lumMod val="50000"/>
              </a:schemeClr>
            </a:solidFill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ওয়ার্কবুক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উইন্ডোর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নীচে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বামদিকে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শীট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ট্যাব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একটি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ওয়ার্কবুকে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সাধারণত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: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তিনটি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ওয়ার্কশীট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থাকে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r>
              <a:rPr kumimoji="0" lang="en-US" sz="3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যেমন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: Sheet 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endParaRPr kumimoji="0" lang="en-US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C:\Users\Motiar\Desktop\Capture 01.PNG">
            <a:extLst>
              <a:ext uri="{FF2B5EF4-FFF2-40B4-BE49-F238E27FC236}">
                <a16:creationId xmlns:a16="http://schemas.microsoft.com/office/drawing/2014/main" id="{26A6AA59-E811-4C37-B3C6-C6E1F2231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217" y="2895509"/>
            <a:ext cx="7924800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3EFF390-9CA0-4ECA-809F-371AE0A314CA}"/>
              </a:ext>
            </a:extLst>
          </p:cNvPr>
          <p:cNvSpPr/>
          <p:nvPr/>
        </p:nvSpPr>
        <p:spPr>
          <a:xfrm>
            <a:off x="2326217" y="5980017"/>
            <a:ext cx="2245783" cy="2120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844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EF63F17-D2B1-495F-BA19-DF92ACD849CA}"/>
              </a:ext>
            </a:extLst>
          </p:cNvPr>
          <p:cNvSpPr/>
          <p:nvPr/>
        </p:nvSpPr>
        <p:spPr>
          <a:xfrm>
            <a:off x="2531165" y="314739"/>
            <a:ext cx="6477000" cy="707886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4000" b="1" u="sng" spc="150" dirty="0">
                <a:ln w="11430"/>
                <a:solidFill>
                  <a:schemeClr val="accent4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New File </a:t>
            </a:r>
            <a:r>
              <a:rPr lang="bn-BD" sz="4000" b="1" u="sng" spc="150" dirty="0">
                <a:ln w="11430"/>
                <a:solidFill>
                  <a:schemeClr val="accent4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4000" b="1" u="sng" spc="150" dirty="0">
                <a:ln w="11430"/>
                <a:solidFill>
                  <a:schemeClr val="accent4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u="sng" spc="150" dirty="0">
                <a:ln w="11430"/>
                <a:solidFill>
                  <a:schemeClr val="accent4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করার নিয়ম </a:t>
            </a:r>
            <a:endParaRPr lang="en-US" sz="4000" b="1" u="sng" spc="150" dirty="0">
              <a:ln w="11430"/>
              <a:solidFill>
                <a:schemeClr val="accent4">
                  <a:lumMod val="50000"/>
                </a:schemeClr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A2C64D8-5ABF-423F-9361-15C596E2F1C7}"/>
              </a:ext>
            </a:extLst>
          </p:cNvPr>
          <p:cNvSpPr/>
          <p:nvPr/>
        </p:nvSpPr>
        <p:spPr>
          <a:xfrm>
            <a:off x="3521765" y="1838739"/>
            <a:ext cx="800099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7CDD03A-1158-425D-BBFC-DA6A7D4E83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4" r="8185" b="16129"/>
          <a:stretch/>
        </p:blipFill>
        <p:spPr bwMode="auto">
          <a:xfrm>
            <a:off x="4125220" y="1076739"/>
            <a:ext cx="6025945" cy="525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3" descr="E:\MOTIAR\Board\w 4.png">
            <a:extLst>
              <a:ext uri="{FF2B5EF4-FFF2-40B4-BE49-F238E27FC236}">
                <a16:creationId xmlns:a16="http://schemas.microsoft.com/office/drawing/2014/main" id="{889DAFF5-5596-4ABA-9331-54DA5117F6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r="50000"/>
          <a:stretch/>
        </p:blipFill>
        <p:spPr bwMode="auto">
          <a:xfrm>
            <a:off x="3293165" y="1076739"/>
            <a:ext cx="876299" cy="525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87006A2F-30AA-4DD0-AEE1-6CF96A39EBA2}"/>
              </a:ext>
            </a:extLst>
          </p:cNvPr>
          <p:cNvSpPr/>
          <p:nvPr/>
        </p:nvSpPr>
        <p:spPr>
          <a:xfrm>
            <a:off x="3178865" y="1076739"/>
            <a:ext cx="552449" cy="55548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E4C8BAD-5A98-42D3-B9D9-709D7738469D}"/>
              </a:ext>
            </a:extLst>
          </p:cNvPr>
          <p:cNvSpPr/>
          <p:nvPr/>
        </p:nvSpPr>
        <p:spPr>
          <a:xfrm>
            <a:off x="3472604" y="1556062"/>
            <a:ext cx="609600" cy="54937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449AF53-1DA8-46D2-BD5D-F244F6A4078F}"/>
              </a:ext>
            </a:extLst>
          </p:cNvPr>
          <p:cNvSpPr/>
          <p:nvPr/>
        </p:nvSpPr>
        <p:spPr>
          <a:xfrm>
            <a:off x="4169463" y="2202185"/>
            <a:ext cx="723901" cy="100815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188A7F-BD35-4B82-8ACF-FCD4FE90FD0D}"/>
              </a:ext>
            </a:extLst>
          </p:cNvPr>
          <p:cNvSpPr txBox="1"/>
          <p:nvPr/>
        </p:nvSpPr>
        <p:spPr>
          <a:xfrm>
            <a:off x="6668702" y="5658919"/>
            <a:ext cx="1905000" cy="5232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4. Create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C74D34-27E6-4F7D-B4C4-6BA6B41E0FB7}"/>
              </a:ext>
            </a:extLst>
          </p:cNvPr>
          <p:cNvSpPr txBox="1"/>
          <p:nvPr/>
        </p:nvSpPr>
        <p:spPr>
          <a:xfrm>
            <a:off x="1540565" y="1423985"/>
            <a:ext cx="1447800" cy="70788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4">
                    <a:lumMod val="50000"/>
                  </a:schemeClr>
                </a:solidFill>
              </a:rPr>
              <a:t>1. Office Button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0F6D9A-047A-411E-AB7F-BC21C1F5141D}"/>
              </a:ext>
            </a:extLst>
          </p:cNvPr>
          <p:cNvSpPr txBox="1"/>
          <p:nvPr/>
        </p:nvSpPr>
        <p:spPr>
          <a:xfrm>
            <a:off x="1540565" y="2382319"/>
            <a:ext cx="1447800" cy="52322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2. New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B2E599-8C0B-4D74-8CD0-2705994A5869}"/>
              </a:ext>
            </a:extLst>
          </p:cNvPr>
          <p:cNvSpPr txBox="1"/>
          <p:nvPr/>
        </p:nvSpPr>
        <p:spPr>
          <a:xfrm>
            <a:off x="1311965" y="3210339"/>
            <a:ext cx="1828800" cy="830997"/>
          </a:xfrm>
          <a:prstGeom prst="rect">
            <a:avLst/>
          </a:prstGeom>
          <a:solidFill>
            <a:srgbClr val="00B0F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3. Blank Workbook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E396972-9E39-4544-B256-30B35E7E6C7A}"/>
              </a:ext>
            </a:extLst>
          </p:cNvPr>
          <p:cNvSpPr/>
          <p:nvPr/>
        </p:nvSpPr>
        <p:spPr>
          <a:xfrm>
            <a:off x="8474765" y="4581939"/>
            <a:ext cx="723901" cy="100815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015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0800">
              <a:srgbClr val="B8D5FE"/>
            </a:gs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19E1BB0-BF7A-49BD-BFC8-743A469F7A3F}"/>
              </a:ext>
            </a:extLst>
          </p:cNvPr>
          <p:cNvSpPr txBox="1">
            <a:spLocks/>
          </p:cNvSpPr>
          <p:nvPr/>
        </p:nvSpPr>
        <p:spPr>
          <a:xfrm>
            <a:off x="4184114" y="383371"/>
            <a:ext cx="4537855" cy="924925"/>
          </a:xfrm>
          <a:prstGeom prst="rect">
            <a:avLst/>
          </a:prstGeom>
          <a:gradFill flip="none" rotWithShape="1">
            <a:gsLst>
              <a:gs pos="56647">
                <a:schemeClr val="bg1"/>
              </a:gs>
              <a:gs pos="71000">
                <a:schemeClr val="accent2">
                  <a:lumMod val="20000"/>
                  <a:lumOff val="80000"/>
                </a:schemeClr>
              </a:gs>
              <a:gs pos="48641">
                <a:schemeClr val="bg1"/>
              </a:gs>
              <a:gs pos="19500">
                <a:srgbClr val="A7F5F9"/>
              </a:gs>
              <a:gs pos="0">
                <a:srgbClr val="FF99FF"/>
              </a:gs>
              <a:gs pos="100000">
                <a:schemeClr val="bg2">
                  <a:shade val="98000"/>
                  <a:satMod val="120000"/>
                  <a:lumMod val="98000"/>
                </a:schemeClr>
              </a:gs>
            </a:gsLst>
            <a:lin ang="2700000" scaled="1"/>
            <a:tileRect/>
          </a:gradFill>
          <a:ln w="66675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3d extrusionH="57150">
              <a:bevelT w="38100" h="38100" prst="angle"/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bn-BD" sz="4000" dirty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000" dirty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dirty="0">
              <a:ln>
                <a:solidFill>
                  <a:srgbClr val="FF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Arial" pitchFamily="34" charset="0"/>
              <a:buNone/>
            </a:pPr>
            <a:r>
              <a:rPr lang="bn-BD" sz="4000" u="sng" dirty="0">
                <a:ln>
                  <a:solidFill>
                    <a:srgbClr val="FF0000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u="sng" dirty="0">
              <a:ln>
                <a:solidFill>
                  <a:srgbClr val="FF0000"/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D7F64C-7BE5-406C-B6A0-8402D59D00C8}"/>
              </a:ext>
            </a:extLst>
          </p:cNvPr>
          <p:cNvSpPr txBox="1"/>
          <p:nvPr/>
        </p:nvSpPr>
        <p:spPr>
          <a:xfrm>
            <a:off x="3818352" y="3950421"/>
            <a:ext cx="5269375" cy="2308324"/>
          </a:xfrm>
          <a:prstGeom prst="rect">
            <a:avLst/>
          </a:prstGeom>
          <a:solidFill>
            <a:srgbClr val="FF99FF"/>
          </a:solidFill>
          <a:ln w="28575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IN" sz="3600" b="1" dirty="0">
                <a:ln w="1905">
                  <a:solidFill>
                    <a:srgbClr val="002060"/>
                  </a:solidFill>
                </a:ln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মদিনা খাতুন</a:t>
            </a:r>
          </a:p>
          <a:p>
            <a:pPr algn="ctr">
              <a:defRPr/>
            </a:pPr>
            <a:r>
              <a:rPr lang="bn-IN" sz="3600" b="1" dirty="0">
                <a:ln w="1905">
                  <a:solidFill>
                    <a:srgbClr val="002060"/>
                  </a:solidFill>
                </a:ln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সহকারী শিক্ষক (আইসিটি)</a:t>
            </a:r>
          </a:p>
          <a:p>
            <a:pPr algn="ctr">
              <a:defRPr/>
            </a:pPr>
            <a:r>
              <a:rPr lang="bn-IN" sz="3600" b="1" dirty="0">
                <a:ln w="1905">
                  <a:solidFill>
                    <a:srgbClr val="002060"/>
                  </a:solidFill>
                </a:ln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লক্ষ্মীপুর দ্বিমুখী উচ্চ বিদ্যালয়</a:t>
            </a:r>
          </a:p>
          <a:p>
            <a:pPr algn="ctr">
              <a:defRPr/>
            </a:pPr>
            <a:r>
              <a:rPr lang="bn-IN" sz="3600" b="1" dirty="0">
                <a:ln w="1905">
                  <a:solidFill>
                    <a:srgbClr val="002060"/>
                  </a:solidFill>
                </a:ln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কুলিয়ারচর, কিশোরগঞ্জ।</a:t>
            </a:r>
            <a:endParaRPr lang="en-US" sz="3600" b="1" dirty="0">
              <a:ln w="1905">
                <a:solidFill>
                  <a:srgbClr val="002060"/>
                </a:solidFill>
              </a:ln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01DD73-EC4A-494F-B49E-A75785DA09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0986" y="1536818"/>
            <a:ext cx="2044109" cy="2185081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 prst="angle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1705505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6AA56B7-087E-48A7-A3A3-A5E71363BDD8}"/>
              </a:ext>
            </a:extLst>
          </p:cNvPr>
          <p:cNvSpPr txBox="1"/>
          <p:nvPr/>
        </p:nvSpPr>
        <p:spPr>
          <a:xfrm>
            <a:off x="2560983" y="636104"/>
            <a:ext cx="8077200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কি-বোর্ডের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ওয়ার্কশিট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খোলা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95A51C-5142-4BE6-8BF4-BD5F00B9DBBA}"/>
              </a:ext>
            </a:extLst>
          </p:cNvPr>
          <p:cNvSpPr txBox="1"/>
          <p:nvPr/>
        </p:nvSpPr>
        <p:spPr>
          <a:xfrm>
            <a:off x="2939525" y="1855304"/>
            <a:ext cx="7239000" cy="70788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Ctrl+n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চেপে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ওয়ার্কশিট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খোলা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7" name="Picture 3" descr="C:\Users\Motiar\Desktop\Capture 4.PNG">
            <a:extLst>
              <a:ext uri="{FF2B5EF4-FFF2-40B4-BE49-F238E27FC236}">
                <a16:creationId xmlns:a16="http://schemas.microsoft.com/office/drawing/2014/main" id="{C47000DC-E6C8-4F10-90F9-FFE0F8C1E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983" y="2898292"/>
            <a:ext cx="8077200" cy="25384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4398D23-F4EE-4B96-A9D5-95DB8640EF13}"/>
              </a:ext>
            </a:extLst>
          </p:cNvPr>
          <p:cNvSpPr/>
          <p:nvPr/>
        </p:nvSpPr>
        <p:spPr>
          <a:xfrm>
            <a:off x="6370983" y="2900749"/>
            <a:ext cx="1371600" cy="32615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958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98606FF-99E9-4D90-A987-C7E4E68D37FB}"/>
              </a:ext>
            </a:extLst>
          </p:cNvPr>
          <p:cNvSpPr/>
          <p:nvPr/>
        </p:nvSpPr>
        <p:spPr>
          <a:xfrm>
            <a:off x="0" y="-10160"/>
            <a:ext cx="12192000" cy="10058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as-IN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ধতি</a:t>
            </a:r>
            <a:endParaRPr lang="en-US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9254A1E-96A9-4259-B592-77A13E9E3F60}"/>
              </a:ext>
            </a:extLst>
          </p:cNvPr>
          <p:cNvSpPr/>
          <p:nvPr/>
        </p:nvSpPr>
        <p:spPr>
          <a:xfrm>
            <a:off x="0" y="2926080"/>
            <a:ext cx="12192000" cy="393192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A9AAC97-F724-4930-991C-749F93A911D4}"/>
              </a:ext>
            </a:extLst>
          </p:cNvPr>
          <p:cNvSpPr/>
          <p:nvPr/>
        </p:nvSpPr>
        <p:spPr>
          <a:xfrm>
            <a:off x="0" y="995680"/>
            <a:ext cx="12192000" cy="189992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দুইভাবে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স্বয়ং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বং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ম্যানুয়ালি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স্বয়ং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             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য়। 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ানুয়ালি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“=’’ 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ূত্র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F5E7B0-BF8D-4042-ABDB-F386DB42E3B3}"/>
              </a:ext>
            </a:extLst>
          </p:cNvPr>
          <p:cNvSpPr/>
          <p:nvPr/>
        </p:nvSpPr>
        <p:spPr>
          <a:xfrm>
            <a:off x="5608320" y="1737360"/>
            <a:ext cx="1361440" cy="44704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Circular 5">
            <a:extLst>
              <a:ext uri="{FF2B5EF4-FFF2-40B4-BE49-F238E27FC236}">
                <a16:creationId xmlns:a16="http://schemas.microsoft.com/office/drawing/2014/main" id="{F21636C5-DA72-46D3-81FD-419E85C77F02}"/>
              </a:ext>
            </a:extLst>
          </p:cNvPr>
          <p:cNvSpPr/>
          <p:nvPr/>
        </p:nvSpPr>
        <p:spPr>
          <a:xfrm>
            <a:off x="264173" y="3652520"/>
            <a:ext cx="3576304" cy="960120"/>
          </a:xfrm>
          <a:prstGeom prst="circularArrow">
            <a:avLst>
              <a:gd name="adj1" fmla="val 5158"/>
              <a:gd name="adj2" fmla="val 637991"/>
              <a:gd name="adj3" fmla="val 20739086"/>
              <a:gd name="adj4" fmla="val 20966563"/>
              <a:gd name="adj5" fmla="val 739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Arrow: Circular 6">
            <a:extLst>
              <a:ext uri="{FF2B5EF4-FFF2-40B4-BE49-F238E27FC236}">
                <a16:creationId xmlns:a16="http://schemas.microsoft.com/office/drawing/2014/main" id="{1296130C-A108-473B-A749-9DFEF709FA05}"/>
              </a:ext>
            </a:extLst>
          </p:cNvPr>
          <p:cNvSpPr/>
          <p:nvPr/>
        </p:nvSpPr>
        <p:spPr>
          <a:xfrm>
            <a:off x="9580880" y="3048000"/>
            <a:ext cx="1341120" cy="57912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0966563"/>
              <a:gd name="adj5" fmla="val 739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AB38A8E-5E16-4802-8671-08B2CF116A1D}"/>
              </a:ext>
            </a:extLst>
          </p:cNvPr>
          <p:cNvCxnSpPr>
            <a:cxnSpLocks/>
          </p:cNvCxnSpPr>
          <p:nvPr/>
        </p:nvCxnSpPr>
        <p:spPr>
          <a:xfrm>
            <a:off x="2743200" y="4511040"/>
            <a:ext cx="0" cy="72136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B2B30F70-6A0A-44E9-9BEE-AA9B6A8F5550}"/>
              </a:ext>
            </a:extLst>
          </p:cNvPr>
          <p:cNvSpPr/>
          <p:nvPr/>
        </p:nvSpPr>
        <p:spPr>
          <a:xfrm>
            <a:off x="574040" y="5232400"/>
            <a:ext cx="4348480" cy="1016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স্বয়ং</a:t>
            </a:r>
            <a:r>
              <a:rPr lang="as-IN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endParaRPr lang="en-US" sz="44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889182B-D1FB-4E97-BA35-34653C2D4F9D}"/>
              </a:ext>
            </a:extLst>
          </p:cNvPr>
          <p:cNvSpPr/>
          <p:nvPr/>
        </p:nvSpPr>
        <p:spPr>
          <a:xfrm>
            <a:off x="7543800" y="5232400"/>
            <a:ext cx="4348480" cy="1016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ম্যানুয়ালি</a:t>
            </a:r>
            <a:endParaRPr lang="en-US" sz="44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16BDAB3-B334-410F-9784-A8F5FB40B36D}"/>
              </a:ext>
            </a:extLst>
          </p:cNvPr>
          <p:cNvCxnSpPr>
            <a:cxnSpLocks/>
          </p:cNvCxnSpPr>
          <p:nvPr/>
        </p:nvCxnSpPr>
        <p:spPr>
          <a:xfrm>
            <a:off x="10231120" y="3662680"/>
            <a:ext cx="10160" cy="156972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694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648BD23-0D3C-4BB5-B65F-98DBC1C64F84}"/>
              </a:ext>
            </a:extLst>
          </p:cNvPr>
          <p:cNvSpPr/>
          <p:nvPr/>
        </p:nvSpPr>
        <p:spPr>
          <a:xfrm>
            <a:off x="0" y="-10160"/>
            <a:ext cx="12192000" cy="100584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as-IN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6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বিয়ো</a:t>
            </a:r>
            <a:r>
              <a:rPr lang="as-IN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ধতি</a:t>
            </a:r>
            <a:endParaRPr lang="en-US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90FD3E1-9908-4F19-A21C-2846DBD4DC9B}"/>
              </a:ext>
            </a:extLst>
          </p:cNvPr>
          <p:cNvSpPr/>
          <p:nvPr/>
        </p:nvSpPr>
        <p:spPr>
          <a:xfrm>
            <a:off x="0" y="2926080"/>
            <a:ext cx="12192000" cy="393192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D5CE479-1DFE-42EF-97AE-4AEFA8849838}"/>
              </a:ext>
            </a:extLst>
          </p:cNvPr>
          <p:cNvSpPr/>
          <p:nvPr/>
        </p:nvSpPr>
        <p:spPr>
          <a:xfrm>
            <a:off x="0" y="995680"/>
            <a:ext cx="12192000" cy="189992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এক্সেলের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ওয়ার্কশিট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বিয়োগ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পদ্ধতিও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স্বয়ংক্রিয়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বিয়োগ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সেলে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বসিয়ে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বিয়োগের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5" name="Arrow: Circular 4">
            <a:extLst>
              <a:ext uri="{FF2B5EF4-FFF2-40B4-BE49-F238E27FC236}">
                <a16:creationId xmlns:a16="http://schemas.microsoft.com/office/drawing/2014/main" id="{F46D5F4F-28FF-44BD-A452-94438F623F8E}"/>
              </a:ext>
            </a:extLst>
          </p:cNvPr>
          <p:cNvSpPr/>
          <p:nvPr/>
        </p:nvSpPr>
        <p:spPr>
          <a:xfrm>
            <a:off x="264173" y="3652520"/>
            <a:ext cx="3576304" cy="960120"/>
          </a:xfrm>
          <a:prstGeom prst="circularArrow">
            <a:avLst>
              <a:gd name="adj1" fmla="val 5158"/>
              <a:gd name="adj2" fmla="val 637991"/>
              <a:gd name="adj3" fmla="val 20739086"/>
              <a:gd name="adj4" fmla="val 20966563"/>
              <a:gd name="adj5" fmla="val 739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985BDAD-47EA-43F9-B34F-2B45F06298E9}"/>
              </a:ext>
            </a:extLst>
          </p:cNvPr>
          <p:cNvCxnSpPr>
            <a:cxnSpLocks/>
          </p:cNvCxnSpPr>
          <p:nvPr/>
        </p:nvCxnSpPr>
        <p:spPr>
          <a:xfrm>
            <a:off x="2743200" y="4511040"/>
            <a:ext cx="0" cy="72136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E918A29C-F15E-46F6-A979-908CD1ACC050}"/>
              </a:ext>
            </a:extLst>
          </p:cNvPr>
          <p:cNvSpPr/>
          <p:nvPr/>
        </p:nvSpPr>
        <p:spPr>
          <a:xfrm>
            <a:off x="574040" y="5232400"/>
            <a:ext cx="4348480" cy="1016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বসিয়ে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284692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E1EE957-6066-4D24-80C3-717C7FBC8EC5}"/>
              </a:ext>
            </a:extLst>
          </p:cNvPr>
          <p:cNvSpPr/>
          <p:nvPr/>
        </p:nvSpPr>
        <p:spPr>
          <a:xfrm>
            <a:off x="0" y="-10160"/>
            <a:ext cx="12192000" cy="78232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ডায়াগ্রাম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অঙ্কন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ধতি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08E3453-9D48-4682-8B40-B1372930F42D}"/>
              </a:ext>
            </a:extLst>
          </p:cNvPr>
          <p:cNvSpPr/>
          <p:nvPr/>
        </p:nvSpPr>
        <p:spPr>
          <a:xfrm>
            <a:off x="0" y="772160"/>
            <a:ext cx="12192000" cy="154432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ডায়াগ্রাম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অঙ্কন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জন্যঃ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algn="ctr"/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ওয়ার্কশিটে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উপাত্ত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করানো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রিবনে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ইনসার্টে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চার্ট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অপশনের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কলামে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4479873-7519-4DE5-950E-09BB836BA067}"/>
              </a:ext>
            </a:extLst>
          </p:cNvPr>
          <p:cNvSpPr/>
          <p:nvPr/>
        </p:nvSpPr>
        <p:spPr>
          <a:xfrm>
            <a:off x="0" y="2316480"/>
            <a:ext cx="12192000" cy="454152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Arrow: Circular 4">
            <a:extLst>
              <a:ext uri="{FF2B5EF4-FFF2-40B4-BE49-F238E27FC236}">
                <a16:creationId xmlns:a16="http://schemas.microsoft.com/office/drawing/2014/main" id="{9B830424-D934-4C47-B6BB-14A709F29FD3}"/>
              </a:ext>
            </a:extLst>
          </p:cNvPr>
          <p:cNvSpPr/>
          <p:nvPr/>
        </p:nvSpPr>
        <p:spPr>
          <a:xfrm>
            <a:off x="132093" y="3647440"/>
            <a:ext cx="3576304" cy="487680"/>
          </a:xfrm>
          <a:prstGeom prst="circularArrow">
            <a:avLst>
              <a:gd name="adj1" fmla="val 5158"/>
              <a:gd name="adj2" fmla="val 637991"/>
              <a:gd name="adj3" fmla="val 20739086"/>
              <a:gd name="adj4" fmla="val 20966563"/>
              <a:gd name="adj5" fmla="val 739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879693B-3300-470E-918A-890D5FF11A99}"/>
              </a:ext>
            </a:extLst>
          </p:cNvPr>
          <p:cNvGrpSpPr/>
          <p:nvPr/>
        </p:nvGrpSpPr>
        <p:grpSpPr>
          <a:xfrm>
            <a:off x="3708397" y="4113548"/>
            <a:ext cx="5035157" cy="2230304"/>
            <a:chOff x="-30481" y="3558539"/>
            <a:chExt cx="12161521" cy="336326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F7A7231-CF6F-4253-9E9F-8F508D10E18B}"/>
                </a:ext>
              </a:extLst>
            </p:cNvPr>
            <p:cNvCxnSpPr>
              <a:cxnSpLocks/>
            </p:cNvCxnSpPr>
            <p:nvPr/>
          </p:nvCxnSpPr>
          <p:spPr>
            <a:xfrm>
              <a:off x="-30481" y="3558539"/>
              <a:ext cx="1" cy="336326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68D7149-21AC-47B9-8F0B-58E904B4C35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894865"/>
              <a:ext cx="12131037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8519E50-75B7-4D48-9FEA-B48196B04C1A}"/>
                </a:ext>
              </a:extLst>
            </p:cNvPr>
            <p:cNvCxnSpPr>
              <a:cxnSpLocks/>
            </p:cNvCxnSpPr>
            <p:nvPr/>
          </p:nvCxnSpPr>
          <p:spPr>
            <a:xfrm>
              <a:off x="-30481" y="3558539"/>
              <a:ext cx="12161521" cy="3256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3FD7D45-6D85-4BE2-B2E3-D229B0F9BBCF}"/>
                </a:ext>
              </a:extLst>
            </p:cNvPr>
            <p:cNvCxnSpPr>
              <a:cxnSpLocks/>
            </p:cNvCxnSpPr>
            <p:nvPr/>
          </p:nvCxnSpPr>
          <p:spPr>
            <a:xfrm>
              <a:off x="12131038" y="3561792"/>
              <a:ext cx="2" cy="333073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C123825-5A54-40E4-A8DE-ADFBEDE8DCAC}"/>
              </a:ext>
            </a:extLst>
          </p:cNvPr>
          <p:cNvCxnSpPr>
            <a:cxnSpLocks/>
          </p:cNvCxnSpPr>
          <p:nvPr/>
        </p:nvCxnSpPr>
        <p:spPr>
          <a:xfrm>
            <a:off x="2052320" y="4137115"/>
            <a:ext cx="0" cy="72136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2D0CDA76-762A-41A2-B202-000034AF872E}"/>
              </a:ext>
            </a:extLst>
          </p:cNvPr>
          <p:cNvSpPr/>
          <p:nvPr/>
        </p:nvSpPr>
        <p:spPr>
          <a:xfrm>
            <a:off x="259952" y="4858475"/>
            <a:ext cx="3224929" cy="1016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উপাত্ত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endParaRPr lang="en-US" sz="4400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55ADF25-5A59-4ACB-8592-40520D047EB1}"/>
              </a:ext>
            </a:extLst>
          </p:cNvPr>
          <p:cNvCxnSpPr>
            <a:cxnSpLocks/>
            <a:endCxn id="14" idx="2"/>
          </p:cNvCxnSpPr>
          <p:nvPr/>
        </p:nvCxnSpPr>
        <p:spPr>
          <a:xfrm flipV="1">
            <a:off x="8743554" y="5359400"/>
            <a:ext cx="1507886" cy="4064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9068B404-48CF-4478-8265-480006A3A8CC}"/>
              </a:ext>
            </a:extLst>
          </p:cNvPr>
          <p:cNvSpPr/>
          <p:nvPr/>
        </p:nvSpPr>
        <p:spPr>
          <a:xfrm>
            <a:off x="10251440" y="4958080"/>
            <a:ext cx="1412229" cy="80264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চার্ট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58711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12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Left-Right 1">
            <a:extLst>
              <a:ext uri="{FF2B5EF4-FFF2-40B4-BE49-F238E27FC236}">
                <a16:creationId xmlns:a16="http://schemas.microsoft.com/office/drawing/2014/main" id="{1CF16D57-BADC-408D-9A1B-7B257CC803CA}"/>
              </a:ext>
            </a:extLst>
          </p:cNvPr>
          <p:cNvSpPr/>
          <p:nvPr/>
        </p:nvSpPr>
        <p:spPr>
          <a:xfrm>
            <a:off x="4313582" y="278296"/>
            <a:ext cx="3564835" cy="1417982"/>
          </a:xfrm>
          <a:prstGeom prst="left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FD2E912-E27C-449A-BC43-C067B1EE9088}"/>
              </a:ext>
            </a:extLst>
          </p:cNvPr>
          <p:cNvSpPr/>
          <p:nvPr/>
        </p:nvSpPr>
        <p:spPr>
          <a:xfrm>
            <a:off x="1020417" y="2623930"/>
            <a:ext cx="10164418" cy="292873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৫টি দলে বিভক্ত হয়ে মাইক্রোসফট এক্সেলের উইন্ডো পরিচিতি বর্ণনা কর।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2463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FE2EA0C-2694-48DE-AE98-7FA6CEA03B21}"/>
              </a:ext>
            </a:extLst>
          </p:cNvPr>
          <p:cNvSpPr/>
          <p:nvPr/>
        </p:nvSpPr>
        <p:spPr>
          <a:xfrm>
            <a:off x="914400" y="4226560"/>
            <a:ext cx="1920240" cy="50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ounded Rectangle 1">
            <a:extLst>
              <a:ext uri="{FF2B5EF4-FFF2-40B4-BE49-F238E27FC236}">
                <a16:creationId xmlns:a16="http://schemas.microsoft.com/office/drawing/2014/main" id="{1B9D699F-DAC4-4594-B7A2-5DD79A55BE00}"/>
              </a:ext>
            </a:extLst>
          </p:cNvPr>
          <p:cNvSpPr/>
          <p:nvPr/>
        </p:nvSpPr>
        <p:spPr>
          <a:xfrm>
            <a:off x="0" y="0"/>
            <a:ext cx="12192000" cy="62252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 Diagonal Corner Rectangle 2">
            <a:extLst>
              <a:ext uri="{FF2B5EF4-FFF2-40B4-BE49-F238E27FC236}">
                <a16:creationId xmlns:a16="http://schemas.microsoft.com/office/drawing/2014/main" id="{73A5428C-C728-4747-AE05-A0A066FD9445}"/>
              </a:ext>
            </a:extLst>
          </p:cNvPr>
          <p:cNvSpPr/>
          <p:nvPr/>
        </p:nvSpPr>
        <p:spPr>
          <a:xfrm>
            <a:off x="0" y="622526"/>
            <a:ext cx="12192000" cy="6238240"/>
          </a:xfrm>
          <a:prstGeom prst="round2Diag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bn-BD" sz="34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3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3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বাটনটির</a:t>
            </a:r>
            <a:r>
              <a:rPr lang="en-US" sz="3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BD" sz="3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উ.- </a:t>
            </a:r>
            <a:r>
              <a:rPr lang="en-US" sz="34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অফিস</a:t>
            </a:r>
            <a:r>
              <a:rPr lang="en-US" sz="3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বাটন</a:t>
            </a:r>
            <a:r>
              <a:rPr lang="en-US" sz="3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3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3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কয়ভাবে</a:t>
            </a:r>
            <a:r>
              <a:rPr lang="en-US" sz="3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just"/>
            <a:r>
              <a:rPr lang="en-US" sz="3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উ.- </a:t>
            </a:r>
            <a:r>
              <a:rPr lang="en-US" sz="3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3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en-US" sz="3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r>
              <a:rPr lang="en-US" sz="3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ডায়াগ্রাম</a:t>
            </a:r>
            <a:r>
              <a:rPr lang="en-US" sz="3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অঙ্কনের</a:t>
            </a:r>
            <a:r>
              <a:rPr lang="en-US" sz="3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sz="3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just"/>
            <a:r>
              <a:rPr lang="en-US" sz="3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উ.- </a:t>
            </a:r>
            <a:r>
              <a:rPr lang="en-US" sz="3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রিবনের</a:t>
            </a:r>
            <a:r>
              <a:rPr lang="en-US" sz="3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ইনসার্ট</a:t>
            </a:r>
            <a:r>
              <a:rPr lang="en-US" sz="3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ট্যাবে</a:t>
            </a:r>
            <a:r>
              <a:rPr lang="en-US" sz="3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en-US" sz="3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স্বয়ংক্রিয়ভাবে</a:t>
            </a:r>
            <a:r>
              <a:rPr lang="en-US" sz="3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3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3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সেলে</a:t>
            </a:r>
            <a:r>
              <a:rPr lang="en-US" sz="3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কার্সর</a:t>
            </a:r>
            <a:r>
              <a:rPr lang="en-US" sz="3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just"/>
            <a:r>
              <a:rPr lang="en-US" sz="3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উ.- </a:t>
            </a:r>
            <a:endParaRPr lang="bn-BD" sz="3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34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মাইক্রোসফট</a:t>
            </a:r>
            <a:r>
              <a:rPr lang="en-US" sz="3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অফিস</a:t>
            </a:r>
            <a:r>
              <a:rPr lang="en-US" sz="3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এক্সেল-২০০৭ </a:t>
            </a:r>
            <a:r>
              <a:rPr lang="en-US" sz="34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চালু</a:t>
            </a:r>
            <a:r>
              <a:rPr lang="en-US" sz="3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sz="3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BD" sz="3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উ.- </a:t>
            </a:r>
            <a:r>
              <a:rPr lang="en-US" sz="3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Start </a:t>
            </a:r>
            <a:r>
              <a:rPr lang="en-US" sz="34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Windows key           </a:t>
            </a:r>
            <a:r>
              <a:rPr lang="en-US" sz="34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বাটনে</a:t>
            </a:r>
            <a:r>
              <a:rPr lang="en-US" sz="3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3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3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বারে</a:t>
            </a:r>
            <a:r>
              <a:rPr lang="en-US" sz="3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just"/>
            <a:r>
              <a:rPr lang="en-US" sz="3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উ.- </a:t>
            </a:r>
            <a:r>
              <a:rPr lang="en-US" sz="3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ফর্মূলা</a:t>
            </a:r>
            <a:r>
              <a:rPr lang="en-US" sz="3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বারে</a:t>
            </a:r>
            <a:r>
              <a:rPr lang="en-US" sz="3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n-US" sz="3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284983F-0159-455A-93C3-273D67A74906}"/>
              </a:ext>
            </a:extLst>
          </p:cNvPr>
          <p:cNvSpPr/>
          <p:nvPr/>
        </p:nvSpPr>
        <p:spPr>
          <a:xfrm>
            <a:off x="1055858" y="737052"/>
            <a:ext cx="660400" cy="50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CEEE9DC-BFAC-47F8-86E4-5F5180B219CE}"/>
              </a:ext>
            </a:extLst>
          </p:cNvPr>
          <p:cNvSpPr/>
          <p:nvPr/>
        </p:nvSpPr>
        <p:spPr>
          <a:xfrm>
            <a:off x="914400" y="4229326"/>
            <a:ext cx="1920240" cy="50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E32601A-FECD-44D6-9ACF-B5E347BA8D0C}"/>
              </a:ext>
            </a:extLst>
          </p:cNvPr>
          <p:cNvSpPr/>
          <p:nvPr/>
        </p:nvSpPr>
        <p:spPr>
          <a:xfrm>
            <a:off x="5588000" y="5265646"/>
            <a:ext cx="833120" cy="79248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96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llout: Down Arrow 1">
            <a:extLst>
              <a:ext uri="{FF2B5EF4-FFF2-40B4-BE49-F238E27FC236}">
                <a16:creationId xmlns:a16="http://schemas.microsoft.com/office/drawing/2014/main" id="{BDA689EE-E3C5-43D4-B97B-794F5050E280}"/>
              </a:ext>
            </a:extLst>
          </p:cNvPr>
          <p:cNvSpPr/>
          <p:nvPr/>
        </p:nvSpPr>
        <p:spPr>
          <a:xfrm>
            <a:off x="4181060" y="516835"/>
            <a:ext cx="4532243" cy="1802296"/>
          </a:xfrm>
          <a:prstGeom prst="downArrowCallout">
            <a:avLst/>
          </a:prstGeom>
          <a:solidFill>
            <a:srgbClr val="FFFF00"/>
          </a:solidFill>
          <a:ln w="762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croll: Horizontal 2">
            <a:extLst>
              <a:ext uri="{FF2B5EF4-FFF2-40B4-BE49-F238E27FC236}">
                <a16:creationId xmlns:a16="http://schemas.microsoft.com/office/drawing/2014/main" id="{897CF047-6F3C-4422-BD70-C6143F644B3A}"/>
              </a:ext>
            </a:extLst>
          </p:cNvPr>
          <p:cNvSpPr/>
          <p:nvPr/>
        </p:nvSpPr>
        <p:spPr>
          <a:xfrm>
            <a:off x="1126433" y="2716695"/>
            <a:ext cx="10641496" cy="3074504"/>
          </a:xfrm>
          <a:prstGeom prst="horizontalScroll">
            <a:avLst/>
          </a:prstGeom>
          <a:solidFill>
            <a:schemeClr val="bg1"/>
          </a:solidFill>
          <a:ln w="57150"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IN" sz="36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পরীক্ষার ফরাফল প্রস্তুত ও সংরক্ষণে স্প্রেডশীট সফটওয়্যার ব্যবহারের গুরুত্ব ব্যাখ্যা কর 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5773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Quora-তে উত্তরের জন্য কখনও ধন্যবাদ পেয়েছেন কি? কে বেশি ধন্যবাদ দেন? - Quora">
            <a:extLst>
              <a:ext uri="{FF2B5EF4-FFF2-40B4-BE49-F238E27FC236}">
                <a16:creationId xmlns:a16="http://schemas.microsoft.com/office/drawing/2014/main" id="{23837CFA-3576-48F6-B07F-07BB14265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463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658ABA-E804-49F6-8169-7435C82801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383" y="6530570"/>
            <a:ext cx="843439" cy="839755"/>
          </a:xfrm>
          <a:prstGeom prst="roundRect">
            <a:avLst>
              <a:gd name="adj" fmla="val 16667"/>
            </a:avLst>
          </a:prstGeom>
          <a:ln>
            <a:solidFill>
              <a:srgbClr val="00FFFF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Content Placeholder 12">
            <a:extLst>
              <a:ext uri="{FF2B5EF4-FFF2-40B4-BE49-F238E27FC236}">
                <a16:creationId xmlns:a16="http://schemas.microsoft.com/office/drawing/2014/main" id="{C5D385E9-2AB5-4286-B1B9-E34EAE6EFCB2}"/>
              </a:ext>
            </a:extLst>
          </p:cNvPr>
          <p:cNvSpPr txBox="1">
            <a:spLocks/>
          </p:cNvSpPr>
          <p:nvPr/>
        </p:nvSpPr>
        <p:spPr>
          <a:xfrm>
            <a:off x="4342825" y="612936"/>
            <a:ext cx="4579759" cy="6763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667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IN" sz="4000" b="1" i="0" u="none" strike="noStrike" kern="1200" cap="none" spc="0" normalizeH="0" baseline="0" noProof="0" dirty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n-IN" sz="3200" b="1" i="0" u="none" strike="noStrike" kern="1200" cap="none" spc="0" normalizeH="0" baseline="0" noProof="0" dirty="0">
              <a:ln/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bn-IN" sz="3200" b="1" dirty="0">
              <a:ln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n-IN" sz="3200" b="1" i="0" u="none" strike="noStrike" kern="1200" cap="none" spc="0" normalizeH="0" baseline="0" noProof="0" dirty="0">
              <a:ln/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n-IN" sz="3200" b="1" i="0" u="none" strike="noStrike" kern="1200" cap="none" spc="0" normalizeH="0" baseline="0" noProof="0" dirty="0">
              <a:ln/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bn-IN" sz="3200" b="1" dirty="0">
              <a:ln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4000" b="1" i="0" u="none" strike="noStrike" kern="1200" cap="none" spc="0" normalizeH="0" baseline="0" noProof="0" dirty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4000" b="1" dirty="0" err="1">
                <a:ln/>
                <a:latin typeface="NikoshBAN" pitchFamily="2" charset="0"/>
                <a:cs typeface="NikoshBAN" pitchFamily="2" charset="0"/>
              </a:rPr>
              <a:t>ণি</a:t>
            </a:r>
            <a:r>
              <a:rPr lang="en-US" sz="4000" b="1" dirty="0">
                <a:ln/>
                <a:latin typeface="NikoshBAN" pitchFamily="2" charset="0"/>
                <a:cs typeface="NikoshBAN" pitchFamily="2" charset="0"/>
              </a:rPr>
              <a:t>: </a:t>
            </a:r>
            <a:r>
              <a:rPr lang="bn-IN" sz="4000" b="1" dirty="0">
                <a:ln/>
                <a:latin typeface="NikoshBAN" pitchFamily="2" charset="0"/>
                <a:cs typeface="NikoshBAN" pitchFamily="2" charset="0"/>
              </a:rPr>
              <a:t>অষ্টম</a:t>
            </a:r>
            <a:endParaRPr kumimoji="0" lang="bn-BD" sz="4000" b="1" i="0" u="none" strike="noStrike" kern="1200" cap="none" spc="0" normalizeH="0" baseline="0" noProof="0" dirty="0">
              <a:ln/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3200" b="1" i="0" u="none" strike="noStrike" kern="1200" cap="none" spc="0" normalizeH="0" baseline="0" noProof="0" dirty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বিষয়</a:t>
            </a:r>
            <a:r>
              <a:rPr kumimoji="0" lang="en-US" sz="3200" b="1" i="0" u="none" strike="noStrike" kern="1200" cap="none" spc="0" normalizeH="0" baseline="0" noProof="0" dirty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:</a:t>
            </a:r>
            <a:r>
              <a:rPr kumimoji="0" lang="bn-BD" sz="3200" b="1" i="0" u="none" strike="noStrike" kern="1200" cap="none" spc="0" normalizeH="0" baseline="0" noProof="0" dirty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noProof="0" dirty="0" err="1">
                <a:ln/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b="1" noProof="0" dirty="0">
                <a:ln/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noProof="0" dirty="0" err="1">
                <a:ln/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200" b="1" noProof="0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noProof="0" dirty="0" err="1">
                <a:ln/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3200" b="1" noProof="0" dirty="0">
              <a:ln/>
              <a:latin typeface="NikoshBAN" pitchFamily="2" charset="0"/>
              <a:cs typeface="NikoshBAN" pitchFamily="2" charset="0"/>
            </a:endParaRPr>
          </a:p>
          <a:p>
            <a:pPr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অধ্যায়</a:t>
            </a:r>
            <a:r>
              <a:rPr kumimoji="0" lang="en-US" sz="3600" b="1" i="0" u="none" strike="noStrike" kern="1200" cap="none" spc="0" normalizeH="0" baseline="0" noProof="0" dirty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: </a:t>
            </a:r>
            <a:r>
              <a:rPr kumimoji="0" lang="bn-IN" sz="3600" b="1" i="0" u="none" strike="noStrike" kern="1200" cap="none" spc="0" normalizeH="0" baseline="0" noProof="0" dirty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চতুর্থ</a:t>
            </a:r>
            <a:endParaRPr kumimoji="0" lang="en-US" sz="3600" b="1" i="0" u="none" strike="noStrike" kern="1200" cap="none" spc="0" normalizeH="0" noProof="0" dirty="0">
              <a:ln/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600" b="1" dirty="0" err="1">
                <a:ln/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dirty="0">
                <a:ln/>
                <a:latin typeface="NikoshBAN" pitchFamily="2" charset="0"/>
                <a:cs typeface="NikoshBAN" pitchFamily="2" charset="0"/>
              </a:rPr>
              <a:t>: </a:t>
            </a:r>
            <a:r>
              <a:rPr lang="bn-IN" sz="3600" b="1" dirty="0">
                <a:ln/>
                <a:latin typeface="NikoshBAN" pitchFamily="2" charset="0"/>
                <a:cs typeface="NikoshBAN" pitchFamily="2" charset="0"/>
              </a:rPr>
              <a:t>২3 থেকে ৪৩।</a:t>
            </a:r>
            <a:endParaRPr lang="en-US" sz="3600" b="1" dirty="0">
              <a:ln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400" b="1" u="sng" dirty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3600" b="1" u="sng" dirty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u="sng" dirty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5A97D62-82EB-41C2-85D9-227F24C5FE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514" y="1629480"/>
            <a:ext cx="2332383" cy="25345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8203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8" descr="Lenovo Desktop Computer at Rs 20000/set | Lenovo Desktop | ID: 14476052312">
            <a:extLst>
              <a:ext uri="{FF2B5EF4-FFF2-40B4-BE49-F238E27FC236}">
                <a16:creationId xmlns:a16="http://schemas.microsoft.com/office/drawing/2014/main" id="{C5E2098A-5BD3-43BA-A5E0-0E1CC264C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789" y="2604478"/>
            <a:ext cx="5101441" cy="414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Microsoft Word - Wikipedia">
            <a:extLst>
              <a:ext uri="{FF2B5EF4-FFF2-40B4-BE49-F238E27FC236}">
                <a16:creationId xmlns:a16="http://schemas.microsoft.com/office/drawing/2014/main" id="{2209354B-A25E-4BAF-904F-894AAE91E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287" y="1062793"/>
            <a:ext cx="3135487" cy="183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1B57826E-4C74-484D-A33E-DFB55BE53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263" y="1062793"/>
            <a:ext cx="3056746" cy="190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ky.gif">
            <a:extLst>
              <a:ext uri="{FF2B5EF4-FFF2-40B4-BE49-F238E27FC236}">
                <a16:creationId xmlns:a16="http://schemas.microsoft.com/office/drawing/2014/main" id="{E1B9E7CF-87BD-4586-8D04-F4870CE851B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96743" y="5125709"/>
            <a:ext cx="4429885" cy="1549563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593E655-30E1-42D6-8CE8-39DCE81425A1}"/>
              </a:ext>
            </a:extLst>
          </p:cNvPr>
          <p:cNvGrpSpPr/>
          <p:nvPr/>
        </p:nvGrpSpPr>
        <p:grpSpPr>
          <a:xfrm rot="16922994">
            <a:off x="3475928" y="6534692"/>
            <a:ext cx="1116004" cy="422131"/>
            <a:chOff x="1295400" y="3352800"/>
            <a:chExt cx="1600200" cy="533400"/>
          </a:xfrm>
        </p:grpSpPr>
        <p:sp>
          <p:nvSpPr>
            <p:cNvPr id="6" name="Flowchart: Delay 5">
              <a:extLst>
                <a:ext uri="{FF2B5EF4-FFF2-40B4-BE49-F238E27FC236}">
                  <a16:creationId xmlns:a16="http://schemas.microsoft.com/office/drawing/2014/main" id="{B0C668C5-4010-4B59-AC76-C3969FF3EC94}"/>
                </a:ext>
              </a:extLst>
            </p:cNvPr>
            <p:cNvSpPr/>
            <p:nvPr/>
          </p:nvSpPr>
          <p:spPr>
            <a:xfrm>
              <a:off x="1295400" y="3352800"/>
              <a:ext cx="1600200" cy="533400"/>
            </a:xfrm>
            <a:prstGeom prst="flowChartDelay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2A42893-FB50-4029-842B-0AEAAEC5D8F7}"/>
                </a:ext>
              </a:extLst>
            </p:cNvPr>
            <p:cNvSpPr/>
            <p:nvPr/>
          </p:nvSpPr>
          <p:spPr>
            <a:xfrm>
              <a:off x="2362200" y="3429000"/>
              <a:ext cx="533400" cy="3810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376DE65-FC8B-4670-BFBA-9F432738ABE9}"/>
              </a:ext>
            </a:extLst>
          </p:cNvPr>
          <p:cNvGrpSpPr/>
          <p:nvPr/>
        </p:nvGrpSpPr>
        <p:grpSpPr>
          <a:xfrm>
            <a:off x="1851786" y="3119488"/>
            <a:ext cx="3422623" cy="2006221"/>
            <a:chOff x="3200400" y="1600200"/>
            <a:chExt cx="5791200" cy="3352800"/>
          </a:xfrm>
        </p:grpSpPr>
        <p:pic>
          <p:nvPicPr>
            <p:cNvPr id="9" name="Picture 8" descr="com.jpg">
              <a:extLst>
                <a:ext uri="{FF2B5EF4-FFF2-40B4-BE49-F238E27FC236}">
                  <a16:creationId xmlns:a16="http://schemas.microsoft.com/office/drawing/2014/main" id="{323A45B1-E44E-443E-8D01-6254030ED3E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rcRect l="16217" t="17021" r="14571" b="29483"/>
            <a:stretch>
              <a:fillRect/>
            </a:stretch>
          </p:blipFill>
          <p:spPr>
            <a:xfrm>
              <a:off x="3200400" y="1600200"/>
              <a:ext cx="5791200" cy="3352800"/>
            </a:xfrm>
            <a:prstGeom prst="rect">
              <a:avLst/>
            </a:prstGeom>
          </p:spPr>
        </p:pic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8733C490-49A2-4D6E-B474-1728C4A662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648635" y="1981200"/>
              <a:ext cx="4809565" cy="2667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8B2365DF-41BD-4814-AC9C-5A3E3DA3BA33}"/>
              </a:ext>
            </a:extLst>
          </p:cNvPr>
          <p:cNvSpPr/>
          <p:nvPr/>
        </p:nvSpPr>
        <p:spPr>
          <a:xfrm>
            <a:off x="2833648" y="3891765"/>
            <a:ext cx="533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E04073-A36E-4D92-8491-EB7414BDB5D0}"/>
              </a:ext>
            </a:extLst>
          </p:cNvPr>
          <p:cNvSpPr/>
          <p:nvPr/>
        </p:nvSpPr>
        <p:spPr>
          <a:xfrm>
            <a:off x="3173420" y="3891764"/>
            <a:ext cx="4812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A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E1D2443-B0B0-4A9F-AAAE-38F42FF4751A}"/>
              </a:ext>
            </a:extLst>
          </p:cNvPr>
          <p:cNvGrpSpPr/>
          <p:nvPr/>
        </p:nvGrpSpPr>
        <p:grpSpPr>
          <a:xfrm rot="16922994">
            <a:off x="1426017" y="6412215"/>
            <a:ext cx="1159097" cy="270687"/>
            <a:chOff x="1295400" y="3352800"/>
            <a:chExt cx="1600200" cy="533400"/>
          </a:xfrm>
        </p:grpSpPr>
        <p:sp>
          <p:nvSpPr>
            <p:cNvPr id="14" name="Flowchart: Delay 13">
              <a:extLst>
                <a:ext uri="{FF2B5EF4-FFF2-40B4-BE49-F238E27FC236}">
                  <a16:creationId xmlns:a16="http://schemas.microsoft.com/office/drawing/2014/main" id="{B6C98DED-FAB6-44EB-9017-932847CCF92A}"/>
                </a:ext>
              </a:extLst>
            </p:cNvPr>
            <p:cNvSpPr/>
            <p:nvPr/>
          </p:nvSpPr>
          <p:spPr>
            <a:xfrm>
              <a:off x="1295400" y="3352800"/>
              <a:ext cx="1600200" cy="533400"/>
            </a:xfrm>
            <a:prstGeom prst="flowChartDelay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BF40505-F900-43BE-BE71-03CD479CAB23}"/>
                </a:ext>
              </a:extLst>
            </p:cNvPr>
            <p:cNvSpPr/>
            <p:nvPr/>
          </p:nvSpPr>
          <p:spPr>
            <a:xfrm>
              <a:off x="2362200" y="3429000"/>
              <a:ext cx="533400" cy="3810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3BFD2A2-8096-4483-B3EE-01EAC9B90CD1}"/>
              </a:ext>
            </a:extLst>
          </p:cNvPr>
          <p:cNvGrpSpPr/>
          <p:nvPr/>
        </p:nvGrpSpPr>
        <p:grpSpPr>
          <a:xfrm rot="16922994">
            <a:off x="2985807" y="6514386"/>
            <a:ext cx="1150249" cy="394381"/>
            <a:chOff x="1295400" y="3352800"/>
            <a:chExt cx="1600200" cy="533400"/>
          </a:xfrm>
        </p:grpSpPr>
        <p:sp>
          <p:nvSpPr>
            <p:cNvPr id="17" name="Flowchart: Delay 16">
              <a:extLst>
                <a:ext uri="{FF2B5EF4-FFF2-40B4-BE49-F238E27FC236}">
                  <a16:creationId xmlns:a16="http://schemas.microsoft.com/office/drawing/2014/main" id="{4DFE5552-4033-4BB3-A91F-2E89EFBC663B}"/>
                </a:ext>
              </a:extLst>
            </p:cNvPr>
            <p:cNvSpPr/>
            <p:nvPr/>
          </p:nvSpPr>
          <p:spPr>
            <a:xfrm>
              <a:off x="1295400" y="3352800"/>
              <a:ext cx="1600200" cy="533400"/>
            </a:xfrm>
            <a:prstGeom prst="flowChartDelay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D986439-A0C8-4F0E-8FC7-AC9C22BCD4AA}"/>
                </a:ext>
              </a:extLst>
            </p:cNvPr>
            <p:cNvSpPr/>
            <p:nvPr/>
          </p:nvSpPr>
          <p:spPr>
            <a:xfrm>
              <a:off x="2362200" y="3429000"/>
              <a:ext cx="533400" cy="3810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33E2C908-D82D-4D50-BD01-5F53215421D9}"/>
              </a:ext>
            </a:extLst>
          </p:cNvPr>
          <p:cNvSpPr/>
          <p:nvPr/>
        </p:nvSpPr>
        <p:spPr>
          <a:xfrm>
            <a:off x="3422756" y="3900446"/>
            <a:ext cx="516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N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ED4F3AF-A1F4-4EE4-B54C-BA0D0438C330}"/>
              </a:ext>
            </a:extLst>
          </p:cNvPr>
          <p:cNvGrpSpPr/>
          <p:nvPr/>
        </p:nvGrpSpPr>
        <p:grpSpPr>
          <a:xfrm rot="16922994">
            <a:off x="938926" y="6439824"/>
            <a:ext cx="1163575" cy="311010"/>
            <a:chOff x="1295400" y="3352800"/>
            <a:chExt cx="1600200" cy="533400"/>
          </a:xfrm>
        </p:grpSpPr>
        <p:sp>
          <p:nvSpPr>
            <p:cNvPr id="21" name="Flowchart: Delay 20">
              <a:extLst>
                <a:ext uri="{FF2B5EF4-FFF2-40B4-BE49-F238E27FC236}">
                  <a16:creationId xmlns:a16="http://schemas.microsoft.com/office/drawing/2014/main" id="{2BC5D344-0F9A-4D35-A30D-1A05CFB1069B}"/>
                </a:ext>
              </a:extLst>
            </p:cNvPr>
            <p:cNvSpPr/>
            <p:nvPr/>
          </p:nvSpPr>
          <p:spPr>
            <a:xfrm>
              <a:off x="1295400" y="3352800"/>
              <a:ext cx="1600200" cy="533400"/>
            </a:xfrm>
            <a:prstGeom prst="flowChartDelay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F083724-B073-4A6B-9271-F7113B6E4594}"/>
                </a:ext>
              </a:extLst>
            </p:cNvPr>
            <p:cNvSpPr/>
            <p:nvPr/>
          </p:nvSpPr>
          <p:spPr>
            <a:xfrm>
              <a:off x="2362200" y="3429000"/>
              <a:ext cx="533400" cy="3810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4" name="Picture 6" descr="Excel: Learn the Basics in Just 11 Gifs">
            <a:extLst>
              <a:ext uri="{FF2B5EF4-FFF2-40B4-BE49-F238E27FC236}">
                <a16:creationId xmlns:a16="http://schemas.microsoft.com/office/drawing/2014/main" id="{9FAC1B5E-19FE-4723-9D57-BC477034706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472" y="3537679"/>
            <a:ext cx="2923082" cy="150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2">
            <a:extLst>
              <a:ext uri="{FF2B5EF4-FFF2-40B4-BE49-F238E27FC236}">
                <a16:creationId xmlns:a16="http://schemas.microsoft.com/office/drawing/2014/main" id="{DB768AE1-441A-4887-9B10-303F5BED3444}"/>
              </a:ext>
            </a:extLst>
          </p:cNvPr>
          <p:cNvSpPr txBox="1">
            <a:spLocks/>
          </p:cNvSpPr>
          <p:nvPr/>
        </p:nvSpPr>
        <p:spPr>
          <a:xfrm>
            <a:off x="2557671" y="81823"/>
            <a:ext cx="7407964" cy="90102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6675"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IN" sz="3200" b="1" i="0" u="none" strike="noStrike" kern="1200" cap="none" spc="0" normalizeH="0" baseline="0" noProof="0" dirty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নিচের ছবিগুলো দেখ এবং চিন্তা করে বল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bn-IN" sz="3200" b="1" dirty="0">
              <a:ln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n-IN" sz="3200" b="1" i="0" u="none" strike="noStrike" kern="1200" cap="none" spc="0" normalizeH="0" baseline="0" noProof="0" dirty="0">
              <a:ln/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n-IN" sz="3200" b="1" i="0" u="none" strike="noStrike" kern="1200" cap="none" spc="0" normalizeH="0" baseline="0" noProof="0" dirty="0">
              <a:ln/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bn-IN" sz="3200" b="1" dirty="0">
              <a:ln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400" b="1" u="sng" dirty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3600" b="1" u="sng" dirty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u="sng" dirty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33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croll: Horizontal 2">
            <a:extLst>
              <a:ext uri="{FF2B5EF4-FFF2-40B4-BE49-F238E27FC236}">
                <a16:creationId xmlns:a16="http://schemas.microsoft.com/office/drawing/2014/main" id="{1D687C16-7372-4137-9922-75FB1ED0CE25}"/>
              </a:ext>
            </a:extLst>
          </p:cNvPr>
          <p:cNvSpPr/>
          <p:nvPr/>
        </p:nvSpPr>
        <p:spPr>
          <a:xfrm>
            <a:off x="3743739" y="145774"/>
            <a:ext cx="4704522" cy="1749287"/>
          </a:xfrm>
          <a:prstGeom prst="horizontalScroll">
            <a:avLst/>
          </a:prstGeom>
          <a:noFill/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পাঠ----</a:t>
            </a:r>
            <a:endParaRPr lang="en-US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585A2C-E72D-497D-AA22-E974D050FCA1}"/>
              </a:ext>
            </a:extLst>
          </p:cNvPr>
          <p:cNvSpPr/>
          <p:nvPr/>
        </p:nvSpPr>
        <p:spPr>
          <a:xfrm>
            <a:off x="245165" y="3286541"/>
            <a:ext cx="11701670" cy="1457737"/>
          </a:xfrm>
          <a:prstGeom prst="rect">
            <a:avLst/>
          </a:prstGeom>
          <a:noFill/>
          <a:ln w="762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 সফটওয়্যার ব্যহারের কৌশল </a:t>
            </a:r>
            <a:endParaRPr lang="en-US" sz="7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227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Right 2">
            <a:extLst>
              <a:ext uri="{FF2B5EF4-FFF2-40B4-BE49-F238E27FC236}">
                <a16:creationId xmlns:a16="http://schemas.microsoft.com/office/drawing/2014/main" id="{F2197E0E-A554-4861-A021-6ED4FCD188E6}"/>
              </a:ext>
            </a:extLst>
          </p:cNvPr>
          <p:cNvSpPr/>
          <p:nvPr/>
        </p:nvSpPr>
        <p:spPr>
          <a:xfrm>
            <a:off x="1457738" y="119270"/>
            <a:ext cx="3697358" cy="1470992"/>
          </a:xfrm>
          <a:prstGeom prst="rightArrow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 :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21E7F0-B950-42E8-A496-187FD3A9F4CA}"/>
              </a:ext>
            </a:extLst>
          </p:cNvPr>
          <p:cNvSpPr/>
          <p:nvPr/>
        </p:nvSpPr>
        <p:spPr>
          <a:xfrm>
            <a:off x="808383" y="1590263"/>
            <a:ext cx="11039060" cy="4492486"/>
          </a:xfrm>
          <a:prstGeom prst="rect">
            <a:avLst/>
          </a:prstGeom>
          <a:noFill/>
          <a:ln>
            <a:solidFill>
              <a:srgbClr val="B3EE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---</a:t>
            </a:r>
          </a:p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 প্রোগ্রাম খোলার পদ্ধতি লিখতেপারবে;</a:t>
            </a:r>
          </a:p>
          <a:p>
            <a:pPr algn="ctr"/>
            <a:endParaRPr lang="bn-IN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মাইক্রোসফট এক্সেল এর উইন্ডো পরিচিতি বর্ণনা করতে পারবে;</a:t>
            </a:r>
          </a:p>
          <a:p>
            <a:pPr algn="ctr"/>
            <a:endParaRPr lang="bn-IN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 সফটওয়্যার ব্যবহারের কৌশল ব্যাখ্যা করতে পারবে।  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409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1285414-A623-49AC-B492-BBEFBDB229EC}"/>
              </a:ext>
            </a:extLst>
          </p:cNvPr>
          <p:cNvSpPr txBox="1"/>
          <p:nvPr/>
        </p:nvSpPr>
        <p:spPr>
          <a:xfrm>
            <a:off x="2686558" y="279566"/>
            <a:ext cx="7242128" cy="923330"/>
          </a:xfrm>
          <a:prstGeom prst="rect">
            <a:avLst/>
          </a:prstGeom>
          <a:solidFill>
            <a:srgbClr val="FF99FF"/>
          </a:solidFill>
          <a:ln w="38100"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এক্সেল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খোলার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C80DB143-70A9-43CB-903A-248B62731E02}"/>
              </a:ext>
            </a:extLst>
          </p:cNvPr>
          <p:cNvSpPr/>
          <p:nvPr/>
        </p:nvSpPr>
        <p:spPr>
          <a:xfrm>
            <a:off x="2926383" y="5524500"/>
            <a:ext cx="2351340" cy="1295400"/>
          </a:xfrm>
          <a:prstGeom prst="rightArrow">
            <a:avLst/>
          </a:prstGeom>
          <a:solidFill>
            <a:srgbClr val="92D05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All Programs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Right Arrow 8">
            <a:extLst>
              <a:ext uri="{FF2B5EF4-FFF2-40B4-BE49-F238E27FC236}">
                <a16:creationId xmlns:a16="http://schemas.microsoft.com/office/drawing/2014/main" id="{ABCFC801-1EB6-458A-B37D-FBFF6E08E577}"/>
              </a:ext>
            </a:extLst>
          </p:cNvPr>
          <p:cNvSpPr/>
          <p:nvPr/>
        </p:nvSpPr>
        <p:spPr>
          <a:xfrm>
            <a:off x="5237001" y="5638800"/>
            <a:ext cx="2069179" cy="1143000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MS Office</a:t>
            </a:r>
            <a:r>
              <a:rPr lang="en-US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Right Arrow 9">
            <a:extLst>
              <a:ext uri="{FF2B5EF4-FFF2-40B4-BE49-F238E27FC236}">
                <a16:creationId xmlns:a16="http://schemas.microsoft.com/office/drawing/2014/main" id="{92E3B976-D2A1-483D-A594-B668E087F947}"/>
              </a:ext>
            </a:extLst>
          </p:cNvPr>
          <p:cNvSpPr/>
          <p:nvPr/>
        </p:nvSpPr>
        <p:spPr>
          <a:xfrm>
            <a:off x="7307836" y="5516217"/>
            <a:ext cx="2163233" cy="1295400"/>
          </a:xfrm>
          <a:prstGeom prst="rightArrow">
            <a:avLst/>
          </a:prstGeom>
          <a:solidFill>
            <a:srgbClr val="FFFF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MS Excel</a:t>
            </a:r>
            <a:r>
              <a:rPr lang="en-US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" name="Right Arrow 28">
            <a:extLst>
              <a:ext uri="{FF2B5EF4-FFF2-40B4-BE49-F238E27FC236}">
                <a16:creationId xmlns:a16="http://schemas.microsoft.com/office/drawing/2014/main" id="{AE7DFCD8-B8B5-450E-8E62-E9B0DF8A3826}"/>
              </a:ext>
            </a:extLst>
          </p:cNvPr>
          <p:cNvSpPr/>
          <p:nvPr/>
        </p:nvSpPr>
        <p:spPr>
          <a:xfrm>
            <a:off x="763150" y="5440017"/>
            <a:ext cx="2163233" cy="1295400"/>
          </a:xfrm>
          <a:prstGeom prst="rightArrow">
            <a:avLst/>
          </a:prstGeom>
          <a:solidFill>
            <a:srgbClr val="FFFF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</a:rPr>
              <a:t>Start Button 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3F13C27D-B2CF-4503-9FE2-D9840740A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93941" y="1684682"/>
            <a:ext cx="8701706" cy="37338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E2D0E0C1-3104-460D-9D2E-6F99DEE7BE3A}"/>
              </a:ext>
            </a:extLst>
          </p:cNvPr>
          <p:cNvSpPr/>
          <p:nvPr/>
        </p:nvSpPr>
        <p:spPr>
          <a:xfrm>
            <a:off x="9471069" y="5638800"/>
            <a:ext cx="1692965" cy="1066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Click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AF52EA7-94B4-43AB-BE6D-A50145D348E2}"/>
              </a:ext>
            </a:extLst>
          </p:cNvPr>
          <p:cNvSpPr/>
          <p:nvPr/>
        </p:nvSpPr>
        <p:spPr>
          <a:xfrm>
            <a:off x="1593941" y="4963767"/>
            <a:ext cx="752429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31">
            <a:extLst>
              <a:ext uri="{FF2B5EF4-FFF2-40B4-BE49-F238E27FC236}">
                <a16:creationId xmlns:a16="http://schemas.microsoft.com/office/drawing/2014/main" id="{037709E6-0043-4D64-A9CF-26BBC0CD2CF9}"/>
              </a:ext>
            </a:extLst>
          </p:cNvPr>
          <p:cNvSpPr/>
          <p:nvPr/>
        </p:nvSpPr>
        <p:spPr>
          <a:xfrm>
            <a:off x="1818261" y="4607200"/>
            <a:ext cx="2069179" cy="2286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32">
            <a:extLst>
              <a:ext uri="{FF2B5EF4-FFF2-40B4-BE49-F238E27FC236}">
                <a16:creationId xmlns:a16="http://schemas.microsoft.com/office/drawing/2014/main" id="{E63B16C3-EAD4-4AD5-B41D-DD16B5ECB42F}"/>
              </a:ext>
            </a:extLst>
          </p:cNvPr>
          <p:cNvSpPr/>
          <p:nvPr/>
        </p:nvSpPr>
        <p:spPr>
          <a:xfrm>
            <a:off x="4626482" y="3848100"/>
            <a:ext cx="2069179" cy="2286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33">
            <a:extLst>
              <a:ext uri="{FF2B5EF4-FFF2-40B4-BE49-F238E27FC236}">
                <a16:creationId xmlns:a16="http://schemas.microsoft.com/office/drawing/2014/main" id="{7D1B333C-ADE4-4A46-85A7-EAA1D26C0B4B}"/>
              </a:ext>
            </a:extLst>
          </p:cNvPr>
          <p:cNvSpPr/>
          <p:nvPr/>
        </p:nvSpPr>
        <p:spPr>
          <a:xfrm>
            <a:off x="7460973" y="3511826"/>
            <a:ext cx="2467713" cy="20872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295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4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4F60B5-3619-41C7-BE3C-6EFAC9834E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884" y="934272"/>
            <a:ext cx="8454886" cy="42849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A3F90EA-3983-46F6-8936-F2438BF53DD9}"/>
              </a:ext>
            </a:extLst>
          </p:cNvPr>
          <p:cNvSpPr txBox="1"/>
          <p:nvPr/>
        </p:nvSpPr>
        <p:spPr>
          <a:xfrm>
            <a:off x="5141843" y="164831"/>
            <a:ext cx="2667002" cy="769441"/>
          </a:xfrm>
          <a:prstGeom prst="rect">
            <a:avLst/>
          </a:prstGeom>
          <a:solidFill>
            <a:srgbClr val="FFFF00"/>
          </a:solidFill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871947-C461-4B08-8BAD-A63C16524CA4}"/>
              </a:ext>
            </a:extLst>
          </p:cNvPr>
          <p:cNvSpPr txBox="1"/>
          <p:nvPr/>
        </p:nvSpPr>
        <p:spPr>
          <a:xfrm>
            <a:off x="962440" y="5665471"/>
            <a:ext cx="11025808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ডেস্কটপে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স্প্রেডসিট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প্রোগ্রামের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আইকনে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ডাবল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E1A43D0-FDEA-42D7-9796-C31D9B6C7A8E}"/>
              </a:ext>
            </a:extLst>
          </p:cNvPr>
          <p:cNvSpPr/>
          <p:nvPr/>
        </p:nvSpPr>
        <p:spPr>
          <a:xfrm>
            <a:off x="3366053" y="4112636"/>
            <a:ext cx="957469" cy="762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51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llout: Down Arrow 1">
            <a:extLst>
              <a:ext uri="{FF2B5EF4-FFF2-40B4-BE49-F238E27FC236}">
                <a16:creationId xmlns:a16="http://schemas.microsoft.com/office/drawing/2014/main" id="{0CC9C99F-1A70-4A51-A674-3AAA7C1A5B7B}"/>
              </a:ext>
            </a:extLst>
          </p:cNvPr>
          <p:cNvSpPr/>
          <p:nvPr/>
        </p:nvSpPr>
        <p:spPr>
          <a:xfrm>
            <a:off x="4863548" y="198782"/>
            <a:ext cx="2464904" cy="1364974"/>
          </a:xfrm>
          <a:prstGeom prst="downArrowCallout">
            <a:avLst/>
          </a:prstGeom>
          <a:solidFill>
            <a:srgbClr val="FF99FF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0C8D5C7-8200-40A0-A90D-D074267BA869}"/>
              </a:ext>
            </a:extLst>
          </p:cNvPr>
          <p:cNvSpPr/>
          <p:nvPr/>
        </p:nvSpPr>
        <p:spPr>
          <a:xfrm>
            <a:off x="1384851" y="2411895"/>
            <a:ext cx="10084905" cy="25841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স্প্রেডশিট প্রোগ্রাম খোলার যে কোন একটি পদ্ধতি লিখ।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160063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132</TotalTime>
  <Words>736</Words>
  <Application>Microsoft Office PowerPoint</Application>
  <PresentationFormat>Widescreen</PresentationFormat>
  <Paragraphs>113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Arial</vt:lpstr>
      <vt:lpstr>Century Gothic</vt:lpstr>
      <vt:lpstr>Mongolian Baiti</vt:lpstr>
      <vt:lpstr>Nikosh</vt:lpstr>
      <vt:lpstr>NikoshBAN</vt:lpstr>
      <vt:lpstr>Times New Roman</vt:lpstr>
      <vt:lpstr>TonnyBanglaMJ</vt:lpstr>
      <vt:lpstr>Wingdings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18</cp:revision>
  <dcterms:created xsi:type="dcterms:W3CDTF">2020-10-19T11:54:54Z</dcterms:created>
  <dcterms:modified xsi:type="dcterms:W3CDTF">2020-10-23T11:00:12Z</dcterms:modified>
</cp:coreProperties>
</file>