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4" r:id="rId7"/>
    <p:sldId id="263" r:id="rId8"/>
    <p:sldId id="265" r:id="rId9"/>
    <p:sldId id="270" r:id="rId10"/>
    <p:sldId id="266" r:id="rId11"/>
    <p:sldId id="268" r:id="rId12"/>
    <p:sldId id="267" r:id="rId13"/>
    <p:sldId id="269" r:id="rId14"/>
  </p:sldIdLst>
  <p:sldSz cx="12801600" cy="7315200"/>
  <p:notesSz cx="6858000" cy="9144000"/>
  <p:defaultTextStyle>
    <a:defPPr>
      <a:defRPr lang="en-US"/>
    </a:defPPr>
    <a:lvl1pPr marL="0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74625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49250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23875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298498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873123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447748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022374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596999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318" y="-84"/>
      </p:cViewPr>
      <p:guideLst>
        <p:guide orient="horz" pos="230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272455"/>
            <a:ext cx="10881360" cy="1568026"/>
          </a:xfrm>
          <a:prstGeom prst="rect">
            <a:avLst/>
          </a:prstGeom>
        </p:spPr>
        <p:txBody>
          <a:bodyPr lIns="114925" tIns="57463" rIns="114925" bIns="5746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4145280"/>
            <a:ext cx="8961120" cy="1869440"/>
          </a:xfrm>
          <a:prstGeom prst="rect">
            <a:avLst/>
          </a:prstGeom>
        </p:spPr>
        <p:txBody>
          <a:bodyPr lIns="114925" tIns="57463" rIns="114925" bIns="57463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4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9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23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98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73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47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22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96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12801600" cy="7315200"/>
          </a:xfrm>
          <a:prstGeom prst="frame">
            <a:avLst>
              <a:gd name="adj1" fmla="val 2749"/>
            </a:avLst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25" tIns="57463" rIns="114925" bIns="5746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149250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0969" indent="-430969" algn="l" defTabSz="1149250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33766" indent="-359142" algn="l" defTabSz="1149250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562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11186" indent="-287312" algn="l" defTabSz="1149250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85811" indent="-287312" algn="l" defTabSz="1149250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60436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35062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09686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84311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4625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9250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23875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98498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3123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47748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2374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96999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 (3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228600"/>
            <a:ext cx="6400800" cy="6781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images (3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38125"/>
            <a:ext cx="5943600" cy="68484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2438400" y="1219200"/>
            <a:ext cx="67818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أهبنيبتنيبتيسهبتهختيسنبيسبيبب</a:t>
            </a:r>
            <a:endParaRPr lang="en-US" dirty="0"/>
          </a:p>
        </p:txBody>
      </p:sp>
      <p:pic>
        <p:nvPicPr>
          <p:cNvPr id="10" name="Picture 9" descr="Picture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1" y="304800"/>
            <a:ext cx="5791199" cy="6781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TextBox 10"/>
          <p:cNvSpPr txBox="1"/>
          <p:nvPr/>
        </p:nvSpPr>
        <p:spPr>
          <a:xfrm>
            <a:off x="1066800" y="457200"/>
            <a:ext cx="10591800" cy="228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9600" b="1" dirty="0" smtClean="0">
                <a:solidFill>
                  <a:srgbClr val="00B0F0"/>
                </a:solidFill>
              </a:rPr>
              <a:t>أهلا و سهلا مرحيا بكم</a:t>
            </a:r>
            <a:endParaRPr lang="en-US" sz="9600" b="1" dirty="0">
              <a:solidFill>
                <a:srgbClr val="00B0F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5105400"/>
            <a:ext cx="10287000" cy="13716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1400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" dur="1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75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0" dur="750" fill="hold">
                                          <p:stCondLst>
                                            <p:cond delay="2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209800" y="304800"/>
            <a:ext cx="8935278" cy="156966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8000" b="1" dirty="0" smtClean="0">
                <a:latin typeface="Times New Roman" pitchFamily="18" charset="0"/>
                <a:cs typeface="Times New Roman" pitchFamily="18" charset="0"/>
              </a:rPr>
              <a:t>عمل </a:t>
            </a:r>
            <a:r>
              <a:rPr lang="ar-SA" sz="9600" b="1" dirty="0" smtClean="0">
                <a:latin typeface="Times New Roman" pitchFamily="18" charset="0"/>
                <a:cs typeface="Times New Roman" pitchFamily="18" charset="0"/>
              </a:rPr>
              <a:t>ا</a:t>
            </a:r>
            <a:r>
              <a:rPr lang="ar-SA" sz="8000" b="1" dirty="0" smtClean="0">
                <a:latin typeface="Times New Roman" pitchFamily="18" charset="0"/>
                <a:cs typeface="Times New Roman" pitchFamily="18" charset="0"/>
              </a:rPr>
              <a:t>لواحد</a:t>
            </a: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4400" y="1981200"/>
            <a:ext cx="11658600" cy="1754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ar-SA" sz="5400" dirty="0" smtClean="0">
                <a:latin typeface="Times New Roman" pitchFamily="18" charset="0"/>
                <a:cs typeface="Times New Roman" pitchFamily="18" charset="0"/>
              </a:rPr>
              <a:t>السوال: </a:t>
            </a:r>
            <a:r>
              <a:rPr lang="ar-SA" sz="5400" b="1" dirty="0" smtClean="0"/>
              <a:t>ما واجب على الإنسان على حماية </a:t>
            </a:r>
            <a:r>
              <a:rPr lang="ar-SA" sz="5400" b="1" dirty="0" smtClean="0"/>
              <a:t>البيئة ؟</a:t>
            </a:r>
            <a:endParaRPr lang="ar-MA" sz="5400" b="1" dirty="0" smtClean="0"/>
          </a:p>
          <a:p>
            <a:pPr algn="ctr"/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9600" y="3810000"/>
            <a:ext cx="11811000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السوال : </a:t>
            </a:r>
            <a:r>
              <a:rPr lang="ar-SA" sz="6000" b="1" dirty="0" smtClean="0"/>
              <a:t>ما أخطار التلوث على </a:t>
            </a:r>
            <a:r>
              <a:rPr lang="ar-SA" sz="6000" b="1" dirty="0" smtClean="0"/>
              <a:t>البيئة؟</a:t>
            </a:r>
            <a:endParaRPr lang="en-US" sz="8800" b="1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609600" y="5257800"/>
            <a:ext cx="11658600" cy="92333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5400" dirty="0" smtClean="0">
                <a:latin typeface="Times New Roman" pitchFamily="18" charset="0"/>
                <a:cs typeface="Times New Roman" pitchFamily="18" charset="0"/>
              </a:rPr>
              <a:t>السوال : </a:t>
            </a:r>
            <a:r>
              <a:rPr lang="ar-SA" sz="5400" dirty="0" smtClean="0">
                <a:latin typeface="Times New Roman" pitchFamily="18" charset="0"/>
                <a:cs typeface="Times New Roman" pitchFamily="18" charset="0"/>
              </a:rPr>
              <a:t>ما هى الوسائل المحفظة على البيئة؟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26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52600" y="304800"/>
            <a:ext cx="87708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7200" dirty="0" smtClean="0">
                <a:latin typeface="Times New Roman" pitchFamily="18" charset="0"/>
                <a:cs typeface="Times New Roman" pitchFamily="18" charset="0"/>
              </a:rPr>
              <a:t>عمل</a:t>
            </a:r>
            <a:r>
              <a:rPr lang="ar-SA" sz="8000" dirty="0" smtClean="0">
                <a:latin typeface="Times New Roman" pitchFamily="18" charset="0"/>
                <a:cs typeface="Times New Roman" pitchFamily="18" charset="0"/>
              </a:rPr>
              <a:t> ا</a:t>
            </a:r>
            <a:r>
              <a:rPr lang="ar-SA" sz="7200" dirty="0" smtClean="0">
                <a:latin typeface="Times New Roman" pitchFamily="18" charset="0"/>
                <a:cs typeface="Times New Roman" pitchFamily="18" charset="0"/>
              </a:rPr>
              <a:t>لجمع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0" y="18288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b="1" dirty="0" smtClean="0">
                <a:latin typeface="Times New Roman" pitchFamily="18" charset="0"/>
                <a:cs typeface="Times New Roman" pitchFamily="18" charset="0"/>
              </a:rPr>
              <a:t>السوال: </a:t>
            </a:r>
            <a:r>
              <a:rPr lang="ar-SA" sz="3600" b="1" dirty="0" smtClean="0">
                <a:latin typeface="Times New Roman" pitchFamily="18" charset="0"/>
                <a:cs typeface="Times New Roman" pitchFamily="18" charset="0"/>
              </a:rPr>
              <a:t>أى ازمة تؤدى الناس الى الحرب ؟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05318" y="383232"/>
            <a:ext cx="228628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ا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752600"/>
            <a:ext cx="5410200" cy="5177776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6629400" y="3276600"/>
            <a:ext cx="57589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4400" b="1" dirty="0" smtClean="0">
                <a:latin typeface="Times New Roman" pitchFamily="18" charset="0"/>
                <a:cs typeface="Times New Roman" pitchFamily="18" charset="0"/>
              </a:rPr>
              <a:t>السوال: </a:t>
            </a:r>
            <a:r>
              <a:rPr lang="ar-SA" sz="4400" b="1" dirty="0" smtClean="0">
                <a:latin typeface="Times New Roman" pitchFamily="18" charset="0"/>
                <a:cs typeface="Times New Roman" pitchFamily="18" charset="0"/>
              </a:rPr>
              <a:t>عما نهى الاسلام عنه؟ </a:t>
            </a:r>
            <a:endParaRPr lang="en-US" sz="4400" b="1" dirty="0"/>
          </a:p>
        </p:txBody>
      </p:sp>
      <p:sp>
        <p:nvSpPr>
          <p:cNvPr id="16" name="Rectangle 15"/>
          <p:cNvSpPr/>
          <p:nvPr/>
        </p:nvSpPr>
        <p:spPr>
          <a:xfrm>
            <a:off x="5867400" y="4648200"/>
            <a:ext cx="6553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800" b="1" dirty="0" smtClean="0">
                <a:latin typeface="Times New Roman" pitchFamily="18" charset="0"/>
                <a:cs typeface="Times New Roman" pitchFamily="18" charset="0"/>
              </a:rPr>
              <a:t>السوال: </a:t>
            </a:r>
            <a:r>
              <a:rPr lang="ar-SA" sz="4800" b="1" dirty="0" smtClean="0">
                <a:latin typeface="Times New Roman" pitchFamily="18" charset="0"/>
                <a:cs typeface="Times New Roman" pitchFamily="18" charset="0"/>
              </a:rPr>
              <a:t>كم عوامل تؤدى </a:t>
            </a:r>
          </a:p>
          <a:p>
            <a:pPr algn="ctr"/>
            <a:r>
              <a:rPr lang="ar-SA" sz="4800" b="1" dirty="0" smtClean="0">
                <a:latin typeface="Times New Roman" pitchFamily="18" charset="0"/>
                <a:cs typeface="Times New Roman" pitchFamily="18" charset="0"/>
              </a:rPr>
              <a:t>          الى تلوث البيئة؟ </a:t>
            </a:r>
            <a:endParaRPr lang="en-US" sz="4800" b="1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14 -0.00875  -0.029 -0.01575  -0.044 -0.01575  C -0.114 -0.01575  -0.169 0.084  -0.169 0.20475  C -0.169 0.32375  -0.114 0.42175  -0.044 0.42175  C -0.029 0.42175  -0.014 0.4165  0 0.40775  C -0.047 0.37625  -0.08 0.2975  -0.08 0.20475  C -0.08 0.11025  -0.047 0.0315  0 0  Z" pathEditMode="relative" ptsTypes="">
                                      <p:cBhvr>
                                        <p:cTn id="2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69880" y="303193"/>
            <a:ext cx="74837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8800" dirty="0" smtClean="0">
                <a:latin typeface="Times New Roman" pitchFamily="18" charset="0"/>
                <a:cs typeface="Times New Roman" pitchFamily="18" charset="0"/>
              </a:rPr>
              <a:t>عمل </a:t>
            </a:r>
            <a:r>
              <a:rPr lang="ar-SA" sz="8800" dirty="0">
                <a:latin typeface="Times New Roman" pitchFamily="18" charset="0"/>
                <a:cs typeface="Times New Roman" pitchFamily="18" charset="0"/>
              </a:rPr>
              <a:t>البيت</a:t>
            </a:r>
            <a:r>
              <a:rPr lang="ar-SA" sz="8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9231" y="1595735"/>
            <a:ext cx="102242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السوال: بين </a:t>
            </a:r>
            <a:r>
              <a:rPr lang="ar-SA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فوائد </a:t>
            </a:r>
            <a:r>
              <a:rPr lang="ar-SA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محافظة البيئة؟</a:t>
            </a:r>
            <a:endParaRPr lang="en-US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896" y="2590800"/>
            <a:ext cx="12226904" cy="4495800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images (3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8229602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 descr="images (2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0" y="304800"/>
            <a:ext cx="4191000" cy="6781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TextBox 13"/>
          <p:cNvSpPr txBox="1"/>
          <p:nvPr/>
        </p:nvSpPr>
        <p:spPr>
          <a:xfrm>
            <a:off x="2362200" y="457200"/>
            <a:ext cx="86106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9900" dirty="0" smtClean="0">
                <a:solidFill>
                  <a:srgbClr val="00B0F0"/>
                </a:solidFill>
              </a:rPr>
              <a:t>شكرا لكم</a:t>
            </a:r>
            <a:endParaRPr lang="en-US" sz="19900" dirty="0">
              <a:solidFill>
                <a:srgbClr val="00B0F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28800" y="3810000"/>
            <a:ext cx="8610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err="1" smtClean="0">
                <a:solidFill>
                  <a:srgbClr val="FFFF00"/>
                </a:solidFill>
              </a:rPr>
              <a:t>ধন্যবাদ</a:t>
            </a:r>
            <a:endParaRPr lang="en-US" sz="16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155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1155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1155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1155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0  L 0.188 0.19075  L 0.125 0.37975  L 0 0.37975  L -0.063 0.19075  L 0 0  Z" pathEditMode="relative" ptsTypes="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23 0.00175  0.042 0.01575  0.052 0.03675  L 0.075 0.08575  C 0.08 0.09625  0.088 0.1015  0.098 0.1015  C 0.112 0.1015  0.124 0.0875  0.125 0.0665  C 0.124 0.049  0.112 0.03325  0.098 0.03325  C 0.088 0.03325  0.08 0.04025  0.075 0.049  L 0.052 0.098  C 0.042 0.119  0.023 0.133  0 0.13475  C -0.023 0.133  -0.042 0.119  -0.052 0.098  L -0.075 0.049  C -0.08 0.04025  -0.088 0.03325  -0.098 0.03325  C -0.112 0.03325  -0.124 0.049  -0.125 0.0665  C -0.124 0.0875  -0.112 0.1015  -0.098 0.1015  C -0.088 0.1015  -0.08 0.09625  -0.075 0.08575  L -0.052 0.03675  C -0.042 0.01575  -0.023 0.00175  0 0  Z" pathEditMode="relative" ptsTypes="">
                                      <p:cBhvr>
                                        <p:cTn id="30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Terminator 7"/>
          <p:cNvSpPr/>
          <p:nvPr/>
        </p:nvSpPr>
        <p:spPr>
          <a:xfrm>
            <a:off x="5257800" y="304800"/>
            <a:ext cx="7543800" cy="952500"/>
          </a:xfrm>
          <a:prstGeom prst="flowChartTermina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dirty="0" smtClean="0">
                <a:solidFill>
                  <a:srgbClr val="002060"/>
                </a:solidFill>
              </a:rPr>
              <a:t>التعريف</a:t>
            </a:r>
            <a:endParaRPr lang="en-US" sz="7200" dirty="0">
              <a:solidFill>
                <a:srgbClr val="00206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629400" y="1295400"/>
            <a:ext cx="5867400" cy="5715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محمد أكبر على</a:t>
            </a:r>
            <a:endParaRPr lang="en-US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SA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محاضر اللغة العربية</a:t>
            </a:r>
          </a:p>
          <a:p>
            <a:pPr algn="ctr"/>
            <a:r>
              <a:rPr lang="ar-S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رجارام بور إحياء السنة عالم مدرسة</a:t>
            </a:r>
            <a:endParaRPr lang="en-US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SA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الزوال: 01728161782</a:t>
            </a:r>
            <a:endParaRPr lang="en-US" sz="3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E-mail: </a:t>
            </a:r>
          </a:p>
          <a:p>
            <a:pPr algn="ctr"/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ahmadullahkhan1990@gmail.com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13" descr="5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3733800" cy="32385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6" name="Rounded Rectangle 15"/>
          <p:cNvSpPr/>
          <p:nvPr/>
        </p:nvSpPr>
        <p:spPr>
          <a:xfrm>
            <a:off x="381000" y="3276600"/>
            <a:ext cx="6248400" cy="3810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মোঃ</a:t>
            </a:r>
            <a:r>
              <a:rPr lang="en-US" sz="2800" dirty="0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আকবর</a:t>
            </a:r>
            <a:r>
              <a:rPr lang="en-US" sz="2800" dirty="0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আলী</a:t>
            </a:r>
            <a:endParaRPr lang="en-US" sz="2800" dirty="0" smtClean="0">
              <a:solidFill>
                <a:srgbClr val="0070C0"/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2800" dirty="0" err="1" smtClean="0">
                <a:solidFill>
                  <a:srgbClr val="7030A0"/>
                </a:solidFill>
                <a:latin typeface="NikoshBAN"/>
                <a:cs typeface="Times New Roman" pitchFamily="18" charset="0"/>
              </a:rPr>
              <a:t>আরবি</a:t>
            </a:r>
            <a:r>
              <a:rPr lang="en-US" sz="2800" dirty="0" smtClean="0">
                <a:solidFill>
                  <a:srgbClr val="7030A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/>
                <a:cs typeface="Times New Roman" pitchFamily="18" charset="0"/>
              </a:rPr>
              <a:t>প্রভাষক</a:t>
            </a:r>
            <a:endParaRPr lang="en-US" sz="2800" dirty="0" smtClean="0">
              <a:solidFill>
                <a:srgbClr val="7030A0"/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রাজারামপুর</a:t>
            </a:r>
            <a:r>
              <a:rPr lang="en-US" sz="24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এহইয়া</a:t>
            </a:r>
            <a:r>
              <a:rPr lang="en-US" sz="24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উস</a:t>
            </a:r>
            <a:r>
              <a:rPr lang="en-US" sz="24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সুন্নাত</a:t>
            </a:r>
            <a:r>
              <a:rPr lang="en-US" sz="24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আলিম</a:t>
            </a:r>
            <a:r>
              <a:rPr lang="en-US" sz="24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মাদ্রাসা</a:t>
            </a:r>
            <a:endParaRPr lang="en-US" sz="2400" dirty="0" smtClean="0">
              <a:solidFill>
                <a:srgbClr val="FF0000"/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NikoshBAN"/>
                <a:cs typeface="Times New Roman" pitchFamily="18" charset="0"/>
              </a:rPr>
              <a:t>চাঁপাই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NikoshBAN"/>
                <a:cs typeface="Times New Roman" pitchFamily="18" charset="0"/>
              </a:rPr>
              <a:t>নবাবগঞ্জ</a:t>
            </a:r>
            <a:endParaRPr lang="en-US" sz="2800" dirty="0" smtClean="0">
              <a:solidFill>
                <a:schemeClr val="accent3">
                  <a:lumMod val="50000"/>
                </a:schemeClr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Times New Roman" pitchFamily="18" charset="0"/>
              </a:rPr>
              <a:t>মোবা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Times New Roman" pitchFamily="18" charset="0"/>
              </a:rPr>
              <a:t>: 01728161782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NikoshBAN"/>
              <a:cs typeface="Times New Roman" pitchFamily="18" charset="0"/>
            </a:endParaRPr>
          </a:p>
        </p:txBody>
      </p:sp>
      <p:pic>
        <p:nvPicPr>
          <p:cNvPr id="17" name="Picture 16" descr="download (2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0" y="381000"/>
            <a:ext cx="3505200" cy="289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0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1190685"/>
            <a:ext cx="12039600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الصف: التاسع</a:t>
            </a:r>
          </a:p>
          <a:p>
            <a:pPr algn="ctr"/>
            <a:r>
              <a:rPr lang="ar-SA" sz="5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الموضوع: اللغة العربية الاتصالية</a:t>
            </a:r>
            <a:endParaRPr lang="en-US" sz="5400" b="1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ar-SA" sz="5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الوحدة </a:t>
            </a:r>
            <a:r>
              <a:rPr lang="ar-SA" sz="5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الخامسة</a:t>
            </a:r>
            <a:endParaRPr lang="ar-SA" sz="5400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ar-SA" sz="5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الدرس: </a:t>
            </a:r>
            <a:r>
              <a:rPr lang="ar-SA" sz="5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الأول</a:t>
            </a:r>
            <a:endParaRPr lang="ar-SA" sz="5400" b="1" spc="50" dirty="0" smtClean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ar-SA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الوقت: </a:t>
            </a:r>
            <a:r>
              <a:rPr lang="ar-SA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30دقيقة</a:t>
            </a:r>
            <a:endParaRPr lang="ar-SA" sz="54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ar-SA" sz="54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التاريخ: </a:t>
            </a:r>
            <a:r>
              <a:rPr lang="ar-SA" sz="54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10-24-20م</a:t>
            </a:r>
            <a:endParaRPr lang="en-US" sz="54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3429000" y="304800"/>
            <a:ext cx="5783729" cy="952500"/>
          </a:xfrm>
          <a:prstGeom prst="flowChartAlternateProcess">
            <a:avLst/>
          </a:prstGeom>
          <a:ln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الدرس اليوم</a:t>
            </a:r>
            <a:endParaRPr lang="en-US" sz="6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371600" y="228600"/>
            <a:ext cx="9601196" cy="1295400"/>
          </a:xfrm>
          <a:prstGeom prst="rect">
            <a:avLst/>
          </a:prstGeom>
        </p:spPr>
        <p:txBody>
          <a:bodyPr lIns="114925" tIns="57463" rIns="114925" bIns="57463">
            <a:noAutofit/>
          </a:bodyPr>
          <a:lstStyle/>
          <a:p>
            <a:pPr marL="0" marR="0" lvl="0" indent="0" algn="ctr" defTabSz="11492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dobe Fangsong Std R" panose="02020400000000000000" pitchFamily="18" charset="-128"/>
                <a:cs typeface="Arial" panose="020B0604020202020204" pitchFamily="34" charset="0"/>
              </a:rPr>
              <a:t>العنوان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Adobe Fangsong Std R" panose="020204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295400" y="1676400"/>
            <a:ext cx="10231190" cy="116617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14925" tIns="57463" rIns="114925" bIns="57463">
            <a:noAutofit/>
          </a:bodyPr>
          <a:lstStyle/>
          <a:p>
            <a:pPr marL="0" marR="0" lvl="0" indent="0" algn="ctr" defTabSz="11492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ctr" defTabSz="11492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শিরোনাম</a:t>
            </a:r>
            <a:endParaRPr kumimoji="0" lang="en-US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ctr" defTabSz="11492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ctr" defTabSz="11492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SA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المحافظة</a:t>
            </a:r>
            <a:r>
              <a:rPr kumimoji="0" lang="ar-SA" sz="66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على بيئتنا الطبيعية</a:t>
            </a:r>
            <a:endParaRPr kumimoji="0" lang="en-US" sz="66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ctr" defTabSz="11492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200" y="4495800"/>
            <a:ext cx="11353800" cy="2590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8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স্বভাবগত</a:t>
            </a:r>
            <a:endParaRPr lang="en-US" sz="88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8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r>
              <a:rPr lang="en-US" sz="8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সংরক্ষণ</a:t>
            </a:r>
            <a:endParaRPr lang="en-US" sz="8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981200" y="304800"/>
            <a:ext cx="8458200" cy="1104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solidFill>
                  <a:schemeClr val="accent6">
                    <a:lumMod val="75000"/>
                  </a:schemeClr>
                </a:solidFill>
              </a:rPr>
              <a:t>أنظر إلى الصور التالية</a:t>
            </a:r>
            <a:endParaRPr lang="en-US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Picture 5" descr="download (2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219200"/>
            <a:ext cx="6019800" cy="571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download (2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1219200"/>
            <a:ext cx="6172200" cy="58007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 descr="Picture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228600"/>
            <a:ext cx="1752600" cy="1219200"/>
          </a:xfrm>
          <a:prstGeom prst="rect">
            <a:avLst/>
          </a:prstGeom>
        </p:spPr>
      </p:pic>
      <p:pic>
        <p:nvPicPr>
          <p:cNvPr id="12" name="Picture 11" descr="Picture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15600" y="152400"/>
            <a:ext cx="1981200" cy="1295400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37" dur="1845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38" dur="1845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39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40" dur="1845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41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46" dur="1845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47" dur="1845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48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49" dur="1845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50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1" y="1066800"/>
            <a:ext cx="12268199" cy="59436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90600" y="304800"/>
            <a:ext cx="110490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 smtClean="0">
                <a:solidFill>
                  <a:srgbClr val="FF0000"/>
                </a:solidFill>
              </a:rPr>
              <a:t>انظر الى الصورة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33800" y="990600"/>
            <a:ext cx="4958013" cy="990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দূষিত পানি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3" name="Down Arrow 12"/>
          <p:cNvSpPr/>
          <p:nvPr/>
        </p:nvSpPr>
        <p:spPr>
          <a:xfrm rot="20608549">
            <a:off x="5742524" y="1994273"/>
            <a:ext cx="749467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381000" y="196412"/>
            <a:ext cx="11699825" cy="15647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10550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(শিখনফল) </a:t>
            </a:r>
            <a:r>
              <a:rPr kumimoji="0" lang="bn-BD" sz="6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ما يستفاد من الدرس</a:t>
            </a:r>
            <a:endParaRPr kumimoji="0" lang="en-US" sz="66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066800" y="1600200"/>
            <a:ext cx="9753600" cy="1524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flatTx/>
          </a:bodyPr>
          <a:lstStyle/>
          <a:p>
            <a:pPr marL="430969" lvl="0" indent="-430969" algn="ctr">
              <a:spcBef>
                <a:spcPct val="20000"/>
              </a:spcBef>
              <a:defRPr/>
            </a:pPr>
            <a:r>
              <a:rPr lang="ar-SA" sz="5400" b="1" dirty="0" smtClean="0"/>
              <a:t>ما واجب على الإنسان على حماية البيئة.</a:t>
            </a:r>
            <a:endParaRPr lang="ar-MA" sz="5400" b="1" dirty="0" smtClean="0"/>
          </a:p>
        </p:txBody>
      </p:sp>
      <p:sp>
        <p:nvSpPr>
          <p:cNvPr id="10" name="Rounded Rectangle 9"/>
          <p:cNvSpPr/>
          <p:nvPr/>
        </p:nvSpPr>
        <p:spPr>
          <a:xfrm>
            <a:off x="2057400" y="3186546"/>
            <a:ext cx="7965837" cy="997528"/>
          </a:xfrm>
          <a:prstGeom prst="roundRect">
            <a:avLst/>
          </a:prstGeom>
          <a:solidFill>
            <a:schemeClr val="tx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r>
              <a:rPr lang="ar-SA" sz="4400" b="1" dirty="0" smtClean="0"/>
              <a:t>ما أخطار التلوث على البيئة</a:t>
            </a:r>
            <a:endParaRPr lang="en-US" sz="6600" b="1" dirty="0" smtClean="0"/>
          </a:p>
        </p:txBody>
      </p:sp>
      <p:sp>
        <p:nvSpPr>
          <p:cNvPr id="13" name="Rounded Rectangle 12"/>
          <p:cNvSpPr/>
          <p:nvPr/>
        </p:nvSpPr>
        <p:spPr>
          <a:xfrm>
            <a:off x="914400" y="4191000"/>
            <a:ext cx="9833858" cy="9975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flatTx/>
          </a:bodyPr>
          <a:lstStyle/>
          <a:p>
            <a:pPr algn="ctr"/>
            <a:r>
              <a:rPr lang="ar-SA" sz="4400" b="1" dirty="0" smtClean="0">
                <a:sym typeface="Wingdings"/>
              </a:rPr>
              <a:t>ماذا قال رسول الله (صـ) عن محافظة على البيئة.</a:t>
            </a:r>
            <a:endParaRPr lang="en-US" sz="6000" b="1" dirty="0" smtClean="0"/>
          </a:p>
        </p:txBody>
      </p:sp>
      <p:sp>
        <p:nvSpPr>
          <p:cNvPr id="15" name="Rounded Rectangle 14"/>
          <p:cNvSpPr/>
          <p:nvPr/>
        </p:nvSpPr>
        <p:spPr>
          <a:xfrm>
            <a:off x="1905000" y="5257800"/>
            <a:ext cx="8297747" cy="1620982"/>
          </a:xfrm>
          <a:prstGeom prst="roundRect">
            <a:avLst/>
          </a:prstGeom>
          <a:solidFill>
            <a:schemeClr val="tx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latin typeface="Arial" pitchFamily="34" charset="0"/>
              </a:rPr>
              <a:t> فوائد </a:t>
            </a:r>
            <a:r>
              <a:rPr lang="ar-SA" sz="4800" b="1" dirty="0" smtClean="0">
                <a:latin typeface="Arial" pitchFamily="34" charset="0"/>
              </a:rPr>
              <a:t>محافظة البيئة </a:t>
            </a:r>
            <a:r>
              <a:rPr lang="bn-BD" sz="4800" b="1" dirty="0" smtClean="0">
                <a:latin typeface="Arial" pitchFamily="34" charset="0"/>
              </a:rPr>
              <a:t>مفصّلا</a:t>
            </a:r>
            <a:endParaRPr lang="en-US" sz="4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8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3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728904" y="1224931"/>
            <a:ext cx="67294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6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ar-SA" sz="6600" dirty="0" smtClean="0">
                <a:latin typeface="Times New Roman" pitchFamily="18" charset="0"/>
                <a:cs typeface="Times New Roman" pitchFamily="18" charset="0"/>
              </a:rPr>
              <a:t>البيئة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73104" y="1567545"/>
            <a:ext cx="910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" pitchFamily="2" charset="0"/>
                <a:cs typeface="Nikosh" pitchFamily="2" charset="0"/>
              </a:rPr>
              <a:t>পরিবেশ</a:t>
            </a:r>
            <a:endParaRPr lang="en-US" sz="6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3000" y="2407483"/>
            <a:ext cx="6135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غرس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14800" y="2641937"/>
            <a:ext cx="6135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রোপন</a:t>
            </a:r>
            <a:r>
              <a:rPr lang="en-US" sz="6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করা</a:t>
            </a:r>
            <a:endParaRPr lang="en-US" sz="6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39645" y="3577168"/>
            <a:ext cx="5739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يزرع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01686" y="3733800"/>
            <a:ext cx="5937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চাষাবাদ</a:t>
            </a:r>
            <a:r>
              <a:rPr lang="en-US" sz="6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করা</a:t>
            </a:r>
            <a:endParaRPr lang="en-US" sz="6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15845" y="4788068"/>
            <a:ext cx="5739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التلوث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48200" y="4953000"/>
            <a:ext cx="53439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দূষিত</a:t>
            </a:r>
            <a:r>
              <a:rPr lang="en-US" sz="6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হওয়া</a:t>
            </a:r>
            <a:endParaRPr lang="en-US" sz="6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8820" y="5715000"/>
            <a:ext cx="77190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وسائل</a:t>
            </a:r>
            <a:r>
              <a:rPr lang="bn-IN" sz="60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31573" y="5943600"/>
            <a:ext cx="81148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উপাই</a:t>
            </a:r>
            <a:r>
              <a:rPr lang="en-US" sz="6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সমূহ</a:t>
            </a:r>
            <a:r>
              <a:rPr lang="bn-IN" sz="60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6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1711126" y="351689"/>
            <a:ext cx="9896191" cy="9527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b="1" dirty="0" smtClean="0"/>
              <a:t>একক পাঠ </a:t>
            </a:r>
            <a:endParaRPr lang="en-US" sz="4400" b="1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2040843" y="351689"/>
            <a:ext cx="9236758" cy="9527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8000" b="1" dirty="0" smtClean="0"/>
              <a:t>العبارات</a:t>
            </a:r>
            <a:endParaRPr lang="en-US" sz="8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1447800"/>
            <a:ext cx="12192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ar-SA" sz="5400" b="1" dirty="0" smtClean="0"/>
              <a:t>        على الإنسان أن يحافظ على البيئة التى يعيش فيها، ولا يفسدها؛ لأنها من أعظم نعم الله على عباده. وفى كثير من البلاد العالم اليوم منظمات، تدعو إلى المحافظة على البيئة و تقوم تلك المنظمات بأعمال عديدة، منها: بيان أخطار تلوث البيئة على الإمسان و  الحيوان و النبات،و مراقبة الحكومات والمؤسسات التى تفسد البيئة، و ذكر وسائل المحافظة على البيئة.</a:t>
            </a:r>
            <a:endParaRPr lang="en-US" sz="5400" b="1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286</Words>
  <Application>Microsoft Office PowerPoint</Application>
  <PresentationFormat>Custom</PresentationFormat>
  <Paragraphs>65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akbar ali</dc:creator>
  <cp:lastModifiedBy>akbar ali</cp:lastModifiedBy>
  <cp:revision>30</cp:revision>
  <dcterms:created xsi:type="dcterms:W3CDTF">2006-08-16T00:00:00Z</dcterms:created>
  <dcterms:modified xsi:type="dcterms:W3CDTF">2020-10-23T11:47:10Z</dcterms:modified>
</cp:coreProperties>
</file>