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sldIdLst>
    <p:sldId id="256" r:id="rId10"/>
    <p:sldId id="257" r:id="rId11"/>
    <p:sldId id="271" r:id="rId12"/>
    <p:sldId id="258" r:id="rId13"/>
    <p:sldId id="259" r:id="rId14"/>
    <p:sldId id="260" r:id="rId15"/>
    <p:sldId id="264" r:id="rId16"/>
    <p:sldId id="261" r:id="rId17"/>
    <p:sldId id="272" r:id="rId18"/>
    <p:sldId id="262" r:id="rId19"/>
    <p:sldId id="265" r:id="rId20"/>
    <p:sldId id="269" r:id="rId21"/>
    <p:sldId id="266" r:id="rId22"/>
    <p:sldId id="267" r:id="rId23"/>
    <p:sldId id="268" r:id="rId24"/>
    <p:sldId id="27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99118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8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4.jpeg"/><Relationship Id="rId7" Type="http://schemas.openxmlformats.org/officeDocument/2006/relationships/image" Target="../media/image41.jpeg"/><Relationship Id="rId2" Type="http://schemas.openxmlformats.org/officeDocument/2006/relationships/image" Target="../media/image19.jpeg"/><Relationship Id="rId1" Type="http://schemas.openxmlformats.org/officeDocument/2006/relationships/image" Target="../media/image36.jpeg"/><Relationship Id="rId6" Type="http://schemas.openxmlformats.org/officeDocument/2006/relationships/image" Target="../media/image40.jpeg"/><Relationship Id="rId5" Type="http://schemas.openxmlformats.org/officeDocument/2006/relationships/image" Target="../media/image32.jpeg"/><Relationship Id="rId4" Type="http://schemas.openxmlformats.org/officeDocument/2006/relationships/image" Target="../media/image30.jpeg"/><Relationship Id="rId9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9.jpeg"/><Relationship Id="rId7" Type="http://schemas.openxmlformats.org/officeDocument/2006/relationships/image" Target="../media/image32.jpeg"/><Relationship Id="rId2" Type="http://schemas.openxmlformats.org/officeDocument/2006/relationships/image" Target="../media/image36.jpeg"/><Relationship Id="rId1" Type="http://schemas.openxmlformats.org/officeDocument/2006/relationships/image" Target="../media/image24.jpeg"/><Relationship Id="rId6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25772E-8A54-4A7D-B112-779676E1C82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AB5863-7B0D-464D-B0D3-6A8D85BC7615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>
          <a:prstTxWarp prst="textChevronInverted">
            <a:avLst/>
          </a:prstTxWarp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2000" b="1" cap="none" spc="0" dirty="0" err="1" smtClean="0">
              <a:ln w="19050" cmpd="sng">
                <a:solidFill>
                  <a:srgbClr val="C00000"/>
                </a:solidFill>
                <a:prstDash val="solid"/>
              </a:ln>
              <a:solidFill>
                <a:srgbClr val="009900"/>
              </a:solidFill>
              <a:effectLst/>
              <a:latin typeface="NikoshBAN" pitchFamily="2" charset="0"/>
              <a:cs typeface="NikoshBAN" pitchFamily="2" charset="0"/>
            </a:rPr>
            <a:t>খাদ্যের</a:t>
          </a:r>
          <a:r>
            <a:rPr lang="en-US" sz="2000" b="1" cap="none" spc="0" dirty="0" smtClean="0">
              <a:ln w="19050" cmpd="sng">
                <a:solidFill>
                  <a:srgbClr val="C00000"/>
                </a:solidFill>
                <a:prstDash val="solid"/>
              </a:ln>
              <a:solidFill>
                <a:srgbClr val="009900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000" b="1" cap="none" spc="0" dirty="0" err="1" smtClean="0">
              <a:ln w="19050" cmpd="sng">
                <a:solidFill>
                  <a:srgbClr val="C00000"/>
                </a:solidFill>
                <a:prstDash val="solid"/>
              </a:ln>
              <a:solidFill>
                <a:srgbClr val="009900"/>
              </a:solidFill>
              <a:effectLst/>
              <a:latin typeface="NikoshBAN" pitchFamily="2" charset="0"/>
              <a:cs typeface="NikoshBAN" pitchFamily="2" charset="0"/>
            </a:rPr>
            <a:t>উপদান</a:t>
          </a:r>
          <a:r>
            <a:rPr lang="en-US" sz="2000" b="1" cap="none" spc="0" dirty="0" smtClean="0">
              <a:ln w="19050" cmpd="sng">
                <a:solidFill>
                  <a:srgbClr val="C00000"/>
                </a:solidFill>
                <a:prstDash val="solid"/>
              </a:ln>
              <a:solidFill>
                <a:srgbClr val="009900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000" b="1" cap="none" spc="0" dirty="0">
            <a:ln w="19050" cmpd="sng">
              <a:solidFill>
                <a:srgbClr val="C00000"/>
              </a:solidFill>
              <a:prstDash val="solid"/>
            </a:ln>
            <a:solidFill>
              <a:srgbClr val="009900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6BF40835-8FAA-4F25-9D29-3C8830E0DABF}" type="parTrans" cxnId="{A649E559-08D4-4D4B-BF2F-1F4D4AF1C1AA}">
      <dgm:prSet/>
      <dgm:spPr/>
      <dgm:t>
        <a:bodyPr/>
        <a:lstStyle/>
        <a:p>
          <a:endParaRPr lang="en-US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71CB01C7-C3E2-4DC3-9CBB-63423563EEFC}" type="sibTrans" cxnId="{A649E559-08D4-4D4B-BF2F-1F4D4AF1C1AA}">
      <dgm:prSet/>
      <dgm:spPr/>
      <dgm:t>
        <a:bodyPr/>
        <a:lstStyle/>
        <a:p>
          <a:endParaRPr lang="en-US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FFDA51AA-F659-4C77-94AD-B4EF0AC12236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76200">
          <a:solidFill>
            <a:srgbClr val="009900"/>
          </a:solidFill>
        </a:ln>
      </dgm:spPr>
      <dgm:t>
        <a:bodyPr>
          <a:prstTxWarp prst="textWave2">
            <a:avLst/>
          </a:prstTxWarp>
        </a:bodyPr>
        <a:lstStyle/>
        <a:p>
          <a:r>
            <a:rPr lang="en-US" sz="2000" b="1" cap="none" spc="0" dirty="0" err="1" smtClean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rPr>
            <a:t>প্রোটিন</a:t>
          </a:r>
          <a:r>
            <a:rPr lang="en-US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0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NikoshBAN" pitchFamily="2" charset="0"/>
            <a:cs typeface="NikoshBAN" pitchFamily="2" charset="0"/>
          </a:endParaRPr>
        </a:p>
      </dgm:t>
    </dgm:pt>
    <dgm:pt modelId="{F0D6F77B-F8CD-4098-BB45-AB873D57144F}" type="parTrans" cxnId="{06DDE948-EE4A-471C-AE3B-6BDEAB004D89}">
      <dgm:prSet/>
      <dgm:spPr/>
      <dgm:t>
        <a:bodyPr/>
        <a:lstStyle/>
        <a:p>
          <a:endParaRPr lang="en-US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D4B44903-E708-4BEB-B35C-5A16D0A018FC}" type="sibTrans" cxnId="{06DDE948-EE4A-471C-AE3B-6BDEAB004D89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38100">
          <a:solidFill>
            <a:srgbClr val="0000FF"/>
          </a:solidFill>
        </a:ln>
      </dgm:spPr>
      <dgm:t>
        <a:bodyPr/>
        <a:lstStyle/>
        <a:p>
          <a:endParaRPr lang="en-US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EAC6D60A-F847-4FCB-96AE-87F1C5A522C6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76200">
          <a:solidFill>
            <a:srgbClr val="009900"/>
          </a:solidFill>
        </a:ln>
      </dgm:spPr>
      <dgm:t>
        <a:bodyPr>
          <a:prstTxWarp prst="textWave2">
            <a:avLst/>
          </a:prstTxWarp>
        </a:bodyPr>
        <a:lstStyle/>
        <a:p>
          <a:r>
            <a:rPr lang="en-US" sz="2000" b="1" cap="none" spc="0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ভিটামিন</a:t>
          </a:r>
          <a:r>
            <a:rPr lang="en-US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0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NikoshBAN" pitchFamily="2" charset="0"/>
            <a:cs typeface="NikoshBAN" pitchFamily="2" charset="0"/>
          </a:endParaRPr>
        </a:p>
      </dgm:t>
    </dgm:pt>
    <dgm:pt modelId="{DCB53FAE-E97A-495B-A9C5-85E34343F465}" type="parTrans" cxnId="{60756098-E917-4F9D-AC1C-26B5E5A16347}">
      <dgm:prSet/>
      <dgm:spPr/>
      <dgm:t>
        <a:bodyPr/>
        <a:lstStyle/>
        <a:p>
          <a:endParaRPr lang="en-US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4320BA00-E9DC-457C-AEB1-4CFDD228633D}" type="sibTrans" cxnId="{60756098-E917-4F9D-AC1C-26B5E5A16347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38100">
          <a:solidFill>
            <a:srgbClr val="0000FF"/>
          </a:solidFill>
        </a:ln>
      </dgm:spPr>
      <dgm:t>
        <a:bodyPr/>
        <a:lstStyle/>
        <a:p>
          <a:endParaRPr lang="en-US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7B08C00B-5E3D-461C-B0AA-A484051BBC3C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  <a:ln w="76200">
          <a:solidFill>
            <a:srgbClr val="0000FF"/>
          </a:solidFill>
        </a:ln>
      </dgm:spPr>
      <dgm:t>
        <a:bodyPr>
          <a:prstTxWarp prst="textWave1">
            <a:avLst/>
          </a:prstTxWarp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2000" b="1" cap="none" spc="50" dirty="0" err="1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ধাতব</a:t>
          </a:r>
          <a:r>
            <a:rPr lang="en-US" sz="2000" b="1" cap="none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000" b="1" cap="none" spc="50" dirty="0" err="1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লবন</a:t>
          </a:r>
          <a:r>
            <a:rPr lang="en-US" sz="2000" b="1" cap="none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। </a:t>
          </a:r>
          <a:endParaRPr lang="en-US" sz="2000" b="1" cap="none" spc="50" dirty="0">
            <a:ln w="11430"/>
            <a:solidFill>
              <a:schemeClr val="tx1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534211F-FE83-4539-BA9F-D90934B61DE3}" type="parTrans" cxnId="{5E76A5C6-D808-4683-B846-C924D0311499}">
      <dgm:prSet/>
      <dgm:spPr/>
      <dgm:t>
        <a:bodyPr/>
        <a:lstStyle/>
        <a:p>
          <a:endParaRPr lang="en-US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59EB878B-E71C-4E23-A4A7-35F92E83E00D}" type="sibTrans" cxnId="{5E76A5C6-D808-4683-B846-C924D0311499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38100">
          <a:solidFill>
            <a:srgbClr val="0000FF"/>
          </a:solidFill>
        </a:ln>
      </dgm:spPr>
      <dgm:t>
        <a:bodyPr/>
        <a:lstStyle/>
        <a:p>
          <a:endParaRPr lang="en-US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2E04F4E4-B294-42EF-ABA0-96FBA0F94C63}">
      <dgm:prSet phldrT="[Text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  <a:ln w="76200">
          <a:solidFill>
            <a:srgbClr val="991186"/>
          </a:solidFill>
        </a:ln>
      </dgm:spPr>
      <dgm:t>
        <a:bodyPr>
          <a:prstTxWarp prst="textWave2">
            <a:avLst/>
          </a:prstTxWarp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2000" b="1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পানি</a:t>
          </a:r>
          <a:r>
            <a:rPr lang="en-US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0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NikoshBAN" pitchFamily="2" charset="0"/>
            <a:cs typeface="NikoshBAN" pitchFamily="2" charset="0"/>
          </a:endParaRPr>
        </a:p>
      </dgm:t>
    </dgm:pt>
    <dgm:pt modelId="{3D1B4D13-7E35-4763-AE8B-B6557F971D35}" type="parTrans" cxnId="{C44ABDD0-35AB-4A0C-A92D-40C9ECAE5B81}">
      <dgm:prSet/>
      <dgm:spPr/>
      <dgm:t>
        <a:bodyPr/>
        <a:lstStyle/>
        <a:p>
          <a:endParaRPr lang="en-US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F8FEAF35-06BD-47FC-840C-18A9B1D12499}" type="sibTrans" cxnId="{C44ABDD0-35AB-4A0C-A92D-40C9ECAE5B81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38100">
          <a:solidFill>
            <a:srgbClr val="0000FF"/>
          </a:solidFill>
        </a:ln>
      </dgm:spPr>
      <dgm:t>
        <a:bodyPr/>
        <a:lstStyle/>
        <a:p>
          <a:endParaRPr lang="en-US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C8F8A68D-0745-45A7-BD7C-9E14DCCADC22}">
      <dgm:prSet phldrT="[Text]"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  <a:ln w="76200">
          <a:solidFill>
            <a:srgbClr val="991186"/>
          </a:solidFill>
        </a:ln>
      </dgm:spPr>
      <dgm:t>
        <a:bodyPr>
          <a:prstTxWarp prst="textWave1">
            <a:avLst/>
          </a:prstTxWarp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1200" b="1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কার্বোহাইড্রেট</a:t>
          </a:r>
          <a:r>
            <a:rPr lang="en-US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rPr>
            <a:t>  </a:t>
          </a:r>
          <a:endParaRPr lang="en-US" sz="20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NikoshBAN" pitchFamily="2" charset="0"/>
            <a:cs typeface="NikoshBAN" pitchFamily="2" charset="0"/>
          </a:endParaRPr>
        </a:p>
      </dgm:t>
    </dgm:pt>
    <dgm:pt modelId="{08D60FA0-71EB-45AD-9960-C8B38FE4A5E6}" type="parTrans" cxnId="{C8FBC8B0-25BA-4789-90A5-559EEDC39468}">
      <dgm:prSet/>
      <dgm:spPr/>
      <dgm:t>
        <a:bodyPr/>
        <a:lstStyle/>
        <a:p>
          <a:endParaRPr lang="en-US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757074FC-CA77-48FF-8ABD-E956A2C66F33}" type="sibTrans" cxnId="{C8FBC8B0-25BA-4789-90A5-559EEDC39468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38100">
          <a:solidFill>
            <a:srgbClr val="0000FF"/>
          </a:solidFill>
        </a:ln>
      </dgm:spPr>
      <dgm:t>
        <a:bodyPr/>
        <a:lstStyle/>
        <a:p>
          <a:endParaRPr lang="en-US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2F184C0E-8405-42AC-9497-F624E94701C9}">
      <dgm:prSet phldrT="[Text]" custT="1"/>
      <dgm:spPr>
        <a:blipFill rotWithShape="0">
          <a:blip xmlns:r="http://schemas.openxmlformats.org/officeDocument/2006/relationships" r:embed="rId8"/>
          <a:stretch>
            <a:fillRect/>
          </a:stretch>
        </a:blipFill>
        <a:ln w="76200">
          <a:solidFill>
            <a:srgbClr val="0000FF"/>
          </a:solidFill>
        </a:ln>
      </dgm:spPr>
      <dgm:t>
        <a:bodyPr>
          <a:prstTxWarp prst="textArchDownPour">
            <a:avLst/>
          </a:prstTxWarp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2800" b="1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ফ্যাট</a:t>
          </a:r>
          <a:endParaRPr lang="en-US" sz="28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4A8270B-D92B-479E-9FC4-4A97635A1548}" type="parTrans" cxnId="{E3E02FFC-42D1-47DC-B5F8-29958D0403A7}">
      <dgm:prSet/>
      <dgm:spPr/>
      <dgm:t>
        <a:bodyPr/>
        <a:lstStyle/>
        <a:p>
          <a:endParaRPr lang="en-US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5CD85128-D653-4920-B367-3DB926967681}" type="sibTrans" cxnId="{E3E02FFC-42D1-47DC-B5F8-29958D0403A7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38100">
          <a:solidFill>
            <a:srgbClr val="0000FF"/>
          </a:solidFill>
        </a:ln>
      </dgm:spPr>
      <dgm:t>
        <a:bodyPr/>
        <a:lstStyle/>
        <a:p>
          <a:endParaRPr lang="en-US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6BD0B586-AFD1-488F-A7FE-F1784882F22E}" type="pres">
      <dgm:prSet presAssocID="{7825772E-8A54-4A7D-B112-779676E1C82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DCE601D-3DE2-4A8D-845B-CBC1207B99CF}" type="pres">
      <dgm:prSet presAssocID="{0CAB5863-7B0D-464D-B0D3-6A8D85BC7615}" presName="centerShape" presStyleLbl="node0" presStyleIdx="0" presStyleCnt="1" custLinFactNeighborX="416" custLinFactNeighborY="-299"/>
      <dgm:spPr/>
      <dgm:t>
        <a:bodyPr/>
        <a:lstStyle/>
        <a:p>
          <a:endParaRPr lang="en-US"/>
        </a:p>
      </dgm:t>
    </dgm:pt>
    <dgm:pt modelId="{6493889B-173A-4B58-9002-691290B08D22}" type="pres">
      <dgm:prSet presAssocID="{FFDA51AA-F659-4C77-94AD-B4EF0AC12236}" presName="node" presStyleLbl="node1" presStyleIdx="0" presStyleCnt="6" custRadScaleRad="100114" custRadScaleInc="-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BBFEC-9BE4-4C3C-8249-25A576B771B2}" type="pres">
      <dgm:prSet presAssocID="{FFDA51AA-F659-4C77-94AD-B4EF0AC12236}" presName="dummy" presStyleCnt="0"/>
      <dgm:spPr/>
    </dgm:pt>
    <dgm:pt modelId="{4A1885CC-0F70-45F3-A66C-2665D0348249}" type="pres">
      <dgm:prSet presAssocID="{D4B44903-E708-4BEB-B35C-5A16D0A018FC}" presName="sibTrans" presStyleLbl="sibTrans2D1" presStyleIdx="0" presStyleCnt="6" custLinFactNeighborX="-194" custLinFactNeighborY="1249"/>
      <dgm:spPr/>
    </dgm:pt>
    <dgm:pt modelId="{4642EE5A-528D-4F6E-82EB-A878D15320BC}" type="pres">
      <dgm:prSet presAssocID="{C8F8A68D-0745-45A7-BD7C-9E14DCCADC22}" presName="node" presStyleLbl="node1" presStyleIdx="1" presStyleCnt="6" custRadScaleRad="97942" custRadScaleInc="5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62E50D-DE35-46D3-945D-CA4A99B7585F}" type="pres">
      <dgm:prSet presAssocID="{C8F8A68D-0745-45A7-BD7C-9E14DCCADC22}" presName="dummy" presStyleCnt="0"/>
      <dgm:spPr/>
    </dgm:pt>
    <dgm:pt modelId="{78A29884-CBAD-4A1C-9217-BDA8CCAC4846}" type="pres">
      <dgm:prSet presAssocID="{757074FC-CA77-48FF-8ABD-E956A2C66F33}" presName="sibTrans" presStyleLbl="sibTrans2D1" presStyleIdx="1" presStyleCnt="6" custLinFactNeighborX="-1211" custLinFactNeighborY="613"/>
      <dgm:spPr/>
      <dgm:t>
        <a:bodyPr/>
        <a:lstStyle/>
        <a:p>
          <a:endParaRPr lang="en-US"/>
        </a:p>
      </dgm:t>
    </dgm:pt>
    <dgm:pt modelId="{8E6FD281-DC51-4AE7-ADA7-D7FE0551FBB0}" type="pres">
      <dgm:prSet presAssocID="{2F184C0E-8405-42AC-9497-F624E94701C9}" presName="node" presStyleLbl="node1" presStyleIdx="2" presStyleCnt="6" custRadScaleRad="97942" custRadScaleInc="5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8E5BE-8C63-4550-AFA3-15550B1881EA}" type="pres">
      <dgm:prSet presAssocID="{2F184C0E-8405-42AC-9497-F624E94701C9}" presName="dummy" presStyleCnt="0"/>
      <dgm:spPr/>
    </dgm:pt>
    <dgm:pt modelId="{92FE1814-E4E6-4EF3-8AC4-94C8D9ACF857}" type="pres">
      <dgm:prSet presAssocID="{5CD85128-D653-4920-B367-3DB926967681}" presName="sibTrans" presStyleLbl="sibTrans2D1" presStyleIdx="2" presStyleCnt="6"/>
      <dgm:spPr/>
      <dgm:t>
        <a:bodyPr/>
        <a:lstStyle/>
        <a:p>
          <a:endParaRPr lang="en-US"/>
        </a:p>
      </dgm:t>
    </dgm:pt>
    <dgm:pt modelId="{AE5D3CF5-9A2D-4844-84FE-F4B1FB0CED5F}" type="pres">
      <dgm:prSet presAssocID="{EAC6D60A-F847-4FCB-96AE-87F1C5A522C6}" presName="node" presStyleLbl="node1" presStyleIdx="3" presStyleCnt="6" custRadScaleRad="97942" custRadScaleInc="5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B82C5-6416-49D9-8E61-9ADDD0979B59}" type="pres">
      <dgm:prSet presAssocID="{EAC6D60A-F847-4FCB-96AE-87F1C5A522C6}" presName="dummy" presStyleCnt="0"/>
      <dgm:spPr/>
    </dgm:pt>
    <dgm:pt modelId="{2D03E82C-1ADE-4203-86E7-EFCFACAFCB50}" type="pres">
      <dgm:prSet presAssocID="{4320BA00-E9DC-457C-AEB1-4CFDD228633D}" presName="sibTrans" presStyleLbl="sibTrans2D1" presStyleIdx="3" presStyleCnt="6"/>
      <dgm:spPr/>
    </dgm:pt>
    <dgm:pt modelId="{7703B8DB-6E8C-413B-8799-DCF38109E4C6}" type="pres">
      <dgm:prSet presAssocID="{7B08C00B-5E3D-461C-B0AA-A484051BBC3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5F382-10D9-457F-B732-D7CE6F543CBF}" type="pres">
      <dgm:prSet presAssocID="{7B08C00B-5E3D-461C-B0AA-A484051BBC3C}" presName="dummy" presStyleCnt="0"/>
      <dgm:spPr/>
    </dgm:pt>
    <dgm:pt modelId="{D8A8FD0C-DF22-49CE-8745-1FE562342A14}" type="pres">
      <dgm:prSet presAssocID="{59EB878B-E71C-4E23-A4A7-35F92E83E00D}" presName="sibTrans" presStyleLbl="sibTrans2D1" presStyleIdx="4" presStyleCnt="6"/>
      <dgm:spPr/>
    </dgm:pt>
    <dgm:pt modelId="{E3C3E901-4EE8-440C-A5A9-549F46267F5A}" type="pres">
      <dgm:prSet presAssocID="{2E04F4E4-B294-42EF-ABA0-96FBA0F94C6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9D603-6B34-4C64-A02F-2D39BD6831D3}" type="pres">
      <dgm:prSet presAssocID="{2E04F4E4-B294-42EF-ABA0-96FBA0F94C63}" presName="dummy" presStyleCnt="0"/>
      <dgm:spPr/>
    </dgm:pt>
    <dgm:pt modelId="{941F9043-03B9-4FFF-81C9-11F493D71834}" type="pres">
      <dgm:prSet presAssocID="{F8FEAF35-06BD-47FC-840C-18A9B1D12499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42F90AE2-6F4B-4254-8B39-8503F0E1E363}" type="presOf" srcId="{2F184C0E-8405-42AC-9497-F624E94701C9}" destId="{8E6FD281-DC51-4AE7-ADA7-D7FE0551FBB0}" srcOrd="0" destOrd="0" presId="urn:microsoft.com/office/officeart/2005/8/layout/radial6"/>
    <dgm:cxn modelId="{CD803244-5E7A-4F82-9398-D7C3410B2B11}" type="presOf" srcId="{59EB878B-E71C-4E23-A4A7-35F92E83E00D}" destId="{D8A8FD0C-DF22-49CE-8745-1FE562342A14}" srcOrd="0" destOrd="0" presId="urn:microsoft.com/office/officeart/2005/8/layout/radial6"/>
    <dgm:cxn modelId="{C44ABDD0-35AB-4A0C-A92D-40C9ECAE5B81}" srcId="{0CAB5863-7B0D-464D-B0D3-6A8D85BC7615}" destId="{2E04F4E4-B294-42EF-ABA0-96FBA0F94C63}" srcOrd="5" destOrd="0" parTransId="{3D1B4D13-7E35-4763-AE8B-B6557F971D35}" sibTransId="{F8FEAF35-06BD-47FC-840C-18A9B1D12499}"/>
    <dgm:cxn modelId="{63805DE8-260F-4C61-BEF4-3DB60ECF0626}" type="presOf" srcId="{F8FEAF35-06BD-47FC-840C-18A9B1D12499}" destId="{941F9043-03B9-4FFF-81C9-11F493D71834}" srcOrd="0" destOrd="0" presId="urn:microsoft.com/office/officeart/2005/8/layout/radial6"/>
    <dgm:cxn modelId="{771776CB-90EB-4DE8-B79F-1892C2C462C7}" type="presOf" srcId="{D4B44903-E708-4BEB-B35C-5A16D0A018FC}" destId="{4A1885CC-0F70-45F3-A66C-2665D0348249}" srcOrd="0" destOrd="0" presId="urn:microsoft.com/office/officeart/2005/8/layout/radial6"/>
    <dgm:cxn modelId="{C8FBC8B0-25BA-4789-90A5-559EEDC39468}" srcId="{0CAB5863-7B0D-464D-B0D3-6A8D85BC7615}" destId="{C8F8A68D-0745-45A7-BD7C-9E14DCCADC22}" srcOrd="1" destOrd="0" parTransId="{08D60FA0-71EB-45AD-9960-C8B38FE4A5E6}" sibTransId="{757074FC-CA77-48FF-8ABD-E956A2C66F33}"/>
    <dgm:cxn modelId="{1EDBE3AB-03C9-4E5F-882E-37DB28F6FC8A}" type="presOf" srcId="{5CD85128-D653-4920-B367-3DB926967681}" destId="{92FE1814-E4E6-4EF3-8AC4-94C8D9ACF857}" srcOrd="0" destOrd="0" presId="urn:microsoft.com/office/officeart/2005/8/layout/radial6"/>
    <dgm:cxn modelId="{7140CD33-4CF0-48DD-A01B-68724DE61D5A}" type="presOf" srcId="{4320BA00-E9DC-457C-AEB1-4CFDD228633D}" destId="{2D03E82C-1ADE-4203-86E7-EFCFACAFCB50}" srcOrd="0" destOrd="0" presId="urn:microsoft.com/office/officeart/2005/8/layout/radial6"/>
    <dgm:cxn modelId="{AC6284D3-B5AF-4086-B8D3-4176745D7F4B}" type="presOf" srcId="{0CAB5863-7B0D-464D-B0D3-6A8D85BC7615}" destId="{7DCE601D-3DE2-4A8D-845B-CBC1207B99CF}" srcOrd="0" destOrd="0" presId="urn:microsoft.com/office/officeart/2005/8/layout/radial6"/>
    <dgm:cxn modelId="{AEEBEB81-E6EC-4790-B7A2-6A2E8FDA4850}" type="presOf" srcId="{757074FC-CA77-48FF-8ABD-E956A2C66F33}" destId="{78A29884-CBAD-4A1C-9217-BDA8CCAC4846}" srcOrd="0" destOrd="0" presId="urn:microsoft.com/office/officeart/2005/8/layout/radial6"/>
    <dgm:cxn modelId="{E3E02FFC-42D1-47DC-B5F8-29958D0403A7}" srcId="{0CAB5863-7B0D-464D-B0D3-6A8D85BC7615}" destId="{2F184C0E-8405-42AC-9497-F624E94701C9}" srcOrd="2" destOrd="0" parTransId="{94A8270B-D92B-479E-9FC4-4A97635A1548}" sibTransId="{5CD85128-D653-4920-B367-3DB926967681}"/>
    <dgm:cxn modelId="{03CAC239-C952-43D9-BF69-5101D4B86C6D}" type="presOf" srcId="{EAC6D60A-F847-4FCB-96AE-87F1C5A522C6}" destId="{AE5D3CF5-9A2D-4844-84FE-F4B1FB0CED5F}" srcOrd="0" destOrd="0" presId="urn:microsoft.com/office/officeart/2005/8/layout/radial6"/>
    <dgm:cxn modelId="{5E76A5C6-D808-4683-B846-C924D0311499}" srcId="{0CAB5863-7B0D-464D-B0D3-6A8D85BC7615}" destId="{7B08C00B-5E3D-461C-B0AA-A484051BBC3C}" srcOrd="4" destOrd="0" parTransId="{2534211F-FE83-4539-BA9F-D90934B61DE3}" sibTransId="{59EB878B-E71C-4E23-A4A7-35F92E83E00D}"/>
    <dgm:cxn modelId="{70D401E3-70BF-434A-9710-093DF350048E}" type="presOf" srcId="{7B08C00B-5E3D-461C-B0AA-A484051BBC3C}" destId="{7703B8DB-6E8C-413B-8799-DCF38109E4C6}" srcOrd="0" destOrd="0" presId="urn:microsoft.com/office/officeart/2005/8/layout/radial6"/>
    <dgm:cxn modelId="{A649E559-08D4-4D4B-BF2F-1F4D4AF1C1AA}" srcId="{7825772E-8A54-4A7D-B112-779676E1C824}" destId="{0CAB5863-7B0D-464D-B0D3-6A8D85BC7615}" srcOrd="0" destOrd="0" parTransId="{6BF40835-8FAA-4F25-9D29-3C8830E0DABF}" sibTransId="{71CB01C7-C3E2-4DC3-9CBB-63423563EEFC}"/>
    <dgm:cxn modelId="{E98BF00F-C141-49CA-9D59-D4BC2CCB0538}" type="presOf" srcId="{FFDA51AA-F659-4C77-94AD-B4EF0AC12236}" destId="{6493889B-173A-4B58-9002-691290B08D22}" srcOrd="0" destOrd="0" presId="urn:microsoft.com/office/officeart/2005/8/layout/radial6"/>
    <dgm:cxn modelId="{06DDE948-EE4A-471C-AE3B-6BDEAB004D89}" srcId="{0CAB5863-7B0D-464D-B0D3-6A8D85BC7615}" destId="{FFDA51AA-F659-4C77-94AD-B4EF0AC12236}" srcOrd="0" destOrd="0" parTransId="{F0D6F77B-F8CD-4098-BB45-AB873D57144F}" sibTransId="{D4B44903-E708-4BEB-B35C-5A16D0A018FC}"/>
    <dgm:cxn modelId="{C638AE6D-F88B-4CF4-812A-A75B6BF85434}" type="presOf" srcId="{C8F8A68D-0745-45A7-BD7C-9E14DCCADC22}" destId="{4642EE5A-528D-4F6E-82EB-A878D15320BC}" srcOrd="0" destOrd="0" presId="urn:microsoft.com/office/officeart/2005/8/layout/radial6"/>
    <dgm:cxn modelId="{D003F9EB-2E3C-4E57-A587-B78286F64E24}" type="presOf" srcId="{7825772E-8A54-4A7D-B112-779676E1C824}" destId="{6BD0B586-AFD1-488F-A7FE-F1784882F22E}" srcOrd="0" destOrd="0" presId="urn:microsoft.com/office/officeart/2005/8/layout/radial6"/>
    <dgm:cxn modelId="{60756098-E917-4F9D-AC1C-26B5E5A16347}" srcId="{0CAB5863-7B0D-464D-B0D3-6A8D85BC7615}" destId="{EAC6D60A-F847-4FCB-96AE-87F1C5A522C6}" srcOrd="3" destOrd="0" parTransId="{DCB53FAE-E97A-495B-A9C5-85E34343F465}" sibTransId="{4320BA00-E9DC-457C-AEB1-4CFDD228633D}"/>
    <dgm:cxn modelId="{18B9730E-C340-4E95-8317-2A2642E6FCE8}" type="presOf" srcId="{2E04F4E4-B294-42EF-ABA0-96FBA0F94C63}" destId="{E3C3E901-4EE8-440C-A5A9-549F46267F5A}" srcOrd="0" destOrd="0" presId="urn:microsoft.com/office/officeart/2005/8/layout/radial6"/>
    <dgm:cxn modelId="{ED25C560-01B8-4504-969E-2245382252C4}" type="presParOf" srcId="{6BD0B586-AFD1-488F-A7FE-F1784882F22E}" destId="{7DCE601D-3DE2-4A8D-845B-CBC1207B99CF}" srcOrd="0" destOrd="0" presId="urn:microsoft.com/office/officeart/2005/8/layout/radial6"/>
    <dgm:cxn modelId="{8ED542B5-B4BC-4002-B257-D8ED7EBE1A26}" type="presParOf" srcId="{6BD0B586-AFD1-488F-A7FE-F1784882F22E}" destId="{6493889B-173A-4B58-9002-691290B08D22}" srcOrd="1" destOrd="0" presId="urn:microsoft.com/office/officeart/2005/8/layout/radial6"/>
    <dgm:cxn modelId="{4A793E21-494C-4E4D-9F2B-DCE8250E6842}" type="presParOf" srcId="{6BD0B586-AFD1-488F-A7FE-F1784882F22E}" destId="{F08BBFEC-9BE4-4C3C-8249-25A576B771B2}" srcOrd="2" destOrd="0" presId="urn:microsoft.com/office/officeart/2005/8/layout/radial6"/>
    <dgm:cxn modelId="{B8C4D7E7-08BC-456F-B4E0-567F35D9EB79}" type="presParOf" srcId="{6BD0B586-AFD1-488F-A7FE-F1784882F22E}" destId="{4A1885CC-0F70-45F3-A66C-2665D0348249}" srcOrd="3" destOrd="0" presId="urn:microsoft.com/office/officeart/2005/8/layout/radial6"/>
    <dgm:cxn modelId="{EC41A98C-0B68-4E62-8CE4-FB6201E1E6B0}" type="presParOf" srcId="{6BD0B586-AFD1-488F-A7FE-F1784882F22E}" destId="{4642EE5A-528D-4F6E-82EB-A878D15320BC}" srcOrd="4" destOrd="0" presId="urn:microsoft.com/office/officeart/2005/8/layout/radial6"/>
    <dgm:cxn modelId="{D260A1B1-D0CE-4ABF-9026-6ABAF10BC645}" type="presParOf" srcId="{6BD0B586-AFD1-488F-A7FE-F1784882F22E}" destId="{1362E50D-DE35-46D3-945D-CA4A99B7585F}" srcOrd="5" destOrd="0" presId="urn:microsoft.com/office/officeart/2005/8/layout/radial6"/>
    <dgm:cxn modelId="{92F80EDA-C86E-4C64-B08A-8592BBC68E3A}" type="presParOf" srcId="{6BD0B586-AFD1-488F-A7FE-F1784882F22E}" destId="{78A29884-CBAD-4A1C-9217-BDA8CCAC4846}" srcOrd="6" destOrd="0" presId="urn:microsoft.com/office/officeart/2005/8/layout/radial6"/>
    <dgm:cxn modelId="{D2B5A8B3-F2F7-4885-A743-34ADB999D0CE}" type="presParOf" srcId="{6BD0B586-AFD1-488F-A7FE-F1784882F22E}" destId="{8E6FD281-DC51-4AE7-ADA7-D7FE0551FBB0}" srcOrd="7" destOrd="0" presId="urn:microsoft.com/office/officeart/2005/8/layout/radial6"/>
    <dgm:cxn modelId="{DC69292C-1F77-4278-9E16-9CA44AE989E0}" type="presParOf" srcId="{6BD0B586-AFD1-488F-A7FE-F1784882F22E}" destId="{AE38E5BE-8C63-4550-AFA3-15550B1881EA}" srcOrd="8" destOrd="0" presId="urn:microsoft.com/office/officeart/2005/8/layout/radial6"/>
    <dgm:cxn modelId="{7874D4A6-D33D-4FD9-9FCF-E270D699E98C}" type="presParOf" srcId="{6BD0B586-AFD1-488F-A7FE-F1784882F22E}" destId="{92FE1814-E4E6-4EF3-8AC4-94C8D9ACF857}" srcOrd="9" destOrd="0" presId="urn:microsoft.com/office/officeart/2005/8/layout/radial6"/>
    <dgm:cxn modelId="{696C0B0D-36AF-4FCD-87CD-EF90D8C12447}" type="presParOf" srcId="{6BD0B586-AFD1-488F-A7FE-F1784882F22E}" destId="{AE5D3CF5-9A2D-4844-84FE-F4B1FB0CED5F}" srcOrd="10" destOrd="0" presId="urn:microsoft.com/office/officeart/2005/8/layout/radial6"/>
    <dgm:cxn modelId="{F86BFA59-3AD8-40DF-A19C-C938D320A13D}" type="presParOf" srcId="{6BD0B586-AFD1-488F-A7FE-F1784882F22E}" destId="{191B82C5-6416-49D9-8E61-9ADDD0979B59}" srcOrd="11" destOrd="0" presId="urn:microsoft.com/office/officeart/2005/8/layout/radial6"/>
    <dgm:cxn modelId="{60A17E8D-9BAF-449D-954D-EB76555EC41E}" type="presParOf" srcId="{6BD0B586-AFD1-488F-A7FE-F1784882F22E}" destId="{2D03E82C-1ADE-4203-86E7-EFCFACAFCB50}" srcOrd="12" destOrd="0" presId="urn:microsoft.com/office/officeart/2005/8/layout/radial6"/>
    <dgm:cxn modelId="{7DB390DF-51F0-4252-966F-352C1FAFBCCF}" type="presParOf" srcId="{6BD0B586-AFD1-488F-A7FE-F1784882F22E}" destId="{7703B8DB-6E8C-413B-8799-DCF38109E4C6}" srcOrd="13" destOrd="0" presId="urn:microsoft.com/office/officeart/2005/8/layout/radial6"/>
    <dgm:cxn modelId="{00399D8E-BC74-4208-8E4B-5E5165F70DD7}" type="presParOf" srcId="{6BD0B586-AFD1-488F-A7FE-F1784882F22E}" destId="{46B5F382-10D9-457F-B732-D7CE6F543CBF}" srcOrd="14" destOrd="0" presId="urn:microsoft.com/office/officeart/2005/8/layout/radial6"/>
    <dgm:cxn modelId="{52A88818-28B3-4E30-A8BB-A1F21E75BBD2}" type="presParOf" srcId="{6BD0B586-AFD1-488F-A7FE-F1784882F22E}" destId="{D8A8FD0C-DF22-49CE-8745-1FE562342A14}" srcOrd="15" destOrd="0" presId="urn:microsoft.com/office/officeart/2005/8/layout/radial6"/>
    <dgm:cxn modelId="{E7EFA7ED-0E61-42B4-A494-BC4F44F6BA75}" type="presParOf" srcId="{6BD0B586-AFD1-488F-A7FE-F1784882F22E}" destId="{E3C3E901-4EE8-440C-A5A9-549F46267F5A}" srcOrd="16" destOrd="0" presId="urn:microsoft.com/office/officeart/2005/8/layout/radial6"/>
    <dgm:cxn modelId="{CDC70E88-72D8-4415-96CA-8819DA5D1D2A}" type="presParOf" srcId="{6BD0B586-AFD1-488F-A7FE-F1784882F22E}" destId="{2C59D603-6B34-4C64-A02F-2D39BD6831D3}" srcOrd="17" destOrd="0" presId="urn:microsoft.com/office/officeart/2005/8/layout/radial6"/>
    <dgm:cxn modelId="{B53522D4-8779-427C-BFC1-1054EC5F23E6}" type="presParOf" srcId="{6BD0B586-AFD1-488F-A7FE-F1784882F22E}" destId="{941F9043-03B9-4FFF-81C9-11F493D71834}" srcOrd="18" destOrd="0" presId="urn:microsoft.com/office/officeart/2005/8/layout/radial6"/>
  </dgm:cxnLst>
  <dgm:bg>
    <a:blipFill>
      <a:blip xmlns:r="http://schemas.openxmlformats.org/officeDocument/2006/relationships" r:embed="rId9"/>
      <a:stretch>
        <a:fillRect/>
      </a:stretch>
    </a:blipFill>
  </dgm:bg>
  <dgm:whole>
    <a:ln w="19050"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1F9043-03B9-4FFF-81C9-11F493D71834}">
      <dsp:nvSpPr>
        <dsp:cNvPr id="0" name=""/>
        <dsp:cNvSpPr/>
      </dsp:nvSpPr>
      <dsp:spPr>
        <a:xfrm>
          <a:off x="1978121" y="590264"/>
          <a:ext cx="4047358" cy="4047358"/>
        </a:xfrm>
        <a:prstGeom prst="blockArc">
          <a:avLst>
            <a:gd name="adj1" fmla="val 12595474"/>
            <a:gd name="adj2" fmla="val 16195661"/>
            <a:gd name="adj3" fmla="val 4524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0000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8FD0C-DF22-49CE-8745-1FE562342A14}">
      <dsp:nvSpPr>
        <dsp:cNvPr id="0" name=""/>
        <dsp:cNvSpPr/>
      </dsp:nvSpPr>
      <dsp:spPr>
        <a:xfrm>
          <a:off x="1976820" y="592520"/>
          <a:ext cx="4047358" cy="4047358"/>
        </a:xfrm>
        <a:prstGeom prst="blockArc">
          <a:avLst>
            <a:gd name="adj1" fmla="val 9000000"/>
            <a:gd name="adj2" fmla="val 12600000"/>
            <a:gd name="adj3" fmla="val 4524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0000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3E82C-1ADE-4203-86E7-EFCFACAFCB50}">
      <dsp:nvSpPr>
        <dsp:cNvPr id="0" name=""/>
        <dsp:cNvSpPr/>
      </dsp:nvSpPr>
      <dsp:spPr>
        <a:xfrm>
          <a:off x="1952450" y="551462"/>
          <a:ext cx="4047358" cy="4047358"/>
        </a:xfrm>
        <a:prstGeom prst="blockArc">
          <a:avLst>
            <a:gd name="adj1" fmla="val 5427474"/>
            <a:gd name="adj2" fmla="val 8917010"/>
            <a:gd name="adj3" fmla="val 4524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0000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E1814-E4E6-4EF3-8AC4-94C8D9ACF857}">
      <dsp:nvSpPr>
        <dsp:cNvPr id="0" name=""/>
        <dsp:cNvSpPr/>
      </dsp:nvSpPr>
      <dsp:spPr>
        <a:xfrm>
          <a:off x="1954246" y="551477"/>
          <a:ext cx="4047358" cy="4047358"/>
        </a:xfrm>
        <a:prstGeom prst="blockArc">
          <a:avLst>
            <a:gd name="adj1" fmla="val 1912013"/>
            <a:gd name="adj2" fmla="val 5430595"/>
            <a:gd name="adj3" fmla="val 4524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0000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29884-CBAD-4A1C-9217-BDA8CCAC4846}">
      <dsp:nvSpPr>
        <dsp:cNvPr id="0" name=""/>
        <dsp:cNvSpPr/>
      </dsp:nvSpPr>
      <dsp:spPr>
        <a:xfrm>
          <a:off x="1880975" y="616359"/>
          <a:ext cx="4047358" cy="4047358"/>
        </a:xfrm>
        <a:prstGeom prst="blockArc">
          <a:avLst>
            <a:gd name="adj1" fmla="val 19912013"/>
            <a:gd name="adj2" fmla="val 1830595"/>
            <a:gd name="adj3" fmla="val 4524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0000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885CC-0F70-45F3-A66C-2665D0348249}">
      <dsp:nvSpPr>
        <dsp:cNvPr id="0" name=""/>
        <dsp:cNvSpPr/>
      </dsp:nvSpPr>
      <dsp:spPr>
        <a:xfrm>
          <a:off x="1921158" y="640268"/>
          <a:ext cx="4047358" cy="4047358"/>
        </a:xfrm>
        <a:prstGeom prst="blockArc">
          <a:avLst>
            <a:gd name="adj1" fmla="val 16281028"/>
            <a:gd name="adj2" fmla="val 19915623"/>
            <a:gd name="adj3" fmla="val 4524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0000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E601D-3DE2-4A8D-845B-CBC1207B99CF}">
      <dsp:nvSpPr>
        <dsp:cNvPr id="0" name=""/>
        <dsp:cNvSpPr/>
      </dsp:nvSpPr>
      <dsp:spPr>
        <a:xfrm>
          <a:off x="3108639" y="1696055"/>
          <a:ext cx="1816633" cy="181663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prstTxWarp prst="textChevronInverted">
            <a:avLst/>
          </a:prstTxWarp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err="1" smtClean="0">
              <a:ln w="19050" cmpd="sng">
                <a:solidFill>
                  <a:srgbClr val="C00000"/>
                </a:solidFill>
                <a:prstDash val="solid"/>
              </a:ln>
              <a:solidFill>
                <a:srgbClr val="009900"/>
              </a:solidFill>
              <a:effectLst/>
              <a:latin typeface="NikoshBAN" pitchFamily="2" charset="0"/>
              <a:cs typeface="NikoshBAN" pitchFamily="2" charset="0"/>
            </a:rPr>
            <a:t>খাদ্যের</a:t>
          </a:r>
          <a:r>
            <a:rPr lang="en-US" sz="2000" b="1" kern="1200" cap="none" spc="0" dirty="0" smtClean="0">
              <a:ln w="19050" cmpd="sng">
                <a:solidFill>
                  <a:srgbClr val="C00000"/>
                </a:solidFill>
                <a:prstDash val="solid"/>
              </a:ln>
              <a:solidFill>
                <a:srgbClr val="009900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cap="none" spc="0" dirty="0" err="1" smtClean="0">
              <a:ln w="19050" cmpd="sng">
                <a:solidFill>
                  <a:srgbClr val="C00000"/>
                </a:solidFill>
                <a:prstDash val="solid"/>
              </a:ln>
              <a:solidFill>
                <a:srgbClr val="009900"/>
              </a:solidFill>
              <a:effectLst/>
              <a:latin typeface="NikoshBAN" pitchFamily="2" charset="0"/>
              <a:cs typeface="NikoshBAN" pitchFamily="2" charset="0"/>
            </a:rPr>
            <a:t>উপদান</a:t>
          </a:r>
          <a:r>
            <a:rPr lang="en-US" sz="2000" b="1" kern="1200" cap="none" spc="0" dirty="0" smtClean="0">
              <a:ln w="19050" cmpd="sng">
                <a:solidFill>
                  <a:srgbClr val="C00000"/>
                </a:solidFill>
                <a:prstDash val="solid"/>
              </a:ln>
              <a:solidFill>
                <a:srgbClr val="009900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000" b="1" kern="1200" cap="none" spc="0" dirty="0">
            <a:ln w="19050" cmpd="sng">
              <a:solidFill>
                <a:srgbClr val="C00000"/>
              </a:solidFill>
              <a:prstDash val="solid"/>
            </a:ln>
            <a:solidFill>
              <a:srgbClr val="009900"/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3108639" y="1696055"/>
        <a:ext cx="1816633" cy="1816633"/>
      </dsp:txXfrm>
    </dsp:sp>
    <dsp:sp modelId="{6493889B-173A-4B58-9002-691290B08D22}">
      <dsp:nvSpPr>
        <dsp:cNvPr id="0" name=""/>
        <dsp:cNvSpPr/>
      </dsp:nvSpPr>
      <dsp:spPr>
        <a:xfrm>
          <a:off x="3363482" y="223"/>
          <a:ext cx="1271643" cy="127164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76200" cap="flat" cmpd="sng" algn="ctr">
          <a:solidFill>
            <a:srgbClr val="00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prstTxWarp prst="textWave2">
            <a:avLst/>
          </a:prstTxWarp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err="1" smtClean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rPr>
            <a:t>প্রোটিন</a:t>
          </a:r>
          <a:r>
            <a:rPr lang="en-US" sz="20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0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NikoshBAN" pitchFamily="2" charset="0"/>
            <a:cs typeface="NikoshBAN" pitchFamily="2" charset="0"/>
          </a:endParaRPr>
        </a:p>
      </dsp:txBody>
      <dsp:txXfrm>
        <a:off x="3363482" y="223"/>
        <a:ext cx="1271643" cy="1271643"/>
      </dsp:txXfrm>
    </dsp:sp>
    <dsp:sp modelId="{4642EE5A-528D-4F6E-82EB-A878D15320BC}">
      <dsp:nvSpPr>
        <dsp:cNvPr id="0" name=""/>
        <dsp:cNvSpPr/>
      </dsp:nvSpPr>
      <dsp:spPr>
        <a:xfrm>
          <a:off x="5062066" y="1046783"/>
          <a:ext cx="1271643" cy="127164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76200" cap="flat" cmpd="sng" algn="ctr">
          <a:solidFill>
            <a:srgbClr val="99118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prstTxWarp prst="textWave1">
            <a:avLst/>
          </a:prstTxWarp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কার্বোহাইড্রেট</a:t>
          </a:r>
          <a:r>
            <a:rPr lang="en-US" sz="20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rPr>
            <a:t>  </a:t>
          </a:r>
          <a:endParaRPr lang="en-US" sz="20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NikoshBAN" pitchFamily="2" charset="0"/>
            <a:cs typeface="NikoshBAN" pitchFamily="2" charset="0"/>
          </a:endParaRPr>
        </a:p>
      </dsp:txBody>
      <dsp:txXfrm>
        <a:off x="5062066" y="1046783"/>
        <a:ext cx="1271643" cy="1271643"/>
      </dsp:txXfrm>
    </dsp:sp>
    <dsp:sp modelId="{8E6FD281-DC51-4AE7-ADA7-D7FE0551FBB0}">
      <dsp:nvSpPr>
        <dsp:cNvPr id="0" name=""/>
        <dsp:cNvSpPr/>
      </dsp:nvSpPr>
      <dsp:spPr>
        <a:xfrm>
          <a:off x="5021888" y="2983562"/>
          <a:ext cx="1271643" cy="127164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762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prstTxWarp prst="textArchDownPour">
            <a:avLst/>
          </a:prstTxWarp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ফ্যাট</a:t>
          </a:r>
          <a:endParaRPr lang="en-US" sz="28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021888" y="2983562"/>
        <a:ext cx="1271643" cy="1271643"/>
      </dsp:txXfrm>
    </dsp:sp>
    <dsp:sp modelId="{AE5D3CF5-9A2D-4844-84FE-F4B1FB0CED5F}">
      <dsp:nvSpPr>
        <dsp:cNvPr id="0" name=""/>
        <dsp:cNvSpPr/>
      </dsp:nvSpPr>
      <dsp:spPr>
        <a:xfrm>
          <a:off x="3324500" y="3917156"/>
          <a:ext cx="1271643" cy="1271643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76200" cap="flat" cmpd="sng" algn="ctr">
          <a:solidFill>
            <a:srgbClr val="00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prstTxWarp prst="textWave2">
            <a:avLst/>
          </a:prstTxWarp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ভিটামিন</a:t>
          </a:r>
          <a:r>
            <a:rPr lang="en-US" sz="20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0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NikoshBAN" pitchFamily="2" charset="0"/>
            <a:cs typeface="NikoshBAN" pitchFamily="2" charset="0"/>
          </a:endParaRPr>
        </a:p>
      </dsp:txBody>
      <dsp:txXfrm>
        <a:off x="3324500" y="3917156"/>
        <a:ext cx="1271643" cy="1271643"/>
      </dsp:txXfrm>
    </dsp:sp>
    <dsp:sp modelId="{7703B8DB-6E8C-413B-8799-DCF38109E4C6}">
      <dsp:nvSpPr>
        <dsp:cNvPr id="0" name=""/>
        <dsp:cNvSpPr/>
      </dsp:nvSpPr>
      <dsp:spPr>
        <a:xfrm>
          <a:off x="1651766" y="2969328"/>
          <a:ext cx="1271643" cy="1271643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762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prstTxWarp prst="textWave1">
            <a:avLst/>
          </a:prstTxWarp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50" dirty="0" err="1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ধাতব</a:t>
          </a:r>
          <a:r>
            <a:rPr lang="en-US" sz="2000" b="1" kern="1200" cap="none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cap="none" spc="50" dirty="0" err="1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লবন</a:t>
          </a:r>
          <a:r>
            <a:rPr lang="en-US" sz="2000" b="1" kern="1200" cap="none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। </a:t>
          </a:r>
          <a:endParaRPr lang="en-US" sz="2000" b="1" kern="1200" cap="none" spc="50" dirty="0">
            <a:ln w="11430"/>
            <a:solidFill>
              <a:schemeClr val="tx1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651766" y="2969328"/>
        <a:ext cx="1271643" cy="1271643"/>
      </dsp:txXfrm>
    </dsp:sp>
    <dsp:sp modelId="{E3C3E901-4EE8-440C-A5A9-549F46267F5A}">
      <dsp:nvSpPr>
        <dsp:cNvPr id="0" name=""/>
        <dsp:cNvSpPr/>
      </dsp:nvSpPr>
      <dsp:spPr>
        <a:xfrm>
          <a:off x="1651766" y="991428"/>
          <a:ext cx="1271643" cy="1271643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76200" cap="flat" cmpd="sng" algn="ctr">
          <a:solidFill>
            <a:srgbClr val="99118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prstTxWarp prst="textWave2">
            <a:avLst/>
          </a:prstTxWarp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পানি</a:t>
          </a:r>
          <a:r>
            <a:rPr lang="en-US" sz="20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0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NikoshBAN" pitchFamily="2" charset="0"/>
            <a:cs typeface="NikoshBAN" pitchFamily="2" charset="0"/>
          </a:endParaRPr>
        </a:p>
      </dsp:txBody>
      <dsp:txXfrm>
        <a:off x="1651766" y="991428"/>
        <a:ext cx="1271643" cy="1271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6000"/>
            <a:lum/>
          </a:blip>
          <a:srcRect/>
          <a:tile tx="0" ty="0" sx="100000" sy="100000" flip="y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22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3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tangiralovely55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5.jpeg"/><Relationship Id="rId7" Type="http://schemas.openxmlformats.org/officeDocument/2006/relationships/image" Target="../media/image1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jpeg"/><Relationship Id="rId11" Type="http://schemas.openxmlformats.org/officeDocument/2006/relationships/image" Target="../media/image23.jpeg"/><Relationship Id="rId5" Type="http://schemas.openxmlformats.org/officeDocument/2006/relationships/image" Target="../media/image32.jpeg"/><Relationship Id="rId10" Type="http://schemas.openxmlformats.org/officeDocument/2006/relationships/image" Target="../media/image35.jpeg"/><Relationship Id="rId4" Type="http://schemas.openxmlformats.org/officeDocument/2006/relationships/image" Target="../media/image31.jpe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jpeg"/><Relationship Id="rId5" Type="http://schemas.openxmlformats.org/officeDocument/2006/relationships/image" Target="../media/image30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A6%E0%A7%81%E0%A6%A7" TargetMode="External"/><Relationship Id="rId7" Type="http://schemas.openxmlformats.org/officeDocument/2006/relationships/hyperlink" Target="https://pustibari.com/%e0%a6%a4%e0%a7%87%e0%a6%b2-%e0%a6%ac%e0%a6%be-%e0%a6%b8%e0%a7%8d%e0%a6%a8%e0%a7%87%e0%a6%b9-%e0%a6%9c%e0%a6%be%e0%a6%a4%e0%a7%80%e0%a7%9f-%e0%a6%96%e0%a6%be%e0%a6%a6%e0%a7%8d%e0%a6%af/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pustibari.com/%e0%a6%ad%e0%a6%bf%e0%a6%9f%e0%a6%be%e0%a6%ae%e0%a6%bf%e0%a6%a8%e0%a7%87%e0%a6%b0-%e0%a6%89%e0%a7%8e%e0%a6%b8-%e0%a6%97%e0%a7%81%e0%a6%b0%e0%a7%81%e0%a6%a4%e0%a7%8d%e0%a6%ac/" TargetMode="External"/><Relationship Id="rId5" Type="http://schemas.openxmlformats.org/officeDocument/2006/relationships/hyperlink" Target="https://pustibari.com/%e0%a6%96%e0%a6%be%e0%a6%a6%e0%a7%8d%e0%a6%af%e0%a7%87%e0%a6%b0-%e0%a6%95%e0%a6%be%e0%a6%9c-%e0%a6%93-%e0%a6%b6%e0%a7%8d%e0%a6%b0%e0%a7%87%e0%a6%a3%e0%a7%80%e0%a6%ac%e0%a6%bf%e0%a6%ad%e0%a6%be/" TargetMode="External"/><Relationship Id="rId4" Type="http://schemas.openxmlformats.org/officeDocument/2006/relationships/hyperlink" Target="https://www.webmd.com/fitness-exercise/guide/good-protein-sourc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304800" y="609600"/>
            <a:ext cx="8686800" cy="3810000"/>
          </a:xfrm>
          <a:prstGeom prst="wave">
            <a:avLst>
              <a:gd name="adj1" fmla="val 20000"/>
              <a:gd name="adj2" fmla="val 0"/>
            </a:avLst>
          </a:prstGeom>
          <a:blipFill>
            <a:blip r:embed="rId2" cstate="print"/>
            <a:stretch>
              <a:fillRect/>
            </a:stretch>
          </a:blipFill>
          <a:ln w="762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755161">
            <a:off x="447633" y="1552517"/>
            <a:ext cx="8199289" cy="2215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Wave2">
              <a:avLst>
                <a:gd name="adj1" fmla="val 20000"/>
                <a:gd name="adj2" fmla="val -7101"/>
              </a:avLst>
            </a:prstTxWarp>
            <a:spAutoFit/>
          </a:bodyPr>
          <a:lstStyle/>
          <a:p>
            <a:r>
              <a:rPr lang="en-US" sz="59500" dirty="0" err="1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59500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9500" dirty="0" err="1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59500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9500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n 6"/>
          <p:cNvSpPr/>
          <p:nvPr/>
        </p:nvSpPr>
        <p:spPr>
          <a:xfrm>
            <a:off x="6400800" y="-152400"/>
            <a:ext cx="2133600" cy="2209800"/>
          </a:xfrm>
          <a:prstGeom prst="sun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762000" y="4191000"/>
            <a:ext cx="2133600" cy="2209800"/>
          </a:xfrm>
          <a:prstGeom prst="sun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7010400" y="4267200"/>
            <a:ext cx="2133600" cy="2209800"/>
          </a:xfrm>
          <a:prstGeom prst="sun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609600" y="228600"/>
          <a:ext cx="80010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0" y="76200"/>
            <a:ext cx="5105400" cy="1447800"/>
          </a:xfrm>
          <a:prstGeom prst="downArrowCallout">
            <a:avLst>
              <a:gd name="adj1" fmla="val 25000"/>
              <a:gd name="adj2" fmla="val 22416"/>
              <a:gd name="adj3" fmla="val 25000"/>
              <a:gd name="adj4" fmla="val 64977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pPr algn="ctr"/>
            <a:r>
              <a:rPr lang="en-US" sz="4400" b="1" dirty="0" err="1" smtClean="0">
                <a:ln>
                  <a:solidFill>
                    <a:srgbClr val="C000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 smtClean="0">
                <a:ln>
                  <a:solidFill>
                    <a:srgbClr val="C000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C000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ln>
                  <a:solidFill>
                    <a:srgbClr val="C000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>
                <a:solidFill>
                  <a:srgbClr val="C00000"/>
                </a:solidFill>
              </a:ln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0" y="1600200"/>
            <a:ext cx="3810000" cy="762000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১ ।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খাদ্য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কাকে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বলে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? </a:t>
            </a:r>
            <a:endParaRPr lang="en-US" dirty="0">
              <a:ln w="12700">
                <a:solidFill>
                  <a:srgbClr val="0000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533400" y="2438400"/>
            <a:ext cx="3886200" cy="762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 ২ । </a:t>
            </a:r>
            <a:r>
              <a:rPr lang="en-US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838200" y="3276600"/>
            <a:ext cx="4114800" cy="762000"/>
          </a:xfrm>
          <a:prstGeom prst="fra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৩ ।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066800" y="4191000"/>
            <a:ext cx="4648200" cy="762000"/>
          </a:xfrm>
          <a:prstGeom prst="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991186"/>
                </a:solidFill>
                <a:latin typeface="NikoshBAN" pitchFamily="2" charset="0"/>
                <a:cs typeface="NikoshBAN" pitchFamily="2" charset="0"/>
              </a:rPr>
              <a:t> ৪ । </a:t>
            </a:r>
            <a:r>
              <a:rPr lang="en-US" sz="2000" dirty="0" err="1" smtClean="0">
                <a:solidFill>
                  <a:srgbClr val="991186"/>
                </a:solidFill>
                <a:latin typeface="NikoshBAN" pitchFamily="2" charset="0"/>
                <a:cs typeface="NikoshBAN" pitchFamily="2" charset="0"/>
              </a:rPr>
              <a:t>আয়োডিন</a:t>
            </a:r>
            <a:r>
              <a:rPr lang="en-US" sz="2000" dirty="0" smtClean="0">
                <a:solidFill>
                  <a:srgbClr val="99118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991186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solidFill>
                  <a:srgbClr val="991186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000" dirty="0">
              <a:solidFill>
                <a:srgbClr val="99118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1447800" y="5029200"/>
            <a:ext cx="5029200" cy="762000"/>
          </a:xfrm>
          <a:prstGeom prst="fram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৫  । </a:t>
            </a:r>
            <a:r>
              <a:rPr lang="en-US" sz="2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প্রনির</a:t>
            </a:r>
            <a:r>
              <a:rPr lang="en-US" sz="2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অস্তিত্ব</a:t>
            </a:r>
            <a:r>
              <a:rPr lang="en-US" sz="2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কল্পনা</a:t>
            </a:r>
            <a:r>
              <a:rPr lang="en-US" sz="2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1828800" y="5943600"/>
            <a:ext cx="5181600" cy="762000"/>
          </a:xfrm>
          <a:prstGeom prst="fram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৬ । </a:t>
            </a:r>
            <a:r>
              <a:rPr lang="en-US" sz="20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0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0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0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0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উতপাদন</a:t>
            </a:r>
            <a:r>
              <a:rPr lang="en-US" sz="20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কারি</a:t>
            </a:r>
            <a:r>
              <a:rPr lang="en-US" sz="20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0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0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0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5791200" y="609600"/>
            <a:ext cx="2971800" cy="3657600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/>
        </p:nvSpPr>
        <p:spPr>
          <a:xfrm>
            <a:off x="6858000" y="4572000"/>
            <a:ext cx="2133600" cy="1828800"/>
          </a:xfrm>
          <a:prstGeom prst="sun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457200" y="0"/>
            <a:ext cx="6172200" cy="1752600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জোড়ায়কাজ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7391400" y="152400"/>
            <a:ext cx="1600200" cy="1828800"/>
          </a:xfrm>
          <a:prstGeom prst="round1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7010400" y="2133600"/>
            <a:ext cx="2133600" cy="1600200"/>
          </a:xfrm>
          <a:prstGeom prst="round1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7010400" y="3810000"/>
            <a:ext cx="2133600" cy="2057400"/>
          </a:xfrm>
          <a:prstGeom prst="round1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৩নং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1828800"/>
            <a:ext cx="6934200" cy="4419600"/>
          </a:xfrm>
          <a:prstGeom prst="frame">
            <a:avLst>
              <a:gd name="adj1" fmla="val 9293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১ 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রোগে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আক্রান্তের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 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উপয়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?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 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ইহার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 ।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উপদান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লক্ষন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 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905000" y="228600"/>
            <a:ext cx="4724400" cy="1828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6600" b="1" dirty="0" err="1" smtClean="0">
                <a:ln w="28575">
                  <a:solidFill>
                    <a:srgbClr val="0000FF"/>
                  </a:solidFill>
                </a:ln>
                <a:solidFill>
                  <a:srgbClr val="FFFF00"/>
                </a:solidFill>
                <a:latin typeface="Arial Black" pitchFamily="34" charset="0"/>
                <a:cs typeface="NikoshBAN" pitchFamily="2" charset="0"/>
              </a:rPr>
              <a:t>দলীয়</a:t>
            </a:r>
            <a:r>
              <a:rPr lang="en-US" sz="6600" b="1" dirty="0" smtClean="0">
                <a:ln w="28575">
                  <a:solidFill>
                    <a:srgbClr val="0000FF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28575">
                  <a:solidFill>
                    <a:srgbClr val="0000FF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dirty="0" smtClean="0">
                <a:ln w="28575">
                  <a:solidFill>
                    <a:srgbClr val="0000FF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600" b="1" dirty="0">
              <a:ln w="28575">
                <a:solidFill>
                  <a:srgbClr val="0000FF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2133600"/>
            <a:ext cx="9067800" cy="914400"/>
          </a:xfrm>
          <a:prstGeom prst="fram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endParaRPr lang="en-US" sz="16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১ ।</a:t>
            </a:r>
            <a:r>
              <a:rPr lang="en-U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উপদান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ক্যালসিয়ামের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লক্ষন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?    </a:t>
            </a: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52400" y="3429000"/>
            <a:ext cx="7239000" cy="914400"/>
          </a:xfrm>
          <a:prstGeom prst="fra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২ ।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আইয়োডিনের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কার্যকারিতা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লক্ষন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বিবারন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।    </a:t>
            </a: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52400" y="4876800"/>
            <a:ext cx="6934200" cy="9144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৩ ।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লৌহ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লক্ষন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ইহার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কার্যকারিতার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বিবারন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। 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n 6"/>
          <p:cNvSpPr/>
          <p:nvPr/>
        </p:nvSpPr>
        <p:spPr>
          <a:xfrm>
            <a:off x="7467600" y="762000"/>
            <a:ext cx="1447800" cy="1219200"/>
          </a:xfrm>
          <a:prstGeom prst="su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7696200" y="5181600"/>
            <a:ext cx="1447800" cy="1219200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696200" y="3352800"/>
            <a:ext cx="1447800" cy="1219200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228600" y="762000"/>
            <a:ext cx="1447800" cy="12192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33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2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6" presetClass="exit" presetSubtype="26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8" presetClass="exit" presetSubtype="1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905000" y="76200"/>
            <a:ext cx="3581400" cy="2590800"/>
          </a:xfrm>
          <a:prstGeom prst="star6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5400" dirty="0" err="1" smtClean="0">
                <a:ln w="19050">
                  <a:solidFill>
                    <a:srgbClr val="C000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76200" y="2819400"/>
            <a:ext cx="9067800" cy="3962400"/>
          </a:xfrm>
          <a:prstGeom prst="frame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১  ।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প্রটিনের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২  ।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৩ ।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পলিস্যাকাইরাইড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?  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৪ ।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৫ ।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ও 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?   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20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52400" y="228600"/>
            <a:ext cx="6477000" cy="2667000"/>
          </a:xfrm>
          <a:prstGeom prst="horizontalScroll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6858000" y="152400"/>
            <a:ext cx="2209800" cy="2590800"/>
          </a:xfrm>
          <a:prstGeom prst="round1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। </a:t>
            </a:r>
            <a:r>
              <a:rPr lang="en-US" sz="2800" b="1" dirty="0" err="1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ম্যারাসমাস</a:t>
            </a:r>
            <a:r>
              <a:rPr lang="en-US" sz="2800" b="1" dirty="0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endParaRPr lang="en-US" sz="2800" b="1" dirty="0" smtClean="0">
              <a:ln w="3175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 smtClean="0">
              <a:ln w="3175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</a:p>
          <a:p>
            <a:pPr algn="ctr"/>
            <a:r>
              <a:rPr lang="en-US" sz="2800" b="1" dirty="0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কোয়াশিয়কর</a:t>
            </a:r>
            <a:r>
              <a:rPr lang="en-US" sz="2800" b="1" dirty="0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11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6858000" y="3124200"/>
            <a:ext cx="2133600" cy="2743200"/>
          </a:xfrm>
          <a:prstGeom prst="snip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২।অন্ধ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3048000"/>
            <a:ext cx="6858000" cy="2743200"/>
          </a:xfrm>
          <a:prstGeom prst="frame">
            <a:avLst>
              <a:gd name="adj1" fmla="val 7802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১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শিশুদ্বয়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?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ইহার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, 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। 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প্রেক্ষাপটে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করনীয়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শিশুটির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ভিটামিনের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?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ভিটামিনের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,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আভাব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বিবারন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প্রতিরোধ্মূলক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ব্যাবস্থা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?  </a:t>
            </a:r>
          </a:p>
          <a:p>
            <a:pPr>
              <a:buFont typeface="Wingdings" pitchFamily="2" charset="2"/>
              <a:buChar char="v"/>
            </a:pP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8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9144000" cy="3962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err="1" smtClean="0">
                <a:ln w="76200">
                  <a:solidFill>
                    <a:srgbClr val="0099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আল্লাহ</a:t>
            </a:r>
            <a:r>
              <a:rPr lang="en-US" sz="11500" b="1" dirty="0" smtClean="0">
                <a:ln w="76200">
                  <a:solidFill>
                    <a:srgbClr val="0099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1500" b="1" dirty="0" err="1" smtClean="0">
                <a:ln w="76200">
                  <a:solidFill>
                    <a:srgbClr val="0099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হাফিজ</a:t>
            </a:r>
            <a:r>
              <a:rPr lang="en-US" sz="11500" b="1" dirty="0" smtClean="0">
                <a:ln w="76200">
                  <a:solidFill>
                    <a:srgbClr val="0099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11500" b="1" cap="none" spc="0" dirty="0">
              <a:ln w="76200">
                <a:solidFill>
                  <a:srgbClr val="0099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 rot="964870">
            <a:off x="2326669" y="1161650"/>
            <a:ext cx="5225932" cy="4883156"/>
          </a:xfrm>
          <a:prstGeom prst="donut">
            <a:avLst>
              <a:gd name="adj" fmla="val 201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600200"/>
            <a:ext cx="4114800" cy="4114800"/>
          </a:xfrm>
          <a:prstGeom prst="rect">
            <a:avLst/>
          </a:prstGeom>
          <a:noFill/>
        </p:spPr>
        <p:txBody>
          <a:bodyPr wrap="none" rtlCol="0">
            <a:prstTxWarp prst="textCircle">
              <a:avLst/>
            </a:prstTxWarp>
            <a:spAutoFit/>
          </a:bodyPr>
          <a:lstStyle/>
          <a:p>
            <a:r>
              <a:rPr lang="en-US" sz="2400" b="1" dirty="0" err="1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তানজীরা</a:t>
            </a:r>
            <a:r>
              <a:rPr lang="en-US" sz="2400" b="1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খানম</a:t>
            </a:r>
            <a:r>
              <a:rPr lang="en-US" sz="2400" b="1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 । </a:t>
            </a:r>
            <a:r>
              <a:rPr lang="en-US" sz="2400" b="1" dirty="0" err="1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সিনিয়ার</a:t>
            </a:r>
            <a:r>
              <a:rPr lang="en-US" sz="2400" b="1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শিক্ষিকা</a:t>
            </a:r>
            <a:r>
              <a:rPr lang="en-US" sz="2400" b="1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 ঃ-  </a:t>
            </a:r>
            <a:r>
              <a:rPr lang="en-US" sz="2400" b="1" dirty="0" err="1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400" b="1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b="1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শাহীমহল্লা</a:t>
            </a:r>
            <a:r>
              <a:rPr lang="en-US" sz="2400" b="1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মোহাম্মাদীয়া</a:t>
            </a:r>
            <a:r>
              <a:rPr lang="en-US" sz="2400" b="1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b="1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2400" b="1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কুতুবপুর</a:t>
            </a:r>
            <a:r>
              <a:rPr lang="en-US" sz="2400" b="1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ফতুল্লা</a:t>
            </a:r>
            <a:r>
              <a:rPr lang="en-US" sz="2400" b="1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নারায়ঙ্গঙ্ক</a:t>
            </a:r>
            <a:r>
              <a:rPr lang="en-US" sz="2400" b="1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76600" y="2057400"/>
            <a:ext cx="3276600" cy="31242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-Point Star 6"/>
          <p:cNvSpPr/>
          <p:nvPr/>
        </p:nvSpPr>
        <p:spPr>
          <a:xfrm>
            <a:off x="990600" y="762000"/>
            <a:ext cx="1981200" cy="1600200"/>
          </a:xfrm>
          <a:prstGeom prst="star6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6781800" y="762000"/>
            <a:ext cx="1981200" cy="1600200"/>
          </a:xfrm>
          <a:prstGeom prst="star6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endParaRPr 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০১৭২৭৯৭৪৭৫৬ 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1143000" y="4876800"/>
            <a:ext cx="1981200" cy="1600200"/>
          </a:xfrm>
          <a:prstGeom prst="star6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Email: </a:t>
            </a:r>
            <a:r>
              <a:rPr lang="en-US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hlinkClick r:id="rId4"/>
              </a:rPr>
              <a:t>tangiralovely55@gmail.com</a:t>
            </a:r>
            <a:r>
              <a:rPr lang="en-US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endParaRPr lang="en-US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6934200" y="4724400"/>
            <a:ext cx="1981200" cy="1600200"/>
          </a:xfrm>
          <a:prstGeom prst="star6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নং০১৬২২২৩৬৪৫৫ </a:t>
            </a:r>
            <a:endParaRPr lang="en-US" sz="1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1219200"/>
            <a:ext cx="7772400" cy="51054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rgbClr val="0000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 </a:t>
            </a:r>
          </a:p>
          <a:p>
            <a:pPr algn="ctr"/>
            <a:endParaRPr lang="en-US" sz="3600" b="1" dirty="0" smtClean="0">
              <a:ln w="18000">
                <a:solidFill>
                  <a:srgbClr val="0000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গার্হস্থ্য</a:t>
            </a:r>
            <a:r>
              <a:rPr lang="en-US" sz="3600" b="1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b="1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3600" b="1" dirty="0" err="1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 মিনিট </a:t>
            </a:r>
          </a:p>
          <a:p>
            <a:pPr algn="ctr"/>
            <a:r>
              <a:rPr lang="en-US" sz="3600" b="1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      </a:t>
            </a:r>
            <a:r>
              <a:rPr lang="en-US" sz="3600" b="1" dirty="0" err="1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600" b="1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১০ম </a:t>
            </a:r>
            <a:r>
              <a:rPr lang="en-US" sz="3600" b="1" dirty="0" err="1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600" b="1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3600" b="1" dirty="0" err="1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উপদান</a:t>
            </a:r>
            <a:r>
              <a:rPr lang="en-US" sz="3600" b="1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  <a:endParaRPr lang="en-US" sz="3600" b="1" dirty="0">
              <a:ln w="18000">
                <a:solidFill>
                  <a:srgbClr val="0000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6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6-Point Star 13"/>
          <p:cNvSpPr/>
          <p:nvPr/>
        </p:nvSpPr>
        <p:spPr>
          <a:xfrm>
            <a:off x="7848600" y="152400"/>
            <a:ext cx="1143000" cy="1371600"/>
          </a:xfrm>
          <a:prstGeom prst="star6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152400" y="152400"/>
            <a:ext cx="1066800" cy="1219200"/>
          </a:xfrm>
          <a:prstGeom prst="star6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6-Point Star 16"/>
          <p:cNvSpPr/>
          <p:nvPr/>
        </p:nvSpPr>
        <p:spPr>
          <a:xfrm>
            <a:off x="7543800" y="5334000"/>
            <a:ext cx="1447800" cy="1524000"/>
          </a:xfrm>
          <a:prstGeom prst="star6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6-Point Star 21"/>
          <p:cNvSpPr/>
          <p:nvPr/>
        </p:nvSpPr>
        <p:spPr>
          <a:xfrm>
            <a:off x="228600" y="5486400"/>
            <a:ext cx="1371600" cy="1371600"/>
          </a:xfrm>
          <a:prstGeom prst="star6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arallelogram 22"/>
          <p:cNvSpPr/>
          <p:nvPr/>
        </p:nvSpPr>
        <p:spPr>
          <a:xfrm>
            <a:off x="228600" y="1752600"/>
            <a:ext cx="2971800" cy="1600200"/>
          </a:xfrm>
          <a:prstGeom prst="parallelogram">
            <a:avLst/>
          </a:prstGeom>
          <a:blipFill>
            <a:blip r:embed="rId6" cstate="print"/>
            <a:stretch>
              <a:fillRect/>
            </a:stretch>
          </a:blipFill>
          <a:ln w="76200">
            <a:solidFill>
              <a:srgbClr val="0099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arallelogram 23"/>
          <p:cNvSpPr/>
          <p:nvPr/>
        </p:nvSpPr>
        <p:spPr>
          <a:xfrm>
            <a:off x="3200400" y="1676400"/>
            <a:ext cx="2819400" cy="1600200"/>
          </a:xfrm>
          <a:prstGeom prst="parallelogram">
            <a:avLst/>
          </a:prstGeom>
          <a:blipFill>
            <a:blip r:embed="rId7" cstate="print"/>
            <a:stretch>
              <a:fillRect/>
            </a:stretch>
          </a:blipFill>
          <a:ln w="76200">
            <a:solidFill>
              <a:srgbClr val="0099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 24"/>
          <p:cNvSpPr/>
          <p:nvPr/>
        </p:nvSpPr>
        <p:spPr>
          <a:xfrm>
            <a:off x="6096000" y="1752600"/>
            <a:ext cx="3048000" cy="1524000"/>
          </a:xfrm>
          <a:prstGeom prst="parallelogram">
            <a:avLst/>
          </a:prstGeom>
          <a:blipFill>
            <a:blip r:embed="rId8" cstate="print"/>
            <a:stretch>
              <a:fillRect/>
            </a:stretch>
          </a:blipFill>
          <a:ln w="76200">
            <a:solidFill>
              <a:srgbClr val="0099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Alternate Process 25"/>
          <p:cNvSpPr/>
          <p:nvPr/>
        </p:nvSpPr>
        <p:spPr>
          <a:xfrm>
            <a:off x="228600" y="3505200"/>
            <a:ext cx="2590800" cy="1828800"/>
          </a:xfrm>
          <a:prstGeom prst="flowChartAlternateProcess">
            <a:avLst/>
          </a:prstGeom>
          <a:blipFill>
            <a:blip r:embed="rId9" cstate="print"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Alternate Process 26"/>
          <p:cNvSpPr/>
          <p:nvPr/>
        </p:nvSpPr>
        <p:spPr>
          <a:xfrm>
            <a:off x="3429000" y="3505200"/>
            <a:ext cx="2590800" cy="1828800"/>
          </a:xfrm>
          <a:prstGeom prst="flowChartAlternateProcess">
            <a:avLst/>
          </a:prstGeom>
          <a:blipFill>
            <a:blip r:embed="rId10" cstate="print"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Alternate Process 28"/>
          <p:cNvSpPr/>
          <p:nvPr/>
        </p:nvSpPr>
        <p:spPr>
          <a:xfrm>
            <a:off x="6400800" y="3429000"/>
            <a:ext cx="2590800" cy="1828800"/>
          </a:xfrm>
          <a:prstGeom prst="flowChartAlternateProcess">
            <a:avLst/>
          </a:prstGeom>
          <a:blipFill>
            <a:blip r:embed="rId11" cstate="print"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Callout 29"/>
          <p:cNvSpPr/>
          <p:nvPr/>
        </p:nvSpPr>
        <p:spPr>
          <a:xfrm>
            <a:off x="1600200" y="152400"/>
            <a:ext cx="6096000" cy="1447800"/>
          </a:xfrm>
          <a:prstGeom prst="downArrowCallout">
            <a:avLst>
              <a:gd name="adj1" fmla="val 25000"/>
              <a:gd name="adj2" fmla="val 23588"/>
              <a:gd name="adj3" fmla="val 25000"/>
              <a:gd name="adj4" fmla="val 64977"/>
            </a:avLst>
          </a:prstGeom>
          <a:blipFill>
            <a:blip r:embed="rId12" cstate="print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3175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ছবিগুলোদেখে</a:t>
            </a:r>
            <a:r>
              <a:rPr lang="en-US" sz="4400" dirty="0" smtClean="0">
                <a:ln w="3175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n w="3175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ln w="3175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75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4400" b="1" dirty="0" smtClean="0">
                <a:ln w="3175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75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400" b="1" dirty="0" smtClean="0">
                <a:ln w="3175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400" b="1" dirty="0">
              <a:ln w="3175">
                <a:solidFill>
                  <a:srgbClr val="FFFF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>
          <a:xfrm>
            <a:off x="0" y="152400"/>
            <a:ext cx="8991600" cy="2743200"/>
          </a:xfrm>
          <a:prstGeom prst="downArrowCallou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28575">
                  <a:solidFill>
                    <a:srgbClr val="0099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7200" b="1" dirty="0" smtClean="0">
                <a:ln w="28575">
                  <a:solidFill>
                    <a:srgbClr val="0099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28575">
                  <a:solidFill>
                    <a:srgbClr val="0099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dirty="0" smtClean="0">
                <a:ln w="28575">
                  <a:solidFill>
                    <a:srgbClr val="0099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dirty="0" err="1" smtClean="0">
                <a:ln w="28575">
                  <a:solidFill>
                    <a:srgbClr val="0099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 smtClean="0">
                <a:ln w="28575">
                  <a:solidFill>
                    <a:srgbClr val="0099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28575">
                <a:solidFill>
                  <a:srgbClr val="0099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685800" y="2895600"/>
            <a:ext cx="7848600" cy="2057400"/>
          </a:xfrm>
          <a:prstGeom prst="frame">
            <a:avLst>
              <a:gd name="adj1" fmla="val 10100"/>
            </a:avLst>
          </a:prstGeom>
          <a:solidFill>
            <a:srgbClr val="009900"/>
          </a:solidFill>
          <a:ln w="571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Wave2">
              <a:avLst>
                <a:gd name="adj1" fmla="val 12500"/>
                <a:gd name="adj2" fmla="val -1103"/>
              </a:avLst>
            </a:prstTxWarp>
          </a:bodyPr>
          <a:lstStyle/>
          <a:p>
            <a:pPr algn="ctr"/>
            <a:r>
              <a:rPr lang="en-US" sz="4400" dirty="0" err="1" smtClean="0">
                <a:ln w="5715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400" dirty="0" smtClean="0">
                <a:ln w="5715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5715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n w="5715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n w="5715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উপদান</a:t>
            </a:r>
            <a:r>
              <a:rPr lang="en-US" sz="4400" dirty="0" smtClean="0">
                <a:ln w="5715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>
              <a:ln w="57150">
                <a:solidFill>
                  <a:srgbClr val="009900"/>
                </a:solidFill>
              </a:ln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un 8"/>
          <p:cNvSpPr/>
          <p:nvPr/>
        </p:nvSpPr>
        <p:spPr>
          <a:xfrm>
            <a:off x="6172200" y="5029200"/>
            <a:ext cx="2362200" cy="1676400"/>
          </a:xfrm>
          <a:prstGeom prst="sun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ln w="1800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n w="3175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উপদান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12700">
                <a:solidFill>
                  <a:srgbClr val="C00000"/>
                </a:solidFill>
                <a:prstDash val="solid"/>
                <a:miter lim="800000"/>
              </a:ln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un 9"/>
          <p:cNvSpPr/>
          <p:nvPr/>
        </p:nvSpPr>
        <p:spPr>
          <a:xfrm>
            <a:off x="381000" y="5029200"/>
            <a:ext cx="2209800" cy="1676400"/>
          </a:xfrm>
          <a:prstGeom prst="sun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Sun 11"/>
          <p:cNvSpPr/>
          <p:nvPr/>
        </p:nvSpPr>
        <p:spPr>
          <a:xfrm>
            <a:off x="3657600" y="5029200"/>
            <a:ext cx="2209800" cy="1676400"/>
          </a:xfrm>
          <a:prstGeom prst="sun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 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3600" y="381000"/>
            <a:ext cx="3962400" cy="13716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শিখন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ফল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Horizontal Scroll 2"/>
          <p:cNvSpPr/>
          <p:nvPr/>
        </p:nvSpPr>
        <p:spPr>
          <a:xfrm rot="176420">
            <a:off x="1168123" y="1990259"/>
            <a:ext cx="6400800" cy="4114800"/>
          </a:xfrm>
          <a:prstGeom prst="horizontalScroll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১।খাদ্য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২।খাদ্যের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উপদানের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বর্নন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৩।খাদ্যের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উপদানের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বর্নন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4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0" y="1219200"/>
            <a:ext cx="2895600" cy="1752600"/>
          </a:xfrm>
          <a:prstGeom prst="flowChartPreparation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76200" y="4876800"/>
            <a:ext cx="2819400" cy="1752600"/>
          </a:xfrm>
          <a:prstGeom prst="flowChartPreparation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rgbClr val="9911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ভটামিন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eparation 4"/>
          <p:cNvSpPr/>
          <p:nvPr/>
        </p:nvSpPr>
        <p:spPr>
          <a:xfrm>
            <a:off x="5867400" y="3048000"/>
            <a:ext cx="2895600" cy="1752600"/>
          </a:xfrm>
          <a:prstGeom prst="flowChartPreparation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en-US" sz="2400" b="1" dirty="0" err="1" smtClean="0">
                <a:ln w="9525">
                  <a:solidFill>
                    <a:srgbClr val="0099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পানিজাতিয়</a:t>
            </a:r>
            <a:r>
              <a:rPr lang="en-US" sz="2400" b="1" dirty="0" smtClean="0">
                <a:ln w="9525">
                  <a:solidFill>
                    <a:srgbClr val="0099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9525">
                  <a:solidFill>
                    <a:srgbClr val="0099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400" b="1" dirty="0" smtClean="0">
                <a:ln w="9525">
                  <a:solidFill>
                    <a:srgbClr val="0099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400" dirty="0" smtClean="0">
                <a:ln w="952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9525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eparation 5"/>
          <p:cNvSpPr/>
          <p:nvPr/>
        </p:nvSpPr>
        <p:spPr>
          <a:xfrm>
            <a:off x="2971800" y="3048000"/>
            <a:ext cx="2895600" cy="1752600"/>
          </a:xfrm>
          <a:prstGeom prst="flowChartPreparation">
            <a:avLst/>
          </a:prstGeom>
          <a:blipFill>
            <a:blip r:embed="rId5" cstate="print"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2800" b="1" dirty="0" smtClean="0">
                <a:ln w="6350">
                  <a:solidFill>
                    <a:srgbClr val="0099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99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b="1" dirty="0" smtClean="0">
                <a:ln w="6350">
                  <a:solidFill>
                    <a:srgbClr val="0099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99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লবনজাতিয়</a:t>
            </a:r>
            <a:r>
              <a:rPr lang="en-US" sz="2800" b="1" dirty="0" smtClean="0">
                <a:ln w="6350">
                  <a:solidFill>
                    <a:srgbClr val="0099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99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b="1" dirty="0" smtClean="0">
                <a:ln w="6350">
                  <a:solidFill>
                    <a:srgbClr val="0099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2800" b="1" dirty="0">
              <a:ln w="6350">
                <a:solidFill>
                  <a:srgbClr val="0099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eparation 6"/>
          <p:cNvSpPr/>
          <p:nvPr/>
        </p:nvSpPr>
        <p:spPr>
          <a:xfrm>
            <a:off x="0" y="3048000"/>
            <a:ext cx="2895600" cy="1752600"/>
          </a:xfrm>
          <a:prstGeom prst="flowChartPreparation">
            <a:avLst/>
          </a:prstGeom>
          <a:blipFill>
            <a:blip r:embed="rId6" cstate="print"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en-US" dirty="0" err="1" smtClean="0">
                <a:ln>
                  <a:solidFill>
                    <a:srgbClr val="0099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dirty="0" smtClean="0">
                <a:ln>
                  <a:solidFill>
                    <a:srgbClr val="0099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>
                  <a:solidFill>
                    <a:srgbClr val="0099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dirty="0" smtClean="0">
                <a:ln>
                  <a:solidFill>
                    <a:srgbClr val="0099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>
                  <a:solidFill>
                    <a:srgbClr val="0099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জাতিয়</a:t>
            </a:r>
            <a:r>
              <a:rPr lang="en-US" dirty="0" smtClean="0">
                <a:ln>
                  <a:solidFill>
                    <a:srgbClr val="0099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n>
                  <a:solidFill>
                    <a:srgbClr val="0099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dirty="0" smtClean="0">
                <a:ln>
                  <a:solidFill>
                    <a:srgbClr val="0099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>
                <a:solidFill>
                  <a:srgbClr val="0099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eparation 7"/>
          <p:cNvSpPr/>
          <p:nvPr/>
        </p:nvSpPr>
        <p:spPr>
          <a:xfrm>
            <a:off x="2971800" y="1219200"/>
            <a:ext cx="2819400" cy="1752600"/>
          </a:xfrm>
          <a:prstGeom prst="flowChartPreparation">
            <a:avLst/>
          </a:prstGeom>
          <a:blipFill>
            <a:blip r:embed="rId7" cstate="print"/>
            <a:stretch>
              <a:fillRect/>
            </a:stretch>
          </a:blipFill>
          <a:ln w="762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1600" b="1" dirty="0" err="1" smtClean="0">
                <a:ln>
                  <a:solidFill>
                    <a:srgbClr val="0099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কার্বোহাইড্রেট</a:t>
            </a:r>
            <a:r>
              <a:rPr lang="en-US" sz="1600" b="1" dirty="0" smtClean="0">
                <a:ln>
                  <a:solidFill>
                    <a:srgbClr val="0099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b="1" dirty="0" err="1" smtClean="0">
                <a:ln>
                  <a:solidFill>
                    <a:srgbClr val="0099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1600" b="1" dirty="0" smtClean="0">
                <a:ln>
                  <a:solidFill>
                    <a:srgbClr val="0099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n>
                  <a:solidFill>
                    <a:srgbClr val="0099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1600" b="1" dirty="0" smtClean="0">
                <a:ln>
                  <a:solidFill>
                    <a:srgbClr val="0099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dirty="0">
              <a:ln>
                <a:solidFill>
                  <a:srgbClr val="0099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Preparation 8"/>
          <p:cNvSpPr/>
          <p:nvPr/>
        </p:nvSpPr>
        <p:spPr>
          <a:xfrm>
            <a:off x="5867400" y="1219200"/>
            <a:ext cx="2895600" cy="1752600"/>
          </a:xfrm>
          <a:prstGeom prst="flowChartPreparation">
            <a:avLst/>
          </a:prstGeom>
          <a:blipFill>
            <a:blip r:embed="rId8" cstate="print"/>
            <a:stretch>
              <a:fillRect/>
            </a:stretch>
          </a:blipFill>
          <a:ln w="762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Preparation 9"/>
          <p:cNvSpPr/>
          <p:nvPr/>
        </p:nvSpPr>
        <p:spPr>
          <a:xfrm>
            <a:off x="2971800" y="4876800"/>
            <a:ext cx="2895600" cy="1752600"/>
          </a:xfrm>
          <a:prstGeom prst="flowChartPreparation">
            <a:avLst/>
          </a:prstGeom>
          <a:blipFill>
            <a:blip r:embed="rId9" cstate="print"/>
            <a:stretch>
              <a:fillRect/>
            </a:stretch>
          </a:blipFill>
          <a:ln w="76200">
            <a:solidFill>
              <a:srgbClr val="9911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Top">
              <a:avLst/>
            </a:prstTxWarp>
          </a:bodyPr>
          <a:lstStyle/>
          <a:p>
            <a:pPr algn="ctr"/>
            <a:endParaRPr lang="en-US" sz="1100" dirty="0"/>
          </a:p>
        </p:txBody>
      </p:sp>
      <p:sp>
        <p:nvSpPr>
          <p:cNvPr id="11" name="Flowchart: Preparation 10"/>
          <p:cNvSpPr/>
          <p:nvPr/>
        </p:nvSpPr>
        <p:spPr>
          <a:xfrm>
            <a:off x="5943600" y="4876800"/>
            <a:ext cx="2895600" cy="1752600"/>
          </a:xfrm>
          <a:prstGeom prst="flowChartPreparation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Preparation 11"/>
          <p:cNvSpPr/>
          <p:nvPr/>
        </p:nvSpPr>
        <p:spPr>
          <a:xfrm>
            <a:off x="457200" y="0"/>
            <a:ext cx="7924800" cy="1143000"/>
          </a:xfrm>
          <a:prstGeom prst="flowChartPreparation">
            <a:avLst/>
          </a:prstGeom>
          <a:blipFill>
            <a:blip r:embed="rId11" cstate="print"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27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400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। </a:t>
            </a:r>
            <a:endParaRPr lang="en-US" sz="2400" dirty="0">
              <a:ln>
                <a:solidFill>
                  <a:srgbClr val="C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10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533400" y="609600"/>
            <a:ext cx="3505200" cy="1828800"/>
          </a:xfrm>
          <a:prstGeom prst="frame">
            <a:avLst/>
          </a:prstGeom>
          <a:solidFill>
            <a:srgbClr val="0099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4400" b="1" dirty="0" err="1" smtClean="0">
                <a:ln w="12700">
                  <a:solidFill>
                    <a:srgbClr val="C000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400" b="1" dirty="0" smtClean="0">
                <a:ln w="12700">
                  <a:solidFill>
                    <a:srgbClr val="C000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rgbClr val="C000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ln w="12700">
                  <a:solidFill>
                    <a:srgbClr val="C00000"/>
                  </a:solidFill>
                </a:ln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5181600" y="685800"/>
            <a:ext cx="3505200" cy="1828800"/>
          </a:xfrm>
          <a:prstGeom prst="fram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১।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দেহের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গঠন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ও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কর্ম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শক্তি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প্রদান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।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Frame 5"/>
          <p:cNvSpPr/>
          <p:nvPr/>
        </p:nvSpPr>
        <p:spPr>
          <a:xfrm>
            <a:off x="5181600" y="2743200"/>
            <a:ext cx="3505200" cy="1828800"/>
          </a:xfrm>
          <a:prstGeom prst="fram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n>
                  <a:solidFill>
                    <a:srgbClr val="009900"/>
                  </a:solidFill>
                </a:ln>
                <a:solidFill>
                  <a:srgbClr val="C00000"/>
                </a:solidFill>
              </a:rPr>
              <a:t> ৩। </a:t>
            </a:r>
            <a:r>
              <a:rPr lang="en-US" b="1" dirty="0" err="1" smtClean="0">
                <a:ln>
                  <a:solidFill>
                    <a:srgbClr val="009900"/>
                  </a:solidFill>
                </a:ln>
                <a:solidFill>
                  <a:srgbClr val="C00000"/>
                </a:solidFill>
              </a:rPr>
              <a:t>শক্তি</a:t>
            </a:r>
            <a:r>
              <a:rPr lang="en-US" b="1" dirty="0" smtClean="0">
                <a:ln>
                  <a:solidFill>
                    <a:srgbClr val="0099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b="1" dirty="0" smtClean="0">
                <a:ln>
                  <a:solidFill>
                    <a:srgbClr val="0099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ln>
                  <a:solidFill>
                    <a:srgbClr val="009900"/>
                  </a:solidFill>
                </a:ln>
                <a:solidFill>
                  <a:srgbClr val="C00000"/>
                </a:solidFill>
              </a:rPr>
              <a:t>ওতাপ</a:t>
            </a:r>
            <a:r>
              <a:rPr lang="en-US" b="1" dirty="0" smtClean="0">
                <a:ln>
                  <a:solidFill>
                    <a:srgbClr val="0099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ln>
                  <a:solidFill>
                    <a:srgbClr val="009900"/>
                  </a:solidFill>
                </a:ln>
                <a:solidFill>
                  <a:srgbClr val="C00000"/>
                </a:solidFill>
              </a:rPr>
              <a:t>উৎপাদন</a:t>
            </a:r>
            <a:r>
              <a:rPr lang="en-US" b="1" dirty="0" smtClean="0">
                <a:ln>
                  <a:solidFill>
                    <a:srgbClr val="0099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ln>
                  <a:solidFill>
                    <a:srgbClr val="009900"/>
                  </a:solidFill>
                </a:ln>
                <a:solidFill>
                  <a:srgbClr val="C00000"/>
                </a:solidFill>
              </a:rPr>
              <a:t>করে</a:t>
            </a:r>
            <a:r>
              <a:rPr lang="en-US" b="1" dirty="0" smtClean="0">
                <a:ln>
                  <a:solidFill>
                    <a:srgbClr val="009900"/>
                  </a:solidFill>
                </a:ln>
                <a:solidFill>
                  <a:srgbClr val="C00000"/>
                </a:solidFill>
              </a:rPr>
              <a:t> । 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533400" y="2590800"/>
            <a:ext cx="3505200" cy="1828800"/>
          </a:xfrm>
          <a:prstGeom prst="fram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>
                  <a:solidFill>
                    <a:srgbClr val="0099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n w="11430">
                  <a:solidFill>
                    <a:srgbClr val="0099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ক্ষয়</a:t>
            </a:r>
            <a:r>
              <a:rPr lang="en-US" sz="3200" b="1" dirty="0" smtClean="0">
                <a:ln w="11430">
                  <a:solidFill>
                    <a:srgbClr val="0099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1430">
                  <a:solidFill>
                    <a:srgbClr val="0099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পূরুন</a:t>
            </a:r>
            <a:r>
              <a:rPr lang="en-US" sz="3200" b="1" dirty="0" smtClean="0">
                <a:ln w="11430">
                  <a:solidFill>
                    <a:srgbClr val="0099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0099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1430">
                  <a:solidFill>
                    <a:srgbClr val="0099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ln w="11430">
                <a:solidFill>
                  <a:srgbClr val="0099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5181600" y="4724400"/>
            <a:ext cx="3505200" cy="1828800"/>
          </a:xfrm>
          <a:prstGeom prst="fram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৫।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রোগ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প্রতিরোধক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ক্ষমতা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তৈরি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করে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।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Frame 8"/>
          <p:cNvSpPr/>
          <p:nvPr/>
        </p:nvSpPr>
        <p:spPr>
          <a:xfrm>
            <a:off x="457200" y="4648200"/>
            <a:ext cx="3505200" cy="1828800"/>
          </a:xfrm>
          <a:prstGeom prst="fram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।দেহের  </a:t>
            </a:r>
            <a:r>
              <a:rPr lang="en-US" sz="20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20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ভ্যন্তরিন</a:t>
            </a:r>
            <a:r>
              <a:rPr lang="en-US" sz="20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কার্যাদি</a:t>
            </a:r>
            <a:r>
              <a:rPr lang="en-US" sz="20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20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 </a:t>
            </a:r>
            <a:endParaRPr lang="en-US" sz="20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762000"/>
            <a:ext cx="84582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b="1" dirty="0" smtClean="0">
                <a:solidFill>
                  <a:srgbClr val="0000FF"/>
                </a:solidFill>
                <a:latin typeface="Calibri"/>
                <a:ea typeface="Times New Roman" pitchFamily="18" charset="0"/>
                <a:cs typeface="SolaimanLipi" pitchFamily="65" charset="0"/>
              </a:rPr>
              <a:t> </a:t>
            </a:r>
            <a:r>
              <a:rPr lang="en-US" dirty="0" smtClean="0">
                <a:solidFill>
                  <a:srgbClr val="0000FF"/>
                </a:solidFill>
                <a:latin typeface="Calibri"/>
                <a:ea typeface="Times New Roman" pitchFamily="18" charset="0"/>
                <a:cs typeface="SolaimanLipi" pitchFamily="65" charset="0"/>
              </a:rPr>
              <a:t> 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মাছ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মাংস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,</a:t>
            </a:r>
            <a:r>
              <a:rPr lang="en-US" sz="1600" dirty="0" smtClean="0">
                <a:solidFill>
                  <a:srgbClr val="0000FF"/>
                </a:solidFill>
                <a:latin typeface="Calibri"/>
                <a:ea typeface="Times New Roman" pitchFamily="18" charset="0"/>
                <a:cs typeface="SolaimanLipi" pitchFamily="65" charset="0"/>
              </a:rPr>
              <a:t> 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ডিম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,</a:t>
            </a:r>
            <a:r>
              <a:rPr lang="en-US" sz="1600" dirty="0" smtClean="0">
                <a:solidFill>
                  <a:srgbClr val="0000FF"/>
                </a:solidFill>
                <a:latin typeface="Calibri"/>
                <a:ea typeface="Times New Roman" pitchFamily="18" charset="0"/>
                <a:cs typeface="SolaimanLipi" pitchFamily="65" charset="0"/>
              </a:rPr>
              <a:t> 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  <a:hlinkClick r:id="rId3"/>
              </a:rPr>
              <a:t>দুধ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ছানা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ইত্যাদিতে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প্রাণিজ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প্রোটিন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এবং</a:t>
            </a:r>
            <a:r>
              <a:rPr lang="en-US" sz="1600" dirty="0" smtClean="0">
                <a:solidFill>
                  <a:srgbClr val="0000FF"/>
                </a:solidFill>
                <a:latin typeface="Calibri"/>
                <a:ea typeface="Times New Roman" pitchFamily="18" charset="0"/>
                <a:cs typeface="SolaimanLipi" pitchFamily="65" charset="0"/>
              </a:rPr>
              <a:t> 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ডাল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,</a:t>
            </a:r>
            <a:r>
              <a:rPr lang="en-US" sz="1600" dirty="0" smtClean="0">
                <a:solidFill>
                  <a:srgbClr val="0000FF"/>
                </a:solidFill>
                <a:latin typeface="Calibri"/>
                <a:ea typeface="Times New Roman" pitchFamily="18" charset="0"/>
                <a:cs typeface="SolaimanLipi" pitchFamily="65" charset="0"/>
              </a:rPr>
              <a:t> 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সয়াবিন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বীন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,</a:t>
            </a:r>
            <a:r>
              <a:rPr lang="en-US" sz="1600" dirty="0" smtClean="0">
                <a:solidFill>
                  <a:srgbClr val="0000FF"/>
                </a:solidFill>
                <a:latin typeface="Calibri"/>
                <a:ea typeface="Times New Roman" pitchFamily="18" charset="0"/>
                <a:cs typeface="SolaimanLipi" pitchFamily="65" charset="0"/>
              </a:rPr>
              <a:t> 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গম</a:t>
            </a:r>
            <a:r>
              <a:rPr lang="en-US" sz="1600" dirty="0" smtClean="0">
                <a:solidFill>
                  <a:srgbClr val="0000FF"/>
                </a:solidFill>
                <a:latin typeface="Calibri"/>
                <a:ea typeface="Times New Roman" pitchFamily="18" charset="0"/>
                <a:cs typeface="SolaimanLipi" pitchFamily="65" charset="0"/>
              </a:rPr>
              <a:t> 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ইত্যাদিতে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উদ্ভিজ্জ</a:t>
            </a:r>
            <a:r>
              <a:rPr lang="en-US" sz="1600" dirty="0" smtClean="0">
                <a:solidFill>
                  <a:srgbClr val="0000FF"/>
                </a:solidFill>
                <a:latin typeface="Calibri"/>
                <a:ea typeface="Times New Roman" pitchFamily="18" charset="0"/>
                <a:cs typeface="SolaimanLipi" pitchFamily="65" charset="0"/>
              </a:rPr>
              <a:t> 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  <a:hlinkClick r:id="rId4"/>
              </a:rPr>
              <a:t>প্রোটিন</a:t>
            </a:r>
            <a:r>
              <a:rPr lang="en-US" sz="1600" dirty="0" smtClean="0">
                <a:solidFill>
                  <a:srgbClr val="0000FF"/>
                </a:solidFill>
                <a:latin typeface="Calibri"/>
                <a:ea typeface="Times New Roman" pitchFamily="18" charset="0"/>
                <a:cs typeface="SolaimanLipi" pitchFamily="65" charset="0"/>
              </a:rPr>
              <a:t> 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পাওয়া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যায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়।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প্রানিজ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প্রোটিনে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অপরিহার্য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অ্যামাইনো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অ্যাসিডের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প্রায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়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সব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গুলিই</a:t>
            </a:r>
            <a:r>
              <a:rPr lang="en-US" sz="1600" dirty="0" smtClean="0">
                <a:solidFill>
                  <a:srgbClr val="0000FF"/>
                </a:solidFill>
                <a:latin typeface="Calibri"/>
                <a:ea typeface="Times New Roman" pitchFamily="18" charset="0"/>
                <a:cs typeface="SolaimanLipi" pitchFamily="65" charset="0"/>
              </a:rPr>
              <a:t> 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  <a:hlinkClick r:id="rId5"/>
              </a:rPr>
              <a:t>থাকে</a:t>
            </a:r>
            <a:r>
              <a:rPr lang="en-US" sz="1600" dirty="0" smtClean="0">
                <a:solidFill>
                  <a:srgbClr val="0000FF"/>
                </a:solidFill>
                <a:latin typeface="Calibri"/>
                <a:ea typeface="Times New Roman" pitchFamily="18" charset="0"/>
                <a:cs typeface="SolaimanLipi" pitchFamily="65" charset="0"/>
              </a:rPr>
              <a:t> 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বলে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প্রাণিজ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প্রোটিনকে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প্রথম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শ্রেণীর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প্রোটিন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বালা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হয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়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।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দেহের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বৃদ্ধি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কোষ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গঠন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ও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ক্ষয়পূরণ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হল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প্রোটিনের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প্রধান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কাজ।তাপ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শক্তি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উৎপাদন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।শরীরে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জৈবরাসায়নিক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প্রক্রিয়ায়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সহায়তা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করেদেহস্থ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উৎসেচক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হরমোন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ইত্যাদি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সৃষ্টি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করা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।অপরিহার্য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অ্যামাইনো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অ্যাসিডেরচাহিদা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পূরণ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করা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হল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প্রোটিনের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অন্যতম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কাজ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।রোগ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প্রতিরোধ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ক্ষমতা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বৃদ্ধি</a:t>
            </a:r>
            <a:r>
              <a:rPr lang="en-US" sz="1600" dirty="0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করে</a:t>
            </a:r>
            <a:endParaRPr lang="en-US" sz="20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304800" y="2895600"/>
            <a:ext cx="8458200" cy="2286000"/>
          </a:xfrm>
          <a:prstGeom prst="round2Same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pPr fontAlgn="base"/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pPr fontAlgn="base"/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pPr fontAlgn="base"/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ডি-এর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রিকেটস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হাড়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বাঁকা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অস্টিও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মেলাশিয়া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বয়স্কদের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হাড়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ক্ষয়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pPr fontAlgn="base"/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pPr fontAlgn="base"/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কোয়াশিয়রকর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1400" dirty="0" smtClean="0">
                <a:latin typeface="NikoshBAN" pitchFamily="2" charset="0"/>
                <a:cs typeface="NikoshBAN" pitchFamily="2" charset="0"/>
              </a:rPr>
            </a:b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খাওয়ায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়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অরুচি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হয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়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শীর্ণ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চামড়া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চুলের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মসৃণতা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হয়ে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যায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়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ডায়রিয়া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হয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়,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1400" dirty="0" smtClean="0">
                <a:latin typeface="NikoshBAN" pitchFamily="2" charset="0"/>
                <a:cs typeface="NikoshBAN" pitchFamily="2" charset="0"/>
              </a:rPr>
            </a:b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পেট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বড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়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হয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়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চিকিৎসার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নিরাময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়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স্থবিরতা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কোয়াশিয়রকর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মারাত্মক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base"/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মেরাসমাস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ক্যালরি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উভয়েরই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হয়ে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যায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়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ক্ষীণ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হয়ে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অস্থিচর্মসার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হয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়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চামড়া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খসখসে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হয়ে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ঝুলে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পড়ে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।শরীরের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পায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়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বিপজ্জনক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এছাড়া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প্রোটিনের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বয়স্কদের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রোগ-প্রতিরোধ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যায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় ও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রক্তস্বল্পতা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দেয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়।</a:t>
            </a: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57200" y="5334000"/>
            <a:ext cx="8382000" cy="10926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দেহের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গঠন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ও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সুস্থতা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রক্ষায়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প্রয়োজনীয়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উপাদান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হচ্ছে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খনিজ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লবণ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।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প্রতিদিন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খাবারের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সঙ্গে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আমরা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লবণ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SolaimanLipi" pitchFamily="65" charset="0"/>
              </a:rPr>
              <a:t> 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568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  <a:hlinkClick r:id="rId6"/>
              </a:rPr>
              <a:t>খাই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। এ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লবণকে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খাদ্যলবণ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বলে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।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খাদ্যলবণ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ছাড়া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আরও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অনেক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লবণ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আছে,যা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আমাদের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SolaimanLipi" pitchFamily="65" charset="0"/>
              </a:rPr>
              <a:t> 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568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  <a:hlinkClick r:id="rId7"/>
              </a:rPr>
              <a:t>দেহের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SolaimanLipi" pitchFamily="65" charset="0"/>
              </a:rPr>
              <a:t> 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জন্য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প্রয়োজনীয়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।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দেহকোষ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ও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দেহ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তরলের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জন্য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খনিজ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লবণ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একটি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অত্যাবশ্যকীয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়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উপাদান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।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ক্যালসিয়াম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,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সোডিয়াম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,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ম্যাগনেসিয়াম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,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ফসফরাস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,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ক্লোরিন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,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আয়োডিন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,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লৌহ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,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সালফার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ইত্যাদি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লবণ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জাতীয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়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দ্রব্য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খাদ্যের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সাথে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দেহে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প্রবেশ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করে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ও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দেহ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গঠনে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সাহায্য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করে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।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প্রধানত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দুই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ভাবে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খনিজ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লবণ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দেহে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কাজ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করে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।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যথা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-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দেহ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গঠন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উপাদান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রূপে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ও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দেহ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অভ্যন্তরীণ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কাজ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নিয়ন্ত্রণ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করে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।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304800"/>
            <a:ext cx="2438400" cy="3810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। 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26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525</Words>
  <Application>Microsoft Office PowerPoint</Application>
  <PresentationFormat>On-screen Show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Office Theme</vt:lpstr>
      <vt:lpstr>Aspect</vt:lpstr>
      <vt:lpstr>Concourse</vt:lpstr>
      <vt:lpstr>Flow</vt:lpstr>
      <vt:lpstr>1_Metro</vt:lpstr>
      <vt:lpstr>1_Office Theme</vt:lpstr>
      <vt:lpstr>Civic</vt:lpstr>
      <vt:lpstr>Metro</vt:lpstr>
      <vt:lpstr>1_Concourse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k.s.siam</dc:creator>
  <cp:lastModifiedBy>k.s.siam</cp:lastModifiedBy>
  <cp:revision>91</cp:revision>
  <dcterms:created xsi:type="dcterms:W3CDTF">2006-08-16T00:00:00Z</dcterms:created>
  <dcterms:modified xsi:type="dcterms:W3CDTF">2020-10-21T19:43:05Z</dcterms:modified>
</cp:coreProperties>
</file>